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1.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33"/>
  </p:notesMasterIdLst>
  <p:handoutMasterIdLst>
    <p:handoutMasterId r:id="rId34"/>
  </p:handoutMasterIdLst>
  <p:sldIdLst>
    <p:sldId id="331" r:id="rId2"/>
    <p:sldId id="2230" r:id="rId3"/>
    <p:sldId id="2231" r:id="rId4"/>
    <p:sldId id="359" r:id="rId5"/>
    <p:sldId id="362" r:id="rId6"/>
    <p:sldId id="361" r:id="rId7"/>
    <p:sldId id="363" r:id="rId8"/>
    <p:sldId id="364" r:id="rId9"/>
    <p:sldId id="354" r:id="rId10"/>
    <p:sldId id="355" r:id="rId11"/>
    <p:sldId id="3063" r:id="rId12"/>
    <p:sldId id="3064" r:id="rId13"/>
    <p:sldId id="3042" r:id="rId14"/>
    <p:sldId id="3034" r:id="rId15"/>
    <p:sldId id="3070" r:id="rId16"/>
    <p:sldId id="371" r:id="rId17"/>
    <p:sldId id="3074" r:id="rId18"/>
    <p:sldId id="2321" r:id="rId19"/>
    <p:sldId id="2233" r:id="rId20"/>
    <p:sldId id="3076" r:id="rId21"/>
    <p:sldId id="3077" r:id="rId22"/>
    <p:sldId id="3087" r:id="rId23"/>
    <p:sldId id="3088" r:id="rId24"/>
    <p:sldId id="3089" r:id="rId25"/>
    <p:sldId id="3090" r:id="rId26"/>
    <p:sldId id="3091" r:id="rId27"/>
    <p:sldId id="3093" r:id="rId28"/>
    <p:sldId id="3058" r:id="rId29"/>
    <p:sldId id="268" r:id="rId30"/>
    <p:sldId id="2232" r:id="rId31"/>
    <p:sldId id="3094" r:id="rId32"/>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35"/>
    <a:srgbClr val="02CCCC"/>
    <a:srgbClr val="9437FF"/>
    <a:srgbClr val="000000"/>
    <a:srgbClr val="FF0000"/>
    <a:srgbClr val="85258B"/>
    <a:srgbClr val="8C2891"/>
    <a:srgbClr val="8C2896"/>
    <a:srgbClr val="8C289B"/>
    <a:srgbClr val="9123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3" autoAdjust="0"/>
    <p:restoredTop sz="93349" autoAdjust="0"/>
  </p:normalViewPr>
  <p:slideViewPr>
    <p:cSldViewPr snapToGrid="0" snapToObjects="1">
      <p:cViewPr varScale="1">
        <p:scale>
          <a:sx n="157" d="100"/>
          <a:sy n="157" d="100"/>
        </p:scale>
        <p:origin x="464" y="4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72599-BDE0-2C47-AFC1-A3A23CF0FA42}" type="doc">
      <dgm:prSet loTypeId="urn:microsoft.com/office/officeart/2005/8/layout/process1" loCatId="" qsTypeId="urn:microsoft.com/office/officeart/2005/8/quickstyle/simple2" qsCatId="simple" csTypeId="urn:microsoft.com/office/officeart/2005/8/colors/colorful3" csCatId="colorful" phldr="1"/>
      <dgm:spPr/>
    </dgm:pt>
    <dgm:pt modelId="{231F1400-EB90-004C-860B-93D33B69DD8A}">
      <dgm:prSet phldrT="[Text]"/>
      <dgm:spPr>
        <a:solidFill>
          <a:srgbClr val="00980E"/>
        </a:solidFill>
        <a:effectLst/>
      </dgm:spPr>
      <dgm:t>
        <a:bodyPr/>
        <a:lstStyle/>
        <a:p>
          <a:r>
            <a:rPr lang="en-US" dirty="0"/>
            <a:t>1980</a:t>
          </a:r>
          <a:br>
            <a:rPr lang="en-US" dirty="0"/>
          </a:br>
          <a:r>
            <a:rPr lang="en-US" dirty="0"/>
            <a:t>Identify</a:t>
          </a:r>
        </a:p>
      </dgm:t>
    </dgm:pt>
    <dgm:pt modelId="{F7AAC0D7-EA29-4641-8CF2-08A61F5E3A4C}" type="parTrans" cxnId="{0F1DA3BE-1109-3B4B-A9C4-326B8FE09EAC}">
      <dgm:prSet/>
      <dgm:spPr/>
      <dgm:t>
        <a:bodyPr/>
        <a:lstStyle/>
        <a:p>
          <a:endParaRPr lang="en-US"/>
        </a:p>
      </dgm:t>
    </dgm:pt>
    <dgm:pt modelId="{D8779B4C-E7ED-7C4E-BB07-7C616F9DF0F7}" type="sibTrans" cxnId="{0F1DA3BE-1109-3B4B-A9C4-326B8FE09EAC}">
      <dgm:prSet/>
      <dgm:spPr>
        <a:solidFill>
          <a:srgbClr val="00980E"/>
        </a:solidFill>
        <a:effectLst/>
      </dgm:spPr>
      <dgm:t>
        <a:bodyPr/>
        <a:lstStyle/>
        <a:p>
          <a:endParaRPr lang="en-US"/>
        </a:p>
      </dgm:t>
    </dgm:pt>
    <dgm:pt modelId="{0334E636-1DF9-D948-A85B-AD2D41646FB9}">
      <dgm:prSet phldrT="[Text]"/>
      <dgm:spPr>
        <a:solidFill>
          <a:srgbClr val="18B400"/>
        </a:solidFill>
        <a:effectLst/>
      </dgm:spPr>
      <dgm:t>
        <a:bodyPr/>
        <a:lstStyle/>
        <a:p>
          <a:r>
            <a:rPr lang="en-US" dirty="0"/>
            <a:t>1990</a:t>
          </a:r>
          <a:br>
            <a:rPr lang="en-US" dirty="0"/>
          </a:br>
          <a:r>
            <a:rPr lang="en-US" dirty="0"/>
            <a:t>Protect</a:t>
          </a:r>
        </a:p>
      </dgm:t>
    </dgm:pt>
    <dgm:pt modelId="{6DA87A5F-57F3-EA4D-9F96-920FCA2B640E}" type="parTrans" cxnId="{92CF5F31-83C9-CE47-BE47-A1AAEC97C8CE}">
      <dgm:prSet/>
      <dgm:spPr/>
      <dgm:t>
        <a:bodyPr/>
        <a:lstStyle/>
        <a:p>
          <a:endParaRPr lang="en-US"/>
        </a:p>
      </dgm:t>
    </dgm:pt>
    <dgm:pt modelId="{D8BC1498-4B07-EF48-877A-E790C1256451}" type="sibTrans" cxnId="{92CF5F31-83C9-CE47-BE47-A1AAEC97C8CE}">
      <dgm:prSet/>
      <dgm:spPr>
        <a:solidFill>
          <a:srgbClr val="29BD00"/>
        </a:solidFill>
        <a:effectLst/>
      </dgm:spPr>
      <dgm:t>
        <a:bodyPr/>
        <a:lstStyle/>
        <a:p>
          <a:endParaRPr lang="en-US"/>
        </a:p>
      </dgm:t>
    </dgm:pt>
    <dgm:pt modelId="{DF76E718-6A7C-D942-B478-D674D5A036D4}">
      <dgm:prSet phldrT="[Text]"/>
      <dgm:spPr>
        <a:solidFill>
          <a:srgbClr val="8EED03"/>
        </a:solidFill>
        <a:effectLst/>
      </dgm:spPr>
      <dgm:t>
        <a:bodyPr/>
        <a:lstStyle/>
        <a:p>
          <a:r>
            <a:rPr lang="en-US" dirty="0">
              <a:solidFill>
                <a:sysClr val="windowText" lastClr="000000"/>
              </a:solidFill>
            </a:rPr>
            <a:t>2010</a:t>
          </a:r>
          <a:br>
            <a:rPr lang="en-US" dirty="0">
              <a:solidFill>
                <a:sysClr val="windowText" lastClr="000000"/>
              </a:solidFill>
            </a:rPr>
          </a:br>
          <a:r>
            <a:rPr lang="en-US" dirty="0">
              <a:solidFill>
                <a:sysClr val="windowText" lastClr="000000"/>
              </a:solidFill>
            </a:rPr>
            <a:t>Respond</a:t>
          </a:r>
        </a:p>
      </dgm:t>
    </dgm:pt>
    <dgm:pt modelId="{49AC2029-5192-C043-90B8-1B58C04A2AE9}" type="parTrans" cxnId="{2EF8640F-A6E4-5649-80D8-FCD8B49BC3F2}">
      <dgm:prSet/>
      <dgm:spPr/>
      <dgm:t>
        <a:bodyPr/>
        <a:lstStyle/>
        <a:p>
          <a:endParaRPr lang="en-US"/>
        </a:p>
      </dgm:t>
    </dgm:pt>
    <dgm:pt modelId="{EADFC918-87B2-A144-BB1E-46BF5A2F1AEF}" type="sibTrans" cxnId="{2EF8640F-A6E4-5649-80D8-FCD8B49BC3F2}">
      <dgm:prSet/>
      <dgm:spPr>
        <a:solidFill>
          <a:srgbClr val="D3FC11"/>
        </a:solidFill>
        <a:effectLst/>
      </dgm:spPr>
      <dgm:t>
        <a:bodyPr/>
        <a:lstStyle/>
        <a:p>
          <a:endParaRPr lang="en-US"/>
        </a:p>
      </dgm:t>
    </dgm:pt>
    <dgm:pt modelId="{825D320D-599C-E643-A9D9-F4F210F48A8A}">
      <dgm:prSet phldrT="[Text]"/>
      <dgm:spPr>
        <a:solidFill>
          <a:srgbClr val="4DD003"/>
        </a:solidFill>
        <a:effectLst/>
      </dgm:spPr>
      <dgm:t>
        <a:bodyPr/>
        <a:lstStyle/>
        <a:p>
          <a:r>
            <a:rPr lang="en-US" dirty="0"/>
            <a:t>2000</a:t>
          </a:r>
          <a:br>
            <a:rPr lang="en-US" dirty="0"/>
          </a:br>
          <a:r>
            <a:rPr lang="en-US" dirty="0"/>
            <a:t>Detect</a:t>
          </a:r>
        </a:p>
      </dgm:t>
    </dgm:pt>
    <dgm:pt modelId="{927E116E-0FE8-144B-8D82-7449977B16A5}" type="parTrans" cxnId="{B1F7A438-3FD7-D641-A61B-716725CAB8FE}">
      <dgm:prSet/>
      <dgm:spPr/>
      <dgm:t>
        <a:bodyPr/>
        <a:lstStyle/>
        <a:p>
          <a:endParaRPr lang="en-US"/>
        </a:p>
      </dgm:t>
    </dgm:pt>
    <dgm:pt modelId="{EB7A0D5B-9617-1A47-82D3-C89094D808BC}" type="sibTrans" cxnId="{B1F7A438-3FD7-D641-A61B-716725CAB8FE}">
      <dgm:prSet/>
      <dgm:spPr>
        <a:solidFill>
          <a:srgbClr val="77E202"/>
        </a:solidFill>
        <a:effectLst/>
      </dgm:spPr>
      <dgm:t>
        <a:bodyPr/>
        <a:lstStyle/>
        <a:p>
          <a:endParaRPr lang="en-US"/>
        </a:p>
      </dgm:t>
    </dgm:pt>
    <dgm:pt modelId="{1AEF03CC-14C0-1742-8B85-50A0E0862EC9}">
      <dgm:prSet phldrT="[Text]"/>
      <dgm:spPr>
        <a:solidFill>
          <a:srgbClr val="D3FC11"/>
        </a:solidFill>
        <a:effectLst/>
      </dgm:spPr>
      <dgm:t>
        <a:bodyPr/>
        <a:lstStyle/>
        <a:p>
          <a:r>
            <a:rPr lang="en-US" dirty="0">
              <a:solidFill>
                <a:sysClr val="windowText" lastClr="000000"/>
              </a:solidFill>
            </a:rPr>
            <a:t>2020</a:t>
          </a:r>
          <a:br>
            <a:rPr lang="en-US" dirty="0">
              <a:solidFill>
                <a:sysClr val="windowText" lastClr="000000"/>
              </a:solidFill>
            </a:rPr>
          </a:br>
          <a:r>
            <a:rPr lang="en-US" dirty="0">
              <a:solidFill>
                <a:sysClr val="windowText" lastClr="000000"/>
              </a:solidFill>
            </a:rPr>
            <a:t>Recover</a:t>
          </a:r>
        </a:p>
      </dgm:t>
    </dgm:pt>
    <dgm:pt modelId="{74274B34-0348-DF4C-ACD2-3AA074765012}" type="parTrans" cxnId="{F166D24D-B464-C84F-A62A-B904BE9F5895}">
      <dgm:prSet/>
      <dgm:spPr/>
      <dgm:t>
        <a:bodyPr/>
        <a:lstStyle/>
        <a:p>
          <a:endParaRPr lang="en-US"/>
        </a:p>
      </dgm:t>
    </dgm:pt>
    <dgm:pt modelId="{82DCB850-2449-E947-9DE8-664807CBF3AF}" type="sibTrans" cxnId="{F166D24D-B464-C84F-A62A-B904BE9F5895}">
      <dgm:prSet/>
      <dgm:spPr/>
      <dgm:t>
        <a:bodyPr/>
        <a:lstStyle/>
        <a:p>
          <a:endParaRPr lang="en-US"/>
        </a:p>
      </dgm:t>
    </dgm:pt>
    <dgm:pt modelId="{C1595AFB-EF9A-8F4B-AE10-0264B741D24C}" type="pres">
      <dgm:prSet presAssocID="{12572599-BDE0-2C47-AFC1-A3A23CF0FA42}" presName="Name0" presStyleCnt="0">
        <dgm:presLayoutVars>
          <dgm:dir/>
          <dgm:resizeHandles val="exact"/>
        </dgm:presLayoutVars>
      </dgm:prSet>
      <dgm:spPr/>
    </dgm:pt>
    <dgm:pt modelId="{8E2E0239-E9C3-9A41-908A-55CC1F4EFF74}" type="pres">
      <dgm:prSet presAssocID="{231F1400-EB90-004C-860B-93D33B69DD8A}" presName="node" presStyleLbl="node1" presStyleIdx="0" presStyleCnt="5">
        <dgm:presLayoutVars>
          <dgm:bulletEnabled val="1"/>
        </dgm:presLayoutVars>
      </dgm:prSet>
      <dgm:spPr/>
    </dgm:pt>
    <dgm:pt modelId="{D5CB62D1-0545-2F4C-9308-0314D45E2ADE}" type="pres">
      <dgm:prSet presAssocID="{D8779B4C-E7ED-7C4E-BB07-7C616F9DF0F7}" presName="sibTrans" presStyleLbl="sibTrans2D1" presStyleIdx="0" presStyleCnt="4"/>
      <dgm:spPr/>
    </dgm:pt>
    <dgm:pt modelId="{4960D168-66E5-0A45-82AD-22C679B859E2}" type="pres">
      <dgm:prSet presAssocID="{D8779B4C-E7ED-7C4E-BB07-7C616F9DF0F7}" presName="connectorText" presStyleLbl="sibTrans2D1" presStyleIdx="0" presStyleCnt="4"/>
      <dgm:spPr/>
    </dgm:pt>
    <dgm:pt modelId="{80457993-DC6B-0E4A-801B-89EDFD6754DE}" type="pres">
      <dgm:prSet presAssocID="{0334E636-1DF9-D948-A85B-AD2D41646FB9}" presName="node" presStyleLbl="node1" presStyleIdx="1" presStyleCnt="5">
        <dgm:presLayoutVars>
          <dgm:bulletEnabled val="1"/>
        </dgm:presLayoutVars>
      </dgm:prSet>
      <dgm:spPr/>
    </dgm:pt>
    <dgm:pt modelId="{FC02F8DC-30C0-BD4E-A315-A783D36DEA42}" type="pres">
      <dgm:prSet presAssocID="{D8BC1498-4B07-EF48-877A-E790C1256451}" presName="sibTrans" presStyleLbl="sibTrans2D1" presStyleIdx="1" presStyleCnt="4"/>
      <dgm:spPr/>
    </dgm:pt>
    <dgm:pt modelId="{CCFB1A6E-7337-5D4C-8305-AC067F8D3553}" type="pres">
      <dgm:prSet presAssocID="{D8BC1498-4B07-EF48-877A-E790C1256451}" presName="connectorText" presStyleLbl="sibTrans2D1" presStyleIdx="1" presStyleCnt="4"/>
      <dgm:spPr/>
    </dgm:pt>
    <dgm:pt modelId="{2460A524-AFB5-E94D-A1C7-2D39002135F2}" type="pres">
      <dgm:prSet presAssocID="{825D320D-599C-E643-A9D9-F4F210F48A8A}" presName="node" presStyleLbl="node1" presStyleIdx="2" presStyleCnt="5">
        <dgm:presLayoutVars>
          <dgm:bulletEnabled val="1"/>
        </dgm:presLayoutVars>
      </dgm:prSet>
      <dgm:spPr/>
    </dgm:pt>
    <dgm:pt modelId="{AE3AEFB8-6C4B-214B-9BA8-F486D400B652}" type="pres">
      <dgm:prSet presAssocID="{EB7A0D5B-9617-1A47-82D3-C89094D808BC}" presName="sibTrans" presStyleLbl="sibTrans2D1" presStyleIdx="2" presStyleCnt="4"/>
      <dgm:spPr/>
    </dgm:pt>
    <dgm:pt modelId="{77800A1D-F062-0448-A455-9A739236E668}" type="pres">
      <dgm:prSet presAssocID="{EB7A0D5B-9617-1A47-82D3-C89094D808BC}" presName="connectorText" presStyleLbl="sibTrans2D1" presStyleIdx="2" presStyleCnt="4"/>
      <dgm:spPr/>
    </dgm:pt>
    <dgm:pt modelId="{814AD3A6-25FB-394D-B396-A0C972A0EB00}" type="pres">
      <dgm:prSet presAssocID="{DF76E718-6A7C-D942-B478-D674D5A036D4}" presName="node" presStyleLbl="node1" presStyleIdx="3" presStyleCnt="5">
        <dgm:presLayoutVars>
          <dgm:bulletEnabled val="1"/>
        </dgm:presLayoutVars>
      </dgm:prSet>
      <dgm:spPr/>
    </dgm:pt>
    <dgm:pt modelId="{F0A010A3-D1DA-A544-910F-58165E90E03F}" type="pres">
      <dgm:prSet presAssocID="{EADFC918-87B2-A144-BB1E-46BF5A2F1AEF}" presName="sibTrans" presStyleLbl="sibTrans2D1" presStyleIdx="3" presStyleCnt="4"/>
      <dgm:spPr/>
    </dgm:pt>
    <dgm:pt modelId="{2549BB34-8963-2D4B-856D-A5B38624EA14}" type="pres">
      <dgm:prSet presAssocID="{EADFC918-87B2-A144-BB1E-46BF5A2F1AEF}" presName="connectorText" presStyleLbl="sibTrans2D1" presStyleIdx="3" presStyleCnt="4"/>
      <dgm:spPr/>
    </dgm:pt>
    <dgm:pt modelId="{B35A5311-B12B-5D46-8B82-D3841BC66EFE}" type="pres">
      <dgm:prSet presAssocID="{1AEF03CC-14C0-1742-8B85-50A0E0862EC9}" presName="node" presStyleLbl="node1" presStyleIdx="4" presStyleCnt="5">
        <dgm:presLayoutVars>
          <dgm:bulletEnabled val="1"/>
        </dgm:presLayoutVars>
      </dgm:prSet>
      <dgm:spPr/>
    </dgm:pt>
  </dgm:ptLst>
  <dgm:cxnLst>
    <dgm:cxn modelId="{2EF8640F-A6E4-5649-80D8-FCD8B49BC3F2}" srcId="{12572599-BDE0-2C47-AFC1-A3A23CF0FA42}" destId="{DF76E718-6A7C-D942-B478-D674D5A036D4}" srcOrd="3" destOrd="0" parTransId="{49AC2029-5192-C043-90B8-1B58C04A2AE9}" sibTransId="{EADFC918-87B2-A144-BB1E-46BF5A2F1AEF}"/>
    <dgm:cxn modelId="{0F7E4210-827D-034C-BFFB-13453E4BC54A}" type="presOf" srcId="{12572599-BDE0-2C47-AFC1-A3A23CF0FA42}" destId="{C1595AFB-EF9A-8F4B-AE10-0264B741D24C}" srcOrd="0" destOrd="0" presId="urn:microsoft.com/office/officeart/2005/8/layout/process1"/>
    <dgm:cxn modelId="{AEC7B81B-09C4-C74E-8FCD-8CCA42E5CAE2}" type="presOf" srcId="{825D320D-599C-E643-A9D9-F4F210F48A8A}" destId="{2460A524-AFB5-E94D-A1C7-2D39002135F2}" srcOrd="0" destOrd="0" presId="urn:microsoft.com/office/officeart/2005/8/layout/process1"/>
    <dgm:cxn modelId="{E46E762C-9D6D-654C-AB22-8F7C288BE987}" type="presOf" srcId="{DF76E718-6A7C-D942-B478-D674D5A036D4}" destId="{814AD3A6-25FB-394D-B396-A0C972A0EB00}" srcOrd="0" destOrd="0" presId="urn:microsoft.com/office/officeart/2005/8/layout/process1"/>
    <dgm:cxn modelId="{92CF5F31-83C9-CE47-BE47-A1AAEC97C8CE}" srcId="{12572599-BDE0-2C47-AFC1-A3A23CF0FA42}" destId="{0334E636-1DF9-D948-A85B-AD2D41646FB9}" srcOrd="1" destOrd="0" parTransId="{6DA87A5F-57F3-EA4D-9F96-920FCA2B640E}" sibTransId="{D8BC1498-4B07-EF48-877A-E790C1256451}"/>
    <dgm:cxn modelId="{B1F7A438-3FD7-D641-A61B-716725CAB8FE}" srcId="{12572599-BDE0-2C47-AFC1-A3A23CF0FA42}" destId="{825D320D-599C-E643-A9D9-F4F210F48A8A}" srcOrd="2" destOrd="0" parTransId="{927E116E-0FE8-144B-8D82-7449977B16A5}" sibTransId="{EB7A0D5B-9617-1A47-82D3-C89094D808BC}"/>
    <dgm:cxn modelId="{99A6B44C-8886-0C4D-999D-74BC612BA81F}" type="presOf" srcId="{1AEF03CC-14C0-1742-8B85-50A0E0862EC9}" destId="{B35A5311-B12B-5D46-8B82-D3841BC66EFE}" srcOrd="0" destOrd="0" presId="urn:microsoft.com/office/officeart/2005/8/layout/process1"/>
    <dgm:cxn modelId="{F166D24D-B464-C84F-A62A-B904BE9F5895}" srcId="{12572599-BDE0-2C47-AFC1-A3A23CF0FA42}" destId="{1AEF03CC-14C0-1742-8B85-50A0E0862EC9}" srcOrd="4" destOrd="0" parTransId="{74274B34-0348-DF4C-ACD2-3AA074765012}" sibTransId="{82DCB850-2449-E947-9DE8-664807CBF3AF}"/>
    <dgm:cxn modelId="{ED3C4158-9579-B44C-A9FD-6733FE299BF5}" type="presOf" srcId="{EB7A0D5B-9617-1A47-82D3-C89094D808BC}" destId="{AE3AEFB8-6C4B-214B-9BA8-F486D400B652}" srcOrd="0" destOrd="0" presId="urn:microsoft.com/office/officeart/2005/8/layout/process1"/>
    <dgm:cxn modelId="{97C3E35F-2C27-CB4F-8678-5D941F17372C}" type="presOf" srcId="{D8779B4C-E7ED-7C4E-BB07-7C616F9DF0F7}" destId="{D5CB62D1-0545-2F4C-9308-0314D45E2ADE}" srcOrd="0" destOrd="0" presId="urn:microsoft.com/office/officeart/2005/8/layout/process1"/>
    <dgm:cxn modelId="{108CCC78-D30B-6C4E-9D1F-2922484031E3}" type="presOf" srcId="{0334E636-1DF9-D948-A85B-AD2D41646FB9}" destId="{80457993-DC6B-0E4A-801B-89EDFD6754DE}" srcOrd="0" destOrd="0" presId="urn:microsoft.com/office/officeart/2005/8/layout/process1"/>
    <dgm:cxn modelId="{08BC6E85-8482-D848-9922-EF40326B901F}" type="presOf" srcId="{EADFC918-87B2-A144-BB1E-46BF5A2F1AEF}" destId="{2549BB34-8963-2D4B-856D-A5B38624EA14}" srcOrd="1" destOrd="0" presId="urn:microsoft.com/office/officeart/2005/8/layout/process1"/>
    <dgm:cxn modelId="{4144CCA9-5967-524D-9833-BED4DBDB8D0E}" type="presOf" srcId="{D8779B4C-E7ED-7C4E-BB07-7C616F9DF0F7}" destId="{4960D168-66E5-0A45-82AD-22C679B859E2}" srcOrd="1" destOrd="0" presId="urn:microsoft.com/office/officeart/2005/8/layout/process1"/>
    <dgm:cxn modelId="{7320D4AA-D3A5-C544-9E4D-9F66BB1262CA}" type="presOf" srcId="{EADFC918-87B2-A144-BB1E-46BF5A2F1AEF}" destId="{F0A010A3-D1DA-A544-910F-58165E90E03F}" srcOrd="0" destOrd="0" presId="urn:microsoft.com/office/officeart/2005/8/layout/process1"/>
    <dgm:cxn modelId="{F1918DB3-6582-D042-8FD4-F25357873B8D}" type="presOf" srcId="{231F1400-EB90-004C-860B-93D33B69DD8A}" destId="{8E2E0239-E9C3-9A41-908A-55CC1F4EFF74}" srcOrd="0" destOrd="0" presId="urn:microsoft.com/office/officeart/2005/8/layout/process1"/>
    <dgm:cxn modelId="{0F1DA3BE-1109-3B4B-A9C4-326B8FE09EAC}" srcId="{12572599-BDE0-2C47-AFC1-A3A23CF0FA42}" destId="{231F1400-EB90-004C-860B-93D33B69DD8A}" srcOrd="0" destOrd="0" parTransId="{F7AAC0D7-EA29-4641-8CF2-08A61F5E3A4C}" sibTransId="{D8779B4C-E7ED-7C4E-BB07-7C616F9DF0F7}"/>
    <dgm:cxn modelId="{77D01EC8-2603-914E-89BF-418FDECAC525}" type="presOf" srcId="{D8BC1498-4B07-EF48-877A-E790C1256451}" destId="{FC02F8DC-30C0-BD4E-A315-A783D36DEA42}" srcOrd="0" destOrd="0" presId="urn:microsoft.com/office/officeart/2005/8/layout/process1"/>
    <dgm:cxn modelId="{42B5C1EC-3212-FC4A-B0AD-AACDE6292775}" type="presOf" srcId="{D8BC1498-4B07-EF48-877A-E790C1256451}" destId="{CCFB1A6E-7337-5D4C-8305-AC067F8D3553}" srcOrd="1" destOrd="0" presId="urn:microsoft.com/office/officeart/2005/8/layout/process1"/>
    <dgm:cxn modelId="{5A6FBBF9-B63D-2644-B48C-D9EF52EBB26A}" type="presOf" srcId="{EB7A0D5B-9617-1A47-82D3-C89094D808BC}" destId="{77800A1D-F062-0448-A455-9A739236E668}" srcOrd="1" destOrd="0" presId="urn:microsoft.com/office/officeart/2005/8/layout/process1"/>
    <dgm:cxn modelId="{A9A8522F-21BC-BC4D-9968-C9B4CB448B2B}" type="presParOf" srcId="{C1595AFB-EF9A-8F4B-AE10-0264B741D24C}" destId="{8E2E0239-E9C3-9A41-908A-55CC1F4EFF74}" srcOrd="0" destOrd="0" presId="urn:microsoft.com/office/officeart/2005/8/layout/process1"/>
    <dgm:cxn modelId="{0592205D-5629-2C4C-A6FC-87D0BD9690C5}" type="presParOf" srcId="{C1595AFB-EF9A-8F4B-AE10-0264B741D24C}" destId="{D5CB62D1-0545-2F4C-9308-0314D45E2ADE}" srcOrd="1" destOrd="0" presId="urn:microsoft.com/office/officeart/2005/8/layout/process1"/>
    <dgm:cxn modelId="{DBFB747D-7EDC-7346-B216-DFA529F0B82A}" type="presParOf" srcId="{D5CB62D1-0545-2F4C-9308-0314D45E2ADE}" destId="{4960D168-66E5-0A45-82AD-22C679B859E2}" srcOrd="0" destOrd="0" presId="urn:microsoft.com/office/officeart/2005/8/layout/process1"/>
    <dgm:cxn modelId="{85A6D2BB-3A7F-FE47-BFB3-E79BA2984F01}" type="presParOf" srcId="{C1595AFB-EF9A-8F4B-AE10-0264B741D24C}" destId="{80457993-DC6B-0E4A-801B-89EDFD6754DE}" srcOrd="2" destOrd="0" presId="urn:microsoft.com/office/officeart/2005/8/layout/process1"/>
    <dgm:cxn modelId="{A3010949-C007-684B-A78D-9716ACB6C123}" type="presParOf" srcId="{C1595AFB-EF9A-8F4B-AE10-0264B741D24C}" destId="{FC02F8DC-30C0-BD4E-A315-A783D36DEA42}" srcOrd="3" destOrd="0" presId="urn:microsoft.com/office/officeart/2005/8/layout/process1"/>
    <dgm:cxn modelId="{2DFA90FD-8380-C14C-8147-FDB1BF004C47}" type="presParOf" srcId="{FC02F8DC-30C0-BD4E-A315-A783D36DEA42}" destId="{CCFB1A6E-7337-5D4C-8305-AC067F8D3553}" srcOrd="0" destOrd="0" presId="urn:microsoft.com/office/officeart/2005/8/layout/process1"/>
    <dgm:cxn modelId="{DF8868A0-532A-8540-9F20-B1EEF84B57D1}" type="presParOf" srcId="{C1595AFB-EF9A-8F4B-AE10-0264B741D24C}" destId="{2460A524-AFB5-E94D-A1C7-2D39002135F2}" srcOrd="4" destOrd="0" presId="urn:microsoft.com/office/officeart/2005/8/layout/process1"/>
    <dgm:cxn modelId="{7B3FFBB4-8C52-3A47-A60D-C7A435A92423}" type="presParOf" srcId="{C1595AFB-EF9A-8F4B-AE10-0264B741D24C}" destId="{AE3AEFB8-6C4B-214B-9BA8-F486D400B652}" srcOrd="5" destOrd="0" presId="urn:microsoft.com/office/officeart/2005/8/layout/process1"/>
    <dgm:cxn modelId="{326FD19C-C83E-5640-92B2-A4479BE77AFD}" type="presParOf" srcId="{AE3AEFB8-6C4B-214B-9BA8-F486D400B652}" destId="{77800A1D-F062-0448-A455-9A739236E668}" srcOrd="0" destOrd="0" presId="urn:microsoft.com/office/officeart/2005/8/layout/process1"/>
    <dgm:cxn modelId="{CC3AE9C7-D732-174C-B5C3-43B728077CB5}" type="presParOf" srcId="{C1595AFB-EF9A-8F4B-AE10-0264B741D24C}" destId="{814AD3A6-25FB-394D-B396-A0C972A0EB00}" srcOrd="6" destOrd="0" presId="urn:microsoft.com/office/officeart/2005/8/layout/process1"/>
    <dgm:cxn modelId="{C91E566F-D7A6-7A4D-AC9E-E1AEC9901F10}" type="presParOf" srcId="{C1595AFB-EF9A-8F4B-AE10-0264B741D24C}" destId="{F0A010A3-D1DA-A544-910F-58165E90E03F}" srcOrd="7" destOrd="0" presId="urn:microsoft.com/office/officeart/2005/8/layout/process1"/>
    <dgm:cxn modelId="{A92974FB-09CC-D748-BA9C-0003E199BA75}" type="presParOf" srcId="{F0A010A3-D1DA-A544-910F-58165E90E03F}" destId="{2549BB34-8963-2D4B-856D-A5B38624EA14}" srcOrd="0" destOrd="0" presId="urn:microsoft.com/office/officeart/2005/8/layout/process1"/>
    <dgm:cxn modelId="{9FCA2E17-0B0D-7449-8CA8-B8F1842655DB}" type="presParOf" srcId="{C1595AFB-EF9A-8F4B-AE10-0264B741D24C}" destId="{B35A5311-B12B-5D46-8B82-D3841BC66EF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3D97FAC-4355-F74A-90ED-9C63A0609E24}"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E5D01102-EC6A-1140-9154-4A8604AFDFFB}">
      <dgm:prSet phldrT="[Text]" custT="1"/>
      <dgm:spPr/>
      <dgm:t>
        <a:bodyPr/>
        <a:lstStyle/>
        <a:p>
          <a:r>
            <a:rPr lang="en-US" sz="2400" b="1" dirty="0">
              <a:solidFill>
                <a:srgbClr val="0025BD"/>
              </a:solidFill>
            </a:rPr>
            <a:t>Orient</a:t>
          </a:r>
        </a:p>
      </dgm:t>
    </dgm:pt>
    <dgm:pt modelId="{BEABC18D-50A6-754A-A3BB-9FD72BD4C037}" type="parTrans" cxnId="{7DC582F2-E78A-1947-8CD3-CEF2F5FF2BCF}">
      <dgm:prSet/>
      <dgm:spPr/>
      <dgm:t>
        <a:bodyPr/>
        <a:lstStyle/>
        <a:p>
          <a:endParaRPr lang="en-US" sz="1600" b="1">
            <a:solidFill>
              <a:srgbClr val="0025BD"/>
            </a:solidFill>
          </a:endParaRPr>
        </a:p>
      </dgm:t>
    </dgm:pt>
    <dgm:pt modelId="{D897833D-D81D-0540-ADB9-4CEC996E93AF}" type="sibTrans" cxnId="{7DC582F2-E78A-1947-8CD3-CEF2F5FF2BCF}">
      <dgm:prSet/>
      <dgm:spPr>
        <a:solidFill>
          <a:srgbClr val="0025BD"/>
        </a:solidFill>
      </dgm:spPr>
      <dgm:t>
        <a:bodyPr/>
        <a:lstStyle/>
        <a:p>
          <a:endParaRPr lang="en-US" sz="1600" b="1">
            <a:solidFill>
              <a:srgbClr val="0025BD"/>
            </a:solidFill>
          </a:endParaRPr>
        </a:p>
      </dgm:t>
    </dgm:pt>
    <dgm:pt modelId="{BBAB3777-E510-434F-9BDB-56403646A0D6}">
      <dgm:prSet phldrT="[Text]" custT="1"/>
      <dgm:spPr/>
      <dgm:t>
        <a:bodyPr/>
        <a:lstStyle/>
        <a:p>
          <a:r>
            <a:rPr lang="en-US" sz="2400" b="1" dirty="0">
              <a:solidFill>
                <a:srgbClr val="0025BD"/>
              </a:solidFill>
            </a:rPr>
            <a:t>Decide</a:t>
          </a:r>
        </a:p>
      </dgm:t>
    </dgm:pt>
    <dgm:pt modelId="{62C83B67-2EB7-DC4E-9DF4-94B519677FA7}" type="parTrans" cxnId="{79784CE8-2A07-5C4E-ACFD-7CE8FD467EE9}">
      <dgm:prSet/>
      <dgm:spPr/>
      <dgm:t>
        <a:bodyPr/>
        <a:lstStyle/>
        <a:p>
          <a:endParaRPr lang="en-US" sz="1600" b="1">
            <a:solidFill>
              <a:srgbClr val="0025BD"/>
            </a:solidFill>
          </a:endParaRPr>
        </a:p>
      </dgm:t>
    </dgm:pt>
    <dgm:pt modelId="{CF738C74-3B60-5842-9E5C-583B49B5C838}" type="sibTrans" cxnId="{79784CE8-2A07-5C4E-ACFD-7CE8FD467EE9}">
      <dgm:prSet/>
      <dgm:spPr>
        <a:solidFill>
          <a:srgbClr val="0025BD"/>
        </a:solidFill>
      </dgm:spPr>
      <dgm:t>
        <a:bodyPr/>
        <a:lstStyle/>
        <a:p>
          <a:endParaRPr lang="en-US" sz="1600" b="1">
            <a:solidFill>
              <a:srgbClr val="0025BD"/>
            </a:solidFill>
          </a:endParaRPr>
        </a:p>
      </dgm:t>
    </dgm:pt>
    <dgm:pt modelId="{62F195A0-7BA6-274A-9F3D-152EA10506F4}">
      <dgm:prSet phldrT="[Text]" custT="1"/>
      <dgm:spPr/>
      <dgm:t>
        <a:bodyPr/>
        <a:lstStyle/>
        <a:p>
          <a:r>
            <a:rPr lang="en-US" sz="2400" b="1" dirty="0">
              <a:solidFill>
                <a:srgbClr val="0025BD"/>
              </a:solidFill>
            </a:rPr>
            <a:t>Act</a:t>
          </a:r>
        </a:p>
      </dgm:t>
    </dgm:pt>
    <dgm:pt modelId="{19108D95-D629-9348-98BD-F07D80C8D9A3}" type="parTrans" cxnId="{A4CAFA4A-F768-EC40-8F5D-F11923D89C18}">
      <dgm:prSet/>
      <dgm:spPr/>
      <dgm:t>
        <a:bodyPr/>
        <a:lstStyle/>
        <a:p>
          <a:endParaRPr lang="en-US" sz="1600" b="1">
            <a:solidFill>
              <a:srgbClr val="0025BD"/>
            </a:solidFill>
          </a:endParaRPr>
        </a:p>
      </dgm:t>
    </dgm:pt>
    <dgm:pt modelId="{15E3D2E1-2638-9F40-B18E-7F97CB5292EB}" type="sibTrans" cxnId="{A4CAFA4A-F768-EC40-8F5D-F11923D89C18}">
      <dgm:prSet/>
      <dgm:spPr>
        <a:solidFill>
          <a:srgbClr val="0025BD"/>
        </a:solidFill>
      </dgm:spPr>
      <dgm:t>
        <a:bodyPr/>
        <a:lstStyle/>
        <a:p>
          <a:endParaRPr lang="en-US" sz="1600" b="1">
            <a:solidFill>
              <a:srgbClr val="0025BD"/>
            </a:solidFill>
          </a:endParaRPr>
        </a:p>
      </dgm:t>
    </dgm:pt>
    <dgm:pt modelId="{66E53ED6-0F47-2940-87C8-7CB905E181CE}">
      <dgm:prSet phldrT="[Text]" custT="1"/>
      <dgm:spPr/>
      <dgm:t>
        <a:bodyPr/>
        <a:lstStyle/>
        <a:p>
          <a:r>
            <a:rPr lang="en-US" sz="2400" b="1" dirty="0">
              <a:solidFill>
                <a:srgbClr val="0025BD"/>
              </a:solidFill>
            </a:rPr>
            <a:t>Observe</a:t>
          </a:r>
        </a:p>
      </dgm:t>
    </dgm:pt>
    <dgm:pt modelId="{80699552-B8F4-CC48-9DB7-978FB06868B1}" type="parTrans" cxnId="{59A20960-E0C7-F64E-9104-CCBBEF3B3D4D}">
      <dgm:prSet/>
      <dgm:spPr/>
      <dgm:t>
        <a:bodyPr/>
        <a:lstStyle/>
        <a:p>
          <a:endParaRPr lang="en-US" sz="1600" b="1">
            <a:solidFill>
              <a:srgbClr val="0025BD"/>
            </a:solidFill>
          </a:endParaRPr>
        </a:p>
      </dgm:t>
    </dgm:pt>
    <dgm:pt modelId="{2335118B-C24B-CA46-A7E9-24A158F87ED0}" type="sibTrans" cxnId="{59A20960-E0C7-F64E-9104-CCBBEF3B3D4D}">
      <dgm:prSet/>
      <dgm:spPr>
        <a:solidFill>
          <a:srgbClr val="0025BD"/>
        </a:solidFill>
      </dgm:spPr>
      <dgm:t>
        <a:bodyPr/>
        <a:lstStyle/>
        <a:p>
          <a:endParaRPr lang="en-US" sz="1600" b="1">
            <a:solidFill>
              <a:srgbClr val="0025BD"/>
            </a:solidFill>
          </a:endParaRPr>
        </a:p>
      </dgm:t>
    </dgm:pt>
    <dgm:pt modelId="{471C1C16-E80A-8A49-B9CA-F922B6954129}" type="pres">
      <dgm:prSet presAssocID="{23D97FAC-4355-F74A-90ED-9C63A0609E24}" presName="cycle" presStyleCnt="0">
        <dgm:presLayoutVars>
          <dgm:dir/>
          <dgm:resizeHandles val="exact"/>
        </dgm:presLayoutVars>
      </dgm:prSet>
      <dgm:spPr/>
    </dgm:pt>
    <dgm:pt modelId="{4727E1D0-2FF8-D344-8740-942D7B7433D5}" type="pres">
      <dgm:prSet presAssocID="{E5D01102-EC6A-1140-9154-4A8604AFDFFB}" presName="dummy" presStyleCnt="0"/>
      <dgm:spPr/>
    </dgm:pt>
    <dgm:pt modelId="{2136A7D1-2F5D-9847-8EC5-278B3572BA51}" type="pres">
      <dgm:prSet presAssocID="{E5D01102-EC6A-1140-9154-4A8604AFDFFB}" presName="node" presStyleLbl="revTx" presStyleIdx="0" presStyleCnt="4">
        <dgm:presLayoutVars>
          <dgm:bulletEnabled val="1"/>
        </dgm:presLayoutVars>
      </dgm:prSet>
      <dgm:spPr/>
    </dgm:pt>
    <dgm:pt modelId="{D453EDE3-F4CB-C544-ADA2-B63724836A63}" type="pres">
      <dgm:prSet presAssocID="{D897833D-D81D-0540-ADB9-4CEC996E93AF}" presName="sibTrans" presStyleLbl="node1" presStyleIdx="0" presStyleCnt="4"/>
      <dgm:spPr/>
    </dgm:pt>
    <dgm:pt modelId="{1C83B75A-2E2E-F347-BDC5-55D0DB641DC6}" type="pres">
      <dgm:prSet presAssocID="{BBAB3777-E510-434F-9BDB-56403646A0D6}" presName="dummy" presStyleCnt="0"/>
      <dgm:spPr/>
    </dgm:pt>
    <dgm:pt modelId="{E43A6730-2D8A-0B43-8A89-03D76899ECB8}" type="pres">
      <dgm:prSet presAssocID="{BBAB3777-E510-434F-9BDB-56403646A0D6}" presName="node" presStyleLbl="revTx" presStyleIdx="1" presStyleCnt="4">
        <dgm:presLayoutVars>
          <dgm:bulletEnabled val="1"/>
        </dgm:presLayoutVars>
      </dgm:prSet>
      <dgm:spPr/>
    </dgm:pt>
    <dgm:pt modelId="{EDE0B9C4-4865-1D42-99F4-E1C24C84DA1C}" type="pres">
      <dgm:prSet presAssocID="{CF738C74-3B60-5842-9E5C-583B49B5C838}" presName="sibTrans" presStyleLbl="node1" presStyleIdx="1" presStyleCnt="4"/>
      <dgm:spPr/>
    </dgm:pt>
    <dgm:pt modelId="{2DC44C4C-58F2-304E-A7AB-F395B773E0B4}" type="pres">
      <dgm:prSet presAssocID="{62F195A0-7BA6-274A-9F3D-152EA10506F4}" presName="dummy" presStyleCnt="0"/>
      <dgm:spPr/>
    </dgm:pt>
    <dgm:pt modelId="{52564993-0690-654B-A24E-EA42BCBEC470}" type="pres">
      <dgm:prSet presAssocID="{62F195A0-7BA6-274A-9F3D-152EA10506F4}" presName="node" presStyleLbl="revTx" presStyleIdx="2" presStyleCnt="4">
        <dgm:presLayoutVars>
          <dgm:bulletEnabled val="1"/>
        </dgm:presLayoutVars>
      </dgm:prSet>
      <dgm:spPr/>
    </dgm:pt>
    <dgm:pt modelId="{1507E531-AA63-9B4E-A291-F1446EE51C53}" type="pres">
      <dgm:prSet presAssocID="{15E3D2E1-2638-9F40-B18E-7F97CB5292EB}" presName="sibTrans" presStyleLbl="node1" presStyleIdx="2" presStyleCnt="4"/>
      <dgm:spPr/>
    </dgm:pt>
    <dgm:pt modelId="{D175ECB3-FBA3-7D44-A8D5-82F1651CA7C5}" type="pres">
      <dgm:prSet presAssocID="{66E53ED6-0F47-2940-87C8-7CB905E181CE}" presName="dummy" presStyleCnt="0"/>
      <dgm:spPr/>
    </dgm:pt>
    <dgm:pt modelId="{80107BCC-829A-5345-89BE-11890B1B0370}" type="pres">
      <dgm:prSet presAssocID="{66E53ED6-0F47-2940-87C8-7CB905E181CE}" presName="node" presStyleLbl="revTx" presStyleIdx="3" presStyleCnt="4">
        <dgm:presLayoutVars>
          <dgm:bulletEnabled val="1"/>
        </dgm:presLayoutVars>
      </dgm:prSet>
      <dgm:spPr/>
    </dgm:pt>
    <dgm:pt modelId="{DAF1F517-D4DA-3245-A66F-2D216AB4D114}" type="pres">
      <dgm:prSet presAssocID="{2335118B-C24B-CA46-A7E9-24A158F87ED0}" presName="sibTrans" presStyleLbl="node1" presStyleIdx="3" presStyleCnt="4" custLinFactNeighborY="7"/>
      <dgm:spPr/>
    </dgm:pt>
  </dgm:ptLst>
  <dgm:cxnLst>
    <dgm:cxn modelId="{81BDBA37-DBE5-EB45-B048-AFFA088B0C48}" type="presOf" srcId="{2335118B-C24B-CA46-A7E9-24A158F87ED0}" destId="{DAF1F517-D4DA-3245-A66F-2D216AB4D114}" srcOrd="0" destOrd="0" presId="urn:microsoft.com/office/officeart/2005/8/layout/cycle1"/>
    <dgm:cxn modelId="{A4CAFA4A-F768-EC40-8F5D-F11923D89C18}" srcId="{23D97FAC-4355-F74A-90ED-9C63A0609E24}" destId="{62F195A0-7BA6-274A-9F3D-152EA10506F4}" srcOrd="2" destOrd="0" parTransId="{19108D95-D629-9348-98BD-F07D80C8D9A3}" sibTransId="{15E3D2E1-2638-9F40-B18E-7F97CB5292EB}"/>
    <dgm:cxn modelId="{C2F8AC4F-538C-294D-A9C0-13E9AF344760}" type="presOf" srcId="{23D97FAC-4355-F74A-90ED-9C63A0609E24}" destId="{471C1C16-E80A-8A49-B9CA-F922B6954129}" srcOrd="0" destOrd="0" presId="urn:microsoft.com/office/officeart/2005/8/layout/cycle1"/>
    <dgm:cxn modelId="{B55B4E5E-46CF-AD4C-BCA5-E02BF9241946}" type="presOf" srcId="{BBAB3777-E510-434F-9BDB-56403646A0D6}" destId="{E43A6730-2D8A-0B43-8A89-03D76899ECB8}" srcOrd="0" destOrd="0" presId="urn:microsoft.com/office/officeart/2005/8/layout/cycle1"/>
    <dgm:cxn modelId="{59A20960-E0C7-F64E-9104-CCBBEF3B3D4D}" srcId="{23D97FAC-4355-F74A-90ED-9C63A0609E24}" destId="{66E53ED6-0F47-2940-87C8-7CB905E181CE}" srcOrd="3" destOrd="0" parTransId="{80699552-B8F4-CC48-9DB7-978FB06868B1}" sibTransId="{2335118B-C24B-CA46-A7E9-24A158F87ED0}"/>
    <dgm:cxn modelId="{7C087F7B-76B1-EF4A-BB92-685E1100B860}" type="presOf" srcId="{62F195A0-7BA6-274A-9F3D-152EA10506F4}" destId="{52564993-0690-654B-A24E-EA42BCBEC470}" srcOrd="0" destOrd="0" presId="urn:microsoft.com/office/officeart/2005/8/layout/cycle1"/>
    <dgm:cxn modelId="{95C7AF86-6B0E-1349-893B-F5467245D56A}" type="presOf" srcId="{66E53ED6-0F47-2940-87C8-7CB905E181CE}" destId="{80107BCC-829A-5345-89BE-11890B1B0370}" srcOrd="0" destOrd="0" presId="urn:microsoft.com/office/officeart/2005/8/layout/cycle1"/>
    <dgm:cxn modelId="{4717DE89-34A2-D347-BD33-C733A825EE6A}" type="presOf" srcId="{CF738C74-3B60-5842-9E5C-583B49B5C838}" destId="{EDE0B9C4-4865-1D42-99F4-E1C24C84DA1C}" srcOrd="0" destOrd="0" presId="urn:microsoft.com/office/officeart/2005/8/layout/cycle1"/>
    <dgm:cxn modelId="{BAEA8A9E-73F3-FE48-8669-F6C3833E9856}" type="presOf" srcId="{15E3D2E1-2638-9F40-B18E-7F97CB5292EB}" destId="{1507E531-AA63-9B4E-A291-F1446EE51C53}" srcOrd="0" destOrd="0" presId="urn:microsoft.com/office/officeart/2005/8/layout/cycle1"/>
    <dgm:cxn modelId="{8D71C1B6-0303-4E4F-8903-AF3F4E7E2742}" type="presOf" srcId="{D897833D-D81D-0540-ADB9-4CEC996E93AF}" destId="{D453EDE3-F4CB-C544-ADA2-B63724836A63}" srcOrd="0" destOrd="0" presId="urn:microsoft.com/office/officeart/2005/8/layout/cycle1"/>
    <dgm:cxn modelId="{0619EDC1-F787-D045-9780-C887FBE061BC}" type="presOf" srcId="{E5D01102-EC6A-1140-9154-4A8604AFDFFB}" destId="{2136A7D1-2F5D-9847-8EC5-278B3572BA51}" srcOrd="0" destOrd="0" presId="urn:microsoft.com/office/officeart/2005/8/layout/cycle1"/>
    <dgm:cxn modelId="{79784CE8-2A07-5C4E-ACFD-7CE8FD467EE9}" srcId="{23D97FAC-4355-F74A-90ED-9C63A0609E24}" destId="{BBAB3777-E510-434F-9BDB-56403646A0D6}" srcOrd="1" destOrd="0" parTransId="{62C83B67-2EB7-DC4E-9DF4-94B519677FA7}" sibTransId="{CF738C74-3B60-5842-9E5C-583B49B5C838}"/>
    <dgm:cxn modelId="{7DC582F2-E78A-1947-8CD3-CEF2F5FF2BCF}" srcId="{23D97FAC-4355-F74A-90ED-9C63A0609E24}" destId="{E5D01102-EC6A-1140-9154-4A8604AFDFFB}" srcOrd="0" destOrd="0" parTransId="{BEABC18D-50A6-754A-A3BB-9FD72BD4C037}" sibTransId="{D897833D-D81D-0540-ADB9-4CEC996E93AF}"/>
    <dgm:cxn modelId="{88D28F64-73BE-854B-9EBB-58C54FF1E2D5}" type="presParOf" srcId="{471C1C16-E80A-8A49-B9CA-F922B6954129}" destId="{4727E1D0-2FF8-D344-8740-942D7B7433D5}" srcOrd="0" destOrd="0" presId="urn:microsoft.com/office/officeart/2005/8/layout/cycle1"/>
    <dgm:cxn modelId="{33E050BC-BB14-4641-AAF0-D3FB3B197053}" type="presParOf" srcId="{471C1C16-E80A-8A49-B9CA-F922B6954129}" destId="{2136A7D1-2F5D-9847-8EC5-278B3572BA51}" srcOrd="1" destOrd="0" presId="urn:microsoft.com/office/officeart/2005/8/layout/cycle1"/>
    <dgm:cxn modelId="{6444C608-B5F5-C94E-9ACA-58E208D71461}" type="presParOf" srcId="{471C1C16-E80A-8A49-B9CA-F922B6954129}" destId="{D453EDE3-F4CB-C544-ADA2-B63724836A63}" srcOrd="2" destOrd="0" presId="urn:microsoft.com/office/officeart/2005/8/layout/cycle1"/>
    <dgm:cxn modelId="{0BAAD1B9-1B2C-D64A-8B8A-62140F1204BE}" type="presParOf" srcId="{471C1C16-E80A-8A49-B9CA-F922B6954129}" destId="{1C83B75A-2E2E-F347-BDC5-55D0DB641DC6}" srcOrd="3" destOrd="0" presId="urn:microsoft.com/office/officeart/2005/8/layout/cycle1"/>
    <dgm:cxn modelId="{231780BD-D249-404D-A560-FCE311B38899}" type="presParOf" srcId="{471C1C16-E80A-8A49-B9CA-F922B6954129}" destId="{E43A6730-2D8A-0B43-8A89-03D76899ECB8}" srcOrd="4" destOrd="0" presId="urn:microsoft.com/office/officeart/2005/8/layout/cycle1"/>
    <dgm:cxn modelId="{87751921-24A1-6F45-B1C2-CEDD53082921}" type="presParOf" srcId="{471C1C16-E80A-8A49-B9CA-F922B6954129}" destId="{EDE0B9C4-4865-1D42-99F4-E1C24C84DA1C}" srcOrd="5" destOrd="0" presId="urn:microsoft.com/office/officeart/2005/8/layout/cycle1"/>
    <dgm:cxn modelId="{6E20C7D6-80AE-854E-A58C-4E4F42631E64}" type="presParOf" srcId="{471C1C16-E80A-8A49-B9CA-F922B6954129}" destId="{2DC44C4C-58F2-304E-A7AB-F395B773E0B4}" srcOrd="6" destOrd="0" presId="urn:microsoft.com/office/officeart/2005/8/layout/cycle1"/>
    <dgm:cxn modelId="{7E517625-4B09-8942-AAEE-F8C45399A3C8}" type="presParOf" srcId="{471C1C16-E80A-8A49-B9CA-F922B6954129}" destId="{52564993-0690-654B-A24E-EA42BCBEC470}" srcOrd="7" destOrd="0" presId="urn:microsoft.com/office/officeart/2005/8/layout/cycle1"/>
    <dgm:cxn modelId="{6438B8A3-5C3C-9E4D-AA86-286ACA066837}" type="presParOf" srcId="{471C1C16-E80A-8A49-B9CA-F922B6954129}" destId="{1507E531-AA63-9B4E-A291-F1446EE51C53}" srcOrd="8" destOrd="0" presId="urn:microsoft.com/office/officeart/2005/8/layout/cycle1"/>
    <dgm:cxn modelId="{DBE6A434-5704-7B48-A17B-DABDF7FE88B8}" type="presParOf" srcId="{471C1C16-E80A-8A49-B9CA-F922B6954129}" destId="{D175ECB3-FBA3-7D44-A8D5-82F1651CA7C5}" srcOrd="9" destOrd="0" presId="urn:microsoft.com/office/officeart/2005/8/layout/cycle1"/>
    <dgm:cxn modelId="{65F465CC-80F8-8C42-A9BE-90D9EB4D354B}" type="presParOf" srcId="{471C1C16-E80A-8A49-B9CA-F922B6954129}" destId="{80107BCC-829A-5345-89BE-11890B1B0370}" srcOrd="10" destOrd="0" presId="urn:microsoft.com/office/officeart/2005/8/layout/cycle1"/>
    <dgm:cxn modelId="{2CBC2014-1399-2147-8A4F-525162CEC5AE}" type="presParOf" srcId="{471C1C16-E80A-8A49-B9CA-F922B6954129}" destId="{DAF1F517-D4DA-3245-A66F-2D216AB4D114}"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3D97FAC-4355-F74A-90ED-9C63A0609E24}" type="doc">
      <dgm:prSet loTypeId="urn:microsoft.com/office/officeart/2005/8/layout/cycle1" loCatId="" qsTypeId="urn:microsoft.com/office/officeart/2005/8/quickstyle/simple4" qsCatId="simple" csTypeId="urn:microsoft.com/office/officeart/2005/8/colors/accent6_3" csCatId="accent6" phldr="1"/>
      <dgm:spPr/>
      <dgm:t>
        <a:bodyPr/>
        <a:lstStyle/>
        <a:p>
          <a:endParaRPr lang="en-US"/>
        </a:p>
      </dgm:t>
    </dgm:pt>
    <dgm:pt modelId="{E5D01102-EC6A-1140-9154-4A8604AFDFFB}">
      <dgm:prSet phldrT="[Text]" custT="1"/>
      <dgm:spPr/>
      <dgm:t>
        <a:bodyPr/>
        <a:lstStyle/>
        <a:p>
          <a:r>
            <a:rPr lang="en-US" sz="2000" b="1" dirty="0">
              <a:solidFill>
                <a:srgbClr val="FF0000"/>
              </a:solidFill>
            </a:rPr>
            <a:t>Observe</a:t>
          </a:r>
        </a:p>
      </dgm:t>
    </dgm:pt>
    <dgm:pt modelId="{BEABC18D-50A6-754A-A3BB-9FD72BD4C037}" type="parTrans" cxnId="{7DC582F2-E78A-1947-8CD3-CEF2F5FF2BCF}">
      <dgm:prSet/>
      <dgm:spPr/>
      <dgm:t>
        <a:bodyPr/>
        <a:lstStyle/>
        <a:p>
          <a:endParaRPr lang="en-US" sz="1400" b="1">
            <a:solidFill>
              <a:srgbClr val="FF0000"/>
            </a:solidFill>
          </a:endParaRPr>
        </a:p>
      </dgm:t>
    </dgm:pt>
    <dgm:pt modelId="{D897833D-D81D-0540-ADB9-4CEC996E93AF}" type="sibTrans" cxnId="{7DC582F2-E78A-1947-8CD3-CEF2F5FF2BCF}">
      <dgm:prSet/>
      <dgm:spPr>
        <a:solidFill>
          <a:srgbClr val="FF2600"/>
        </a:solidFill>
      </dgm:spPr>
      <dgm:t>
        <a:bodyPr/>
        <a:lstStyle/>
        <a:p>
          <a:endParaRPr lang="en-US" sz="1400" b="1">
            <a:solidFill>
              <a:srgbClr val="FF0000"/>
            </a:solidFill>
          </a:endParaRPr>
        </a:p>
      </dgm:t>
    </dgm:pt>
    <dgm:pt modelId="{BBAB3777-E510-434F-9BDB-56403646A0D6}">
      <dgm:prSet phldrT="[Text]" custT="1"/>
      <dgm:spPr/>
      <dgm:t>
        <a:bodyPr/>
        <a:lstStyle/>
        <a:p>
          <a:r>
            <a:rPr lang="en-US" sz="2000" b="1" dirty="0">
              <a:solidFill>
                <a:srgbClr val="FF0000"/>
              </a:solidFill>
            </a:rPr>
            <a:t>Decide</a:t>
          </a:r>
        </a:p>
      </dgm:t>
    </dgm:pt>
    <dgm:pt modelId="{62C83B67-2EB7-DC4E-9DF4-94B519677FA7}" type="parTrans" cxnId="{79784CE8-2A07-5C4E-ACFD-7CE8FD467EE9}">
      <dgm:prSet/>
      <dgm:spPr/>
      <dgm:t>
        <a:bodyPr/>
        <a:lstStyle/>
        <a:p>
          <a:endParaRPr lang="en-US" sz="1400" b="1">
            <a:solidFill>
              <a:srgbClr val="FF0000"/>
            </a:solidFill>
          </a:endParaRPr>
        </a:p>
      </dgm:t>
    </dgm:pt>
    <dgm:pt modelId="{CF738C74-3B60-5842-9E5C-583B49B5C838}" type="sibTrans" cxnId="{79784CE8-2A07-5C4E-ACFD-7CE8FD467EE9}">
      <dgm:prSet/>
      <dgm:spPr>
        <a:solidFill>
          <a:srgbClr val="FF2600"/>
        </a:solidFill>
      </dgm:spPr>
      <dgm:t>
        <a:bodyPr/>
        <a:lstStyle/>
        <a:p>
          <a:endParaRPr lang="en-US" sz="1400" b="1">
            <a:solidFill>
              <a:srgbClr val="FF0000"/>
            </a:solidFill>
          </a:endParaRPr>
        </a:p>
      </dgm:t>
    </dgm:pt>
    <dgm:pt modelId="{62F195A0-7BA6-274A-9F3D-152EA10506F4}">
      <dgm:prSet phldrT="[Text]" custT="1"/>
      <dgm:spPr/>
      <dgm:t>
        <a:bodyPr/>
        <a:lstStyle/>
        <a:p>
          <a:r>
            <a:rPr lang="en-US" sz="2000" b="1" dirty="0">
              <a:solidFill>
                <a:srgbClr val="FF0000"/>
              </a:solidFill>
            </a:rPr>
            <a:t>Act</a:t>
          </a:r>
        </a:p>
      </dgm:t>
    </dgm:pt>
    <dgm:pt modelId="{19108D95-D629-9348-98BD-F07D80C8D9A3}" type="parTrans" cxnId="{A4CAFA4A-F768-EC40-8F5D-F11923D89C18}">
      <dgm:prSet/>
      <dgm:spPr/>
      <dgm:t>
        <a:bodyPr/>
        <a:lstStyle/>
        <a:p>
          <a:endParaRPr lang="en-US" sz="1400" b="1">
            <a:solidFill>
              <a:srgbClr val="FF0000"/>
            </a:solidFill>
          </a:endParaRPr>
        </a:p>
      </dgm:t>
    </dgm:pt>
    <dgm:pt modelId="{15E3D2E1-2638-9F40-B18E-7F97CB5292EB}" type="sibTrans" cxnId="{A4CAFA4A-F768-EC40-8F5D-F11923D89C18}">
      <dgm:prSet/>
      <dgm:spPr>
        <a:solidFill>
          <a:srgbClr val="FF2600"/>
        </a:solidFill>
      </dgm:spPr>
      <dgm:t>
        <a:bodyPr/>
        <a:lstStyle/>
        <a:p>
          <a:endParaRPr lang="en-US" sz="1400" b="1">
            <a:solidFill>
              <a:srgbClr val="FF0000"/>
            </a:solidFill>
          </a:endParaRPr>
        </a:p>
      </dgm:t>
    </dgm:pt>
    <dgm:pt modelId="{527BDC64-49A2-4443-A67E-9FF34D596E9E}">
      <dgm:prSet phldrT="[Text]" custT="1"/>
      <dgm:spPr/>
      <dgm:t>
        <a:bodyPr/>
        <a:lstStyle/>
        <a:p>
          <a:r>
            <a:rPr lang="en-US" sz="2000" b="1" dirty="0">
              <a:solidFill>
                <a:srgbClr val="FF0000"/>
              </a:solidFill>
            </a:rPr>
            <a:t>Orient</a:t>
          </a:r>
        </a:p>
      </dgm:t>
    </dgm:pt>
    <dgm:pt modelId="{71B4B074-F47F-6642-B544-87E2A1BF3AC2}" type="parTrans" cxnId="{4592F71A-FD0D-4A4B-A0D7-8AD454830531}">
      <dgm:prSet/>
      <dgm:spPr/>
      <dgm:t>
        <a:bodyPr/>
        <a:lstStyle/>
        <a:p>
          <a:endParaRPr lang="en-US" sz="2800"/>
        </a:p>
      </dgm:t>
    </dgm:pt>
    <dgm:pt modelId="{A238682D-30BD-2C4A-B817-1AE8C9D6D50A}" type="sibTrans" cxnId="{4592F71A-FD0D-4A4B-A0D7-8AD454830531}">
      <dgm:prSet/>
      <dgm:spPr>
        <a:solidFill>
          <a:srgbClr val="FF2600"/>
        </a:solidFill>
      </dgm:spPr>
      <dgm:t>
        <a:bodyPr/>
        <a:lstStyle/>
        <a:p>
          <a:endParaRPr lang="en-US" sz="2800"/>
        </a:p>
      </dgm:t>
    </dgm:pt>
    <dgm:pt modelId="{471C1C16-E80A-8A49-B9CA-F922B6954129}" type="pres">
      <dgm:prSet presAssocID="{23D97FAC-4355-F74A-90ED-9C63A0609E24}" presName="cycle" presStyleCnt="0">
        <dgm:presLayoutVars>
          <dgm:dir/>
          <dgm:resizeHandles val="exact"/>
        </dgm:presLayoutVars>
      </dgm:prSet>
      <dgm:spPr/>
    </dgm:pt>
    <dgm:pt modelId="{4727E1D0-2FF8-D344-8740-942D7B7433D5}" type="pres">
      <dgm:prSet presAssocID="{E5D01102-EC6A-1140-9154-4A8604AFDFFB}" presName="dummy" presStyleCnt="0"/>
      <dgm:spPr/>
    </dgm:pt>
    <dgm:pt modelId="{2136A7D1-2F5D-9847-8EC5-278B3572BA51}" type="pres">
      <dgm:prSet presAssocID="{E5D01102-EC6A-1140-9154-4A8604AFDFFB}" presName="node" presStyleLbl="revTx" presStyleIdx="0" presStyleCnt="4" custScaleX="119800">
        <dgm:presLayoutVars>
          <dgm:bulletEnabled val="1"/>
        </dgm:presLayoutVars>
      </dgm:prSet>
      <dgm:spPr/>
    </dgm:pt>
    <dgm:pt modelId="{D453EDE3-F4CB-C544-ADA2-B63724836A63}" type="pres">
      <dgm:prSet presAssocID="{D897833D-D81D-0540-ADB9-4CEC996E93AF}" presName="sibTrans" presStyleLbl="node1" presStyleIdx="0" presStyleCnt="4"/>
      <dgm:spPr/>
    </dgm:pt>
    <dgm:pt modelId="{79121EC8-2D4A-C142-9B16-CBF57902A45C}" type="pres">
      <dgm:prSet presAssocID="{527BDC64-49A2-4443-A67E-9FF34D596E9E}" presName="dummy" presStyleCnt="0"/>
      <dgm:spPr/>
    </dgm:pt>
    <dgm:pt modelId="{6857BE2A-10B8-9642-BC61-0F1D8B542BAC}" type="pres">
      <dgm:prSet presAssocID="{527BDC64-49A2-4443-A67E-9FF34D596E9E}" presName="node" presStyleLbl="revTx" presStyleIdx="1" presStyleCnt="4">
        <dgm:presLayoutVars>
          <dgm:bulletEnabled val="1"/>
        </dgm:presLayoutVars>
      </dgm:prSet>
      <dgm:spPr/>
    </dgm:pt>
    <dgm:pt modelId="{C966881E-AFF1-4D47-AB72-AD863131887C}" type="pres">
      <dgm:prSet presAssocID="{A238682D-30BD-2C4A-B817-1AE8C9D6D50A}" presName="sibTrans" presStyleLbl="node1" presStyleIdx="1" presStyleCnt="4"/>
      <dgm:spPr/>
    </dgm:pt>
    <dgm:pt modelId="{1C83B75A-2E2E-F347-BDC5-55D0DB641DC6}" type="pres">
      <dgm:prSet presAssocID="{BBAB3777-E510-434F-9BDB-56403646A0D6}" presName="dummy" presStyleCnt="0"/>
      <dgm:spPr/>
    </dgm:pt>
    <dgm:pt modelId="{E43A6730-2D8A-0B43-8A89-03D76899ECB8}" type="pres">
      <dgm:prSet presAssocID="{BBAB3777-E510-434F-9BDB-56403646A0D6}" presName="node" presStyleLbl="revTx" presStyleIdx="2" presStyleCnt="4">
        <dgm:presLayoutVars>
          <dgm:bulletEnabled val="1"/>
        </dgm:presLayoutVars>
      </dgm:prSet>
      <dgm:spPr/>
    </dgm:pt>
    <dgm:pt modelId="{EDE0B9C4-4865-1D42-99F4-E1C24C84DA1C}" type="pres">
      <dgm:prSet presAssocID="{CF738C74-3B60-5842-9E5C-583B49B5C838}" presName="sibTrans" presStyleLbl="node1" presStyleIdx="2" presStyleCnt="4"/>
      <dgm:spPr/>
    </dgm:pt>
    <dgm:pt modelId="{2DC44C4C-58F2-304E-A7AB-F395B773E0B4}" type="pres">
      <dgm:prSet presAssocID="{62F195A0-7BA6-274A-9F3D-152EA10506F4}" presName="dummy" presStyleCnt="0"/>
      <dgm:spPr/>
    </dgm:pt>
    <dgm:pt modelId="{52564993-0690-654B-A24E-EA42BCBEC470}" type="pres">
      <dgm:prSet presAssocID="{62F195A0-7BA6-274A-9F3D-152EA10506F4}" presName="node" presStyleLbl="revTx" presStyleIdx="3" presStyleCnt="4">
        <dgm:presLayoutVars>
          <dgm:bulletEnabled val="1"/>
        </dgm:presLayoutVars>
      </dgm:prSet>
      <dgm:spPr/>
    </dgm:pt>
    <dgm:pt modelId="{1507E531-AA63-9B4E-A291-F1446EE51C53}" type="pres">
      <dgm:prSet presAssocID="{15E3D2E1-2638-9F40-B18E-7F97CB5292EB}" presName="sibTrans" presStyleLbl="node1" presStyleIdx="3" presStyleCnt="4"/>
      <dgm:spPr/>
    </dgm:pt>
  </dgm:ptLst>
  <dgm:cxnLst>
    <dgm:cxn modelId="{F07EAB15-C343-AB43-A5C0-B53971A2F90B}" type="presOf" srcId="{E5D01102-EC6A-1140-9154-4A8604AFDFFB}" destId="{2136A7D1-2F5D-9847-8EC5-278B3572BA51}" srcOrd="0" destOrd="0" presId="urn:microsoft.com/office/officeart/2005/8/layout/cycle1"/>
    <dgm:cxn modelId="{4592F71A-FD0D-4A4B-A0D7-8AD454830531}" srcId="{23D97FAC-4355-F74A-90ED-9C63A0609E24}" destId="{527BDC64-49A2-4443-A67E-9FF34D596E9E}" srcOrd="1" destOrd="0" parTransId="{71B4B074-F47F-6642-B544-87E2A1BF3AC2}" sibTransId="{A238682D-30BD-2C4A-B817-1AE8C9D6D50A}"/>
    <dgm:cxn modelId="{BF51DE27-6A67-584F-8483-A87F98EE01C0}" type="presOf" srcId="{A238682D-30BD-2C4A-B817-1AE8C9D6D50A}" destId="{C966881E-AFF1-4D47-AB72-AD863131887C}" srcOrd="0" destOrd="0" presId="urn:microsoft.com/office/officeart/2005/8/layout/cycle1"/>
    <dgm:cxn modelId="{4127804A-A1F6-834C-8559-4FFAA9024D1F}" type="presOf" srcId="{23D97FAC-4355-F74A-90ED-9C63A0609E24}" destId="{471C1C16-E80A-8A49-B9CA-F922B6954129}" srcOrd="0" destOrd="0" presId="urn:microsoft.com/office/officeart/2005/8/layout/cycle1"/>
    <dgm:cxn modelId="{A4CAFA4A-F768-EC40-8F5D-F11923D89C18}" srcId="{23D97FAC-4355-F74A-90ED-9C63A0609E24}" destId="{62F195A0-7BA6-274A-9F3D-152EA10506F4}" srcOrd="3" destOrd="0" parTransId="{19108D95-D629-9348-98BD-F07D80C8D9A3}" sibTransId="{15E3D2E1-2638-9F40-B18E-7F97CB5292EB}"/>
    <dgm:cxn modelId="{22977270-16FD-7945-9C09-0C9677737C45}" type="presOf" srcId="{D897833D-D81D-0540-ADB9-4CEC996E93AF}" destId="{D453EDE3-F4CB-C544-ADA2-B63724836A63}" srcOrd="0" destOrd="0" presId="urn:microsoft.com/office/officeart/2005/8/layout/cycle1"/>
    <dgm:cxn modelId="{0400108D-7675-204E-A22E-E6A5E188F811}" type="presOf" srcId="{15E3D2E1-2638-9F40-B18E-7F97CB5292EB}" destId="{1507E531-AA63-9B4E-A291-F1446EE51C53}" srcOrd="0" destOrd="0" presId="urn:microsoft.com/office/officeart/2005/8/layout/cycle1"/>
    <dgm:cxn modelId="{1318EF99-9D04-AB4F-8B5F-D67443E81B9B}" type="presOf" srcId="{CF738C74-3B60-5842-9E5C-583B49B5C838}" destId="{EDE0B9C4-4865-1D42-99F4-E1C24C84DA1C}" srcOrd="0" destOrd="0" presId="urn:microsoft.com/office/officeart/2005/8/layout/cycle1"/>
    <dgm:cxn modelId="{7B9232A0-45DB-C644-8406-9E724800F0D9}" type="presOf" srcId="{BBAB3777-E510-434F-9BDB-56403646A0D6}" destId="{E43A6730-2D8A-0B43-8A89-03D76899ECB8}" srcOrd="0" destOrd="0" presId="urn:microsoft.com/office/officeart/2005/8/layout/cycle1"/>
    <dgm:cxn modelId="{59EC2EE4-4534-1E44-9691-327C50A5BF54}" type="presOf" srcId="{62F195A0-7BA6-274A-9F3D-152EA10506F4}" destId="{52564993-0690-654B-A24E-EA42BCBEC470}" srcOrd="0" destOrd="0" presId="urn:microsoft.com/office/officeart/2005/8/layout/cycle1"/>
    <dgm:cxn modelId="{38CFD9E4-4294-A64A-A38B-7ECEC6DB9CB6}" type="presOf" srcId="{527BDC64-49A2-4443-A67E-9FF34D596E9E}" destId="{6857BE2A-10B8-9642-BC61-0F1D8B542BAC}" srcOrd="0" destOrd="0" presId="urn:microsoft.com/office/officeart/2005/8/layout/cycle1"/>
    <dgm:cxn modelId="{79784CE8-2A07-5C4E-ACFD-7CE8FD467EE9}" srcId="{23D97FAC-4355-F74A-90ED-9C63A0609E24}" destId="{BBAB3777-E510-434F-9BDB-56403646A0D6}" srcOrd="2" destOrd="0" parTransId="{62C83B67-2EB7-DC4E-9DF4-94B519677FA7}" sibTransId="{CF738C74-3B60-5842-9E5C-583B49B5C838}"/>
    <dgm:cxn modelId="{7DC582F2-E78A-1947-8CD3-CEF2F5FF2BCF}" srcId="{23D97FAC-4355-F74A-90ED-9C63A0609E24}" destId="{E5D01102-EC6A-1140-9154-4A8604AFDFFB}" srcOrd="0" destOrd="0" parTransId="{BEABC18D-50A6-754A-A3BB-9FD72BD4C037}" sibTransId="{D897833D-D81D-0540-ADB9-4CEC996E93AF}"/>
    <dgm:cxn modelId="{BC496F69-D2D8-3C4A-9893-614ED5CFC3FE}" type="presParOf" srcId="{471C1C16-E80A-8A49-B9CA-F922B6954129}" destId="{4727E1D0-2FF8-D344-8740-942D7B7433D5}" srcOrd="0" destOrd="0" presId="urn:microsoft.com/office/officeart/2005/8/layout/cycle1"/>
    <dgm:cxn modelId="{EBF41076-87B4-FF4F-9E08-BB19F459151C}" type="presParOf" srcId="{471C1C16-E80A-8A49-B9CA-F922B6954129}" destId="{2136A7D1-2F5D-9847-8EC5-278B3572BA51}" srcOrd="1" destOrd="0" presId="urn:microsoft.com/office/officeart/2005/8/layout/cycle1"/>
    <dgm:cxn modelId="{EE858AE8-4B21-CF4B-A9A8-77B20074D9C3}" type="presParOf" srcId="{471C1C16-E80A-8A49-B9CA-F922B6954129}" destId="{D453EDE3-F4CB-C544-ADA2-B63724836A63}" srcOrd="2" destOrd="0" presId="urn:microsoft.com/office/officeart/2005/8/layout/cycle1"/>
    <dgm:cxn modelId="{CA8B9FCD-0ABC-C148-93FB-98D569593291}" type="presParOf" srcId="{471C1C16-E80A-8A49-B9CA-F922B6954129}" destId="{79121EC8-2D4A-C142-9B16-CBF57902A45C}" srcOrd="3" destOrd="0" presId="urn:microsoft.com/office/officeart/2005/8/layout/cycle1"/>
    <dgm:cxn modelId="{98F390A1-A44E-8C48-9152-61376C9E9594}" type="presParOf" srcId="{471C1C16-E80A-8A49-B9CA-F922B6954129}" destId="{6857BE2A-10B8-9642-BC61-0F1D8B542BAC}" srcOrd="4" destOrd="0" presId="urn:microsoft.com/office/officeart/2005/8/layout/cycle1"/>
    <dgm:cxn modelId="{CB92888F-66BE-EB4D-9656-5E528994CE39}" type="presParOf" srcId="{471C1C16-E80A-8A49-B9CA-F922B6954129}" destId="{C966881E-AFF1-4D47-AB72-AD863131887C}" srcOrd="5" destOrd="0" presId="urn:microsoft.com/office/officeart/2005/8/layout/cycle1"/>
    <dgm:cxn modelId="{7D4CABE2-CAEE-9241-88A0-5D0BF252432D}" type="presParOf" srcId="{471C1C16-E80A-8A49-B9CA-F922B6954129}" destId="{1C83B75A-2E2E-F347-BDC5-55D0DB641DC6}" srcOrd="6" destOrd="0" presId="urn:microsoft.com/office/officeart/2005/8/layout/cycle1"/>
    <dgm:cxn modelId="{26819F58-3117-C743-9A75-AACCEC2CBD12}" type="presParOf" srcId="{471C1C16-E80A-8A49-B9CA-F922B6954129}" destId="{E43A6730-2D8A-0B43-8A89-03D76899ECB8}" srcOrd="7" destOrd="0" presId="urn:microsoft.com/office/officeart/2005/8/layout/cycle1"/>
    <dgm:cxn modelId="{ED97C326-A4FD-764B-BB0E-A1CC445F684B}" type="presParOf" srcId="{471C1C16-E80A-8A49-B9CA-F922B6954129}" destId="{EDE0B9C4-4865-1D42-99F4-E1C24C84DA1C}" srcOrd="8" destOrd="0" presId="urn:microsoft.com/office/officeart/2005/8/layout/cycle1"/>
    <dgm:cxn modelId="{2D2BA9D6-0312-0A40-BF5D-F2941C9D6FED}" type="presParOf" srcId="{471C1C16-E80A-8A49-B9CA-F922B6954129}" destId="{2DC44C4C-58F2-304E-A7AB-F395B773E0B4}" srcOrd="9" destOrd="0" presId="urn:microsoft.com/office/officeart/2005/8/layout/cycle1"/>
    <dgm:cxn modelId="{46444C45-0A29-6245-89E9-9FDDE68BE246}" type="presParOf" srcId="{471C1C16-E80A-8A49-B9CA-F922B6954129}" destId="{52564993-0690-654B-A24E-EA42BCBEC470}" srcOrd="10" destOrd="0" presId="urn:microsoft.com/office/officeart/2005/8/layout/cycle1"/>
    <dgm:cxn modelId="{9BDF6ED7-C011-F84D-8E54-C0508C1C15F3}" type="presParOf" srcId="{471C1C16-E80A-8A49-B9CA-F922B6954129}" destId="{1507E531-AA63-9B4E-A291-F1446EE51C53}" srcOrd="11" destOrd="0" presId="urn:microsoft.com/office/officeart/2005/8/layout/cycle1"/>
  </dgm:cxnLst>
  <dgm:bg>
    <a:no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3D97FAC-4355-F74A-90ED-9C63A0609E24}" type="doc">
      <dgm:prSet loTypeId="urn:microsoft.com/office/officeart/2005/8/layout/cycle1" loCatId="" qsTypeId="urn:microsoft.com/office/officeart/2005/8/quickstyle/simple4" qsCatId="simple" csTypeId="urn:microsoft.com/office/officeart/2005/8/colors/accent6_3" csCatId="accent6" phldr="1"/>
      <dgm:spPr/>
      <dgm:t>
        <a:bodyPr/>
        <a:lstStyle/>
        <a:p>
          <a:endParaRPr lang="en-US"/>
        </a:p>
      </dgm:t>
    </dgm:pt>
    <dgm:pt modelId="{E5D01102-EC6A-1140-9154-4A8604AFDFFB}">
      <dgm:prSet phldrT="[Text]" custT="1"/>
      <dgm:spPr/>
      <dgm:t>
        <a:bodyPr/>
        <a:lstStyle/>
        <a:p>
          <a:r>
            <a:rPr lang="en-US" sz="1400" b="1" dirty="0">
              <a:solidFill>
                <a:srgbClr val="008F00"/>
              </a:solidFill>
            </a:rPr>
            <a:t>Act</a:t>
          </a:r>
        </a:p>
      </dgm:t>
    </dgm:pt>
    <dgm:pt modelId="{BEABC18D-50A6-754A-A3BB-9FD72BD4C037}" type="parTrans" cxnId="{7DC582F2-E78A-1947-8CD3-CEF2F5FF2BCF}">
      <dgm:prSet/>
      <dgm:spPr/>
      <dgm:t>
        <a:bodyPr/>
        <a:lstStyle/>
        <a:p>
          <a:endParaRPr lang="en-US" sz="1400" b="1">
            <a:solidFill>
              <a:srgbClr val="008F00"/>
            </a:solidFill>
          </a:endParaRPr>
        </a:p>
      </dgm:t>
    </dgm:pt>
    <dgm:pt modelId="{D897833D-D81D-0540-ADB9-4CEC996E93AF}" type="sibTrans" cxnId="{7DC582F2-E78A-1947-8CD3-CEF2F5FF2BCF}">
      <dgm:prSet/>
      <dgm:spPr>
        <a:solidFill>
          <a:srgbClr val="008F00"/>
        </a:solidFill>
      </dgm:spPr>
      <dgm:t>
        <a:bodyPr/>
        <a:lstStyle/>
        <a:p>
          <a:endParaRPr lang="en-US" sz="1400" b="1">
            <a:solidFill>
              <a:srgbClr val="008F00"/>
            </a:solidFill>
          </a:endParaRPr>
        </a:p>
      </dgm:t>
    </dgm:pt>
    <dgm:pt modelId="{BBAB3777-E510-434F-9BDB-56403646A0D6}">
      <dgm:prSet phldrT="[Text]" custT="1"/>
      <dgm:spPr/>
      <dgm:t>
        <a:bodyPr/>
        <a:lstStyle/>
        <a:p>
          <a:r>
            <a:rPr lang="en-US" sz="1400" b="1" dirty="0">
              <a:solidFill>
                <a:srgbClr val="008F00"/>
              </a:solidFill>
            </a:rPr>
            <a:t>Decide</a:t>
          </a:r>
        </a:p>
      </dgm:t>
    </dgm:pt>
    <dgm:pt modelId="{62C83B67-2EB7-DC4E-9DF4-94B519677FA7}" type="parTrans" cxnId="{79784CE8-2A07-5C4E-ACFD-7CE8FD467EE9}">
      <dgm:prSet/>
      <dgm:spPr/>
      <dgm:t>
        <a:bodyPr/>
        <a:lstStyle/>
        <a:p>
          <a:endParaRPr lang="en-US" sz="1400" b="1">
            <a:solidFill>
              <a:srgbClr val="008F00"/>
            </a:solidFill>
          </a:endParaRPr>
        </a:p>
      </dgm:t>
    </dgm:pt>
    <dgm:pt modelId="{CF738C74-3B60-5842-9E5C-583B49B5C838}" type="sibTrans" cxnId="{79784CE8-2A07-5C4E-ACFD-7CE8FD467EE9}">
      <dgm:prSet/>
      <dgm:spPr>
        <a:solidFill>
          <a:srgbClr val="008F00"/>
        </a:solidFill>
      </dgm:spPr>
      <dgm:t>
        <a:bodyPr/>
        <a:lstStyle/>
        <a:p>
          <a:endParaRPr lang="en-US" sz="1400" b="1">
            <a:solidFill>
              <a:srgbClr val="008F00"/>
            </a:solidFill>
          </a:endParaRPr>
        </a:p>
      </dgm:t>
    </dgm:pt>
    <dgm:pt modelId="{8D65D79F-A6FE-E34B-AD0F-8478B712BB52}">
      <dgm:prSet phldrT="[Text]" custT="1"/>
      <dgm:spPr/>
      <dgm:t>
        <a:bodyPr/>
        <a:lstStyle/>
        <a:p>
          <a:r>
            <a:rPr lang="en-US" sz="1400" b="1" dirty="0">
              <a:solidFill>
                <a:srgbClr val="008F00"/>
              </a:solidFill>
            </a:rPr>
            <a:t>Orient</a:t>
          </a:r>
          <a:endParaRPr lang="en-US" sz="3200" dirty="0"/>
        </a:p>
      </dgm:t>
    </dgm:pt>
    <dgm:pt modelId="{01FE7823-E1FE-2241-9141-A72232A15085}" type="parTrans" cxnId="{95F43A99-564F-CF4D-92C2-4971FA7C3D94}">
      <dgm:prSet/>
      <dgm:spPr/>
      <dgm:t>
        <a:bodyPr/>
        <a:lstStyle/>
        <a:p>
          <a:endParaRPr lang="en-US" sz="3200"/>
        </a:p>
      </dgm:t>
    </dgm:pt>
    <dgm:pt modelId="{DAC1AEAB-A2F2-D54F-BA97-E29F12175552}" type="sibTrans" cxnId="{95F43A99-564F-CF4D-92C2-4971FA7C3D94}">
      <dgm:prSet/>
      <dgm:spPr>
        <a:solidFill>
          <a:srgbClr val="008F00"/>
        </a:solidFill>
      </dgm:spPr>
      <dgm:t>
        <a:bodyPr/>
        <a:lstStyle/>
        <a:p>
          <a:endParaRPr lang="en-US" sz="3200"/>
        </a:p>
      </dgm:t>
    </dgm:pt>
    <dgm:pt modelId="{FB73F984-DD58-CD43-A867-3BAE6FE41B3C}">
      <dgm:prSet phldrT="[Text]" custT="1"/>
      <dgm:spPr/>
      <dgm:t>
        <a:bodyPr/>
        <a:lstStyle/>
        <a:p>
          <a:r>
            <a:rPr lang="en-US" sz="1400" b="1" dirty="0">
              <a:solidFill>
                <a:srgbClr val="008F00"/>
              </a:solidFill>
            </a:rPr>
            <a:t>Observe</a:t>
          </a:r>
        </a:p>
      </dgm:t>
    </dgm:pt>
    <dgm:pt modelId="{85463767-9889-5347-AA99-0FF4FB06F40C}" type="parTrans" cxnId="{0EB092E9-B4AC-1F42-9977-773EC66A761C}">
      <dgm:prSet/>
      <dgm:spPr/>
      <dgm:t>
        <a:bodyPr/>
        <a:lstStyle/>
        <a:p>
          <a:endParaRPr lang="en-US" sz="3200"/>
        </a:p>
      </dgm:t>
    </dgm:pt>
    <dgm:pt modelId="{F03F58BD-EDA6-5D44-8F72-C3C55FD9581C}" type="sibTrans" cxnId="{0EB092E9-B4AC-1F42-9977-773EC66A761C}">
      <dgm:prSet/>
      <dgm:spPr>
        <a:solidFill>
          <a:srgbClr val="008F00"/>
        </a:solidFill>
      </dgm:spPr>
      <dgm:t>
        <a:bodyPr/>
        <a:lstStyle/>
        <a:p>
          <a:endParaRPr lang="en-US" sz="3200"/>
        </a:p>
      </dgm:t>
    </dgm:pt>
    <dgm:pt modelId="{471C1C16-E80A-8A49-B9CA-F922B6954129}" type="pres">
      <dgm:prSet presAssocID="{23D97FAC-4355-F74A-90ED-9C63A0609E24}" presName="cycle" presStyleCnt="0">
        <dgm:presLayoutVars>
          <dgm:dir/>
          <dgm:resizeHandles val="exact"/>
        </dgm:presLayoutVars>
      </dgm:prSet>
      <dgm:spPr/>
    </dgm:pt>
    <dgm:pt modelId="{4727E1D0-2FF8-D344-8740-942D7B7433D5}" type="pres">
      <dgm:prSet presAssocID="{E5D01102-EC6A-1140-9154-4A8604AFDFFB}" presName="dummy" presStyleCnt="0"/>
      <dgm:spPr/>
    </dgm:pt>
    <dgm:pt modelId="{2136A7D1-2F5D-9847-8EC5-278B3572BA51}" type="pres">
      <dgm:prSet presAssocID="{E5D01102-EC6A-1140-9154-4A8604AFDFFB}" presName="node" presStyleLbl="revTx" presStyleIdx="0" presStyleCnt="4">
        <dgm:presLayoutVars>
          <dgm:bulletEnabled val="1"/>
        </dgm:presLayoutVars>
      </dgm:prSet>
      <dgm:spPr/>
    </dgm:pt>
    <dgm:pt modelId="{D453EDE3-F4CB-C544-ADA2-B63724836A63}" type="pres">
      <dgm:prSet presAssocID="{D897833D-D81D-0540-ADB9-4CEC996E93AF}" presName="sibTrans" presStyleLbl="node1" presStyleIdx="0" presStyleCnt="4"/>
      <dgm:spPr/>
    </dgm:pt>
    <dgm:pt modelId="{46F11E82-4053-6B4F-AFED-3B169941DA5D}" type="pres">
      <dgm:prSet presAssocID="{FB73F984-DD58-CD43-A867-3BAE6FE41B3C}" presName="dummy" presStyleCnt="0"/>
      <dgm:spPr/>
    </dgm:pt>
    <dgm:pt modelId="{0ED73B04-D561-3A4F-936A-27E8322138A0}" type="pres">
      <dgm:prSet presAssocID="{FB73F984-DD58-CD43-A867-3BAE6FE41B3C}" presName="node" presStyleLbl="revTx" presStyleIdx="1" presStyleCnt="4" custScaleX="128773">
        <dgm:presLayoutVars>
          <dgm:bulletEnabled val="1"/>
        </dgm:presLayoutVars>
      </dgm:prSet>
      <dgm:spPr/>
    </dgm:pt>
    <dgm:pt modelId="{A66BBCFE-00F6-004E-A373-E8F029796694}" type="pres">
      <dgm:prSet presAssocID="{F03F58BD-EDA6-5D44-8F72-C3C55FD9581C}" presName="sibTrans" presStyleLbl="node1" presStyleIdx="1" presStyleCnt="4"/>
      <dgm:spPr/>
    </dgm:pt>
    <dgm:pt modelId="{E2EBFD9F-907B-6A4E-9124-474F599F816C}" type="pres">
      <dgm:prSet presAssocID="{8D65D79F-A6FE-E34B-AD0F-8478B712BB52}" presName="dummy" presStyleCnt="0"/>
      <dgm:spPr/>
    </dgm:pt>
    <dgm:pt modelId="{F2ECCBBB-FEEB-E04A-B815-FE293E0C1371}" type="pres">
      <dgm:prSet presAssocID="{8D65D79F-A6FE-E34B-AD0F-8478B712BB52}" presName="node" presStyleLbl="revTx" presStyleIdx="2" presStyleCnt="4">
        <dgm:presLayoutVars>
          <dgm:bulletEnabled val="1"/>
        </dgm:presLayoutVars>
      </dgm:prSet>
      <dgm:spPr/>
    </dgm:pt>
    <dgm:pt modelId="{89087F9C-1D1F-B64A-998E-10745CF7321D}" type="pres">
      <dgm:prSet presAssocID="{DAC1AEAB-A2F2-D54F-BA97-E29F12175552}" presName="sibTrans" presStyleLbl="node1" presStyleIdx="2" presStyleCnt="4"/>
      <dgm:spPr/>
    </dgm:pt>
    <dgm:pt modelId="{1C83B75A-2E2E-F347-BDC5-55D0DB641DC6}" type="pres">
      <dgm:prSet presAssocID="{BBAB3777-E510-434F-9BDB-56403646A0D6}" presName="dummy" presStyleCnt="0"/>
      <dgm:spPr/>
    </dgm:pt>
    <dgm:pt modelId="{E43A6730-2D8A-0B43-8A89-03D76899ECB8}" type="pres">
      <dgm:prSet presAssocID="{BBAB3777-E510-434F-9BDB-56403646A0D6}" presName="node" presStyleLbl="revTx" presStyleIdx="3" presStyleCnt="4" custScaleX="116362">
        <dgm:presLayoutVars>
          <dgm:bulletEnabled val="1"/>
        </dgm:presLayoutVars>
      </dgm:prSet>
      <dgm:spPr/>
    </dgm:pt>
    <dgm:pt modelId="{EDE0B9C4-4865-1D42-99F4-E1C24C84DA1C}" type="pres">
      <dgm:prSet presAssocID="{CF738C74-3B60-5842-9E5C-583B49B5C838}" presName="sibTrans" presStyleLbl="node1" presStyleIdx="3" presStyleCnt="4"/>
      <dgm:spPr/>
    </dgm:pt>
  </dgm:ptLst>
  <dgm:cxnLst>
    <dgm:cxn modelId="{5F4EBD4F-EAA3-854B-B3FB-1CD58F180ED0}" type="presOf" srcId="{FB73F984-DD58-CD43-A867-3BAE6FE41B3C}" destId="{0ED73B04-D561-3A4F-936A-27E8322138A0}" srcOrd="0" destOrd="0" presId="urn:microsoft.com/office/officeart/2005/8/layout/cycle1"/>
    <dgm:cxn modelId="{E28A7C63-68E2-C446-A5F1-61752762CC9E}" type="presOf" srcId="{CF738C74-3B60-5842-9E5C-583B49B5C838}" destId="{EDE0B9C4-4865-1D42-99F4-E1C24C84DA1C}" srcOrd="0" destOrd="0" presId="urn:microsoft.com/office/officeart/2005/8/layout/cycle1"/>
    <dgm:cxn modelId="{77D2D56A-30CE-3C4B-A1F4-08472A5E0660}" type="presOf" srcId="{E5D01102-EC6A-1140-9154-4A8604AFDFFB}" destId="{2136A7D1-2F5D-9847-8EC5-278B3572BA51}" srcOrd="0" destOrd="0" presId="urn:microsoft.com/office/officeart/2005/8/layout/cycle1"/>
    <dgm:cxn modelId="{1E61717C-5126-B94B-8E4C-A8817CB70337}" type="presOf" srcId="{8D65D79F-A6FE-E34B-AD0F-8478B712BB52}" destId="{F2ECCBBB-FEEB-E04A-B815-FE293E0C1371}" srcOrd="0" destOrd="0" presId="urn:microsoft.com/office/officeart/2005/8/layout/cycle1"/>
    <dgm:cxn modelId="{B0169080-32E9-924B-A59C-74EA40E3AD74}" type="presOf" srcId="{23D97FAC-4355-F74A-90ED-9C63A0609E24}" destId="{471C1C16-E80A-8A49-B9CA-F922B6954129}" srcOrd="0" destOrd="0" presId="urn:microsoft.com/office/officeart/2005/8/layout/cycle1"/>
    <dgm:cxn modelId="{6BAE9F92-5754-444B-AB71-105258B85E77}" type="presOf" srcId="{DAC1AEAB-A2F2-D54F-BA97-E29F12175552}" destId="{89087F9C-1D1F-B64A-998E-10745CF7321D}" srcOrd="0" destOrd="0" presId="urn:microsoft.com/office/officeart/2005/8/layout/cycle1"/>
    <dgm:cxn modelId="{95F43A99-564F-CF4D-92C2-4971FA7C3D94}" srcId="{23D97FAC-4355-F74A-90ED-9C63A0609E24}" destId="{8D65D79F-A6FE-E34B-AD0F-8478B712BB52}" srcOrd="2" destOrd="0" parTransId="{01FE7823-E1FE-2241-9141-A72232A15085}" sibTransId="{DAC1AEAB-A2F2-D54F-BA97-E29F12175552}"/>
    <dgm:cxn modelId="{76FB08D7-3E88-F647-B816-B5649B72EBD4}" type="presOf" srcId="{D897833D-D81D-0540-ADB9-4CEC996E93AF}" destId="{D453EDE3-F4CB-C544-ADA2-B63724836A63}" srcOrd="0" destOrd="0" presId="urn:microsoft.com/office/officeart/2005/8/layout/cycle1"/>
    <dgm:cxn modelId="{70C500E2-B803-454C-925B-F9EF0718F97A}" type="presOf" srcId="{F03F58BD-EDA6-5D44-8F72-C3C55FD9581C}" destId="{A66BBCFE-00F6-004E-A373-E8F029796694}" srcOrd="0" destOrd="0" presId="urn:microsoft.com/office/officeart/2005/8/layout/cycle1"/>
    <dgm:cxn modelId="{79784CE8-2A07-5C4E-ACFD-7CE8FD467EE9}" srcId="{23D97FAC-4355-F74A-90ED-9C63A0609E24}" destId="{BBAB3777-E510-434F-9BDB-56403646A0D6}" srcOrd="3" destOrd="0" parTransId="{62C83B67-2EB7-DC4E-9DF4-94B519677FA7}" sibTransId="{CF738C74-3B60-5842-9E5C-583B49B5C838}"/>
    <dgm:cxn modelId="{0EB092E9-B4AC-1F42-9977-773EC66A761C}" srcId="{23D97FAC-4355-F74A-90ED-9C63A0609E24}" destId="{FB73F984-DD58-CD43-A867-3BAE6FE41B3C}" srcOrd="1" destOrd="0" parTransId="{85463767-9889-5347-AA99-0FF4FB06F40C}" sibTransId="{F03F58BD-EDA6-5D44-8F72-C3C55FD9581C}"/>
    <dgm:cxn modelId="{7DC582F2-E78A-1947-8CD3-CEF2F5FF2BCF}" srcId="{23D97FAC-4355-F74A-90ED-9C63A0609E24}" destId="{E5D01102-EC6A-1140-9154-4A8604AFDFFB}" srcOrd="0" destOrd="0" parTransId="{BEABC18D-50A6-754A-A3BB-9FD72BD4C037}" sibTransId="{D897833D-D81D-0540-ADB9-4CEC996E93AF}"/>
    <dgm:cxn modelId="{544DBFFB-B74E-B444-86BD-4F89FE8DFB58}" type="presOf" srcId="{BBAB3777-E510-434F-9BDB-56403646A0D6}" destId="{E43A6730-2D8A-0B43-8A89-03D76899ECB8}" srcOrd="0" destOrd="0" presId="urn:microsoft.com/office/officeart/2005/8/layout/cycle1"/>
    <dgm:cxn modelId="{1036A61A-6437-B14A-B936-AC839ABCDF76}" type="presParOf" srcId="{471C1C16-E80A-8A49-B9CA-F922B6954129}" destId="{4727E1D0-2FF8-D344-8740-942D7B7433D5}" srcOrd="0" destOrd="0" presId="urn:microsoft.com/office/officeart/2005/8/layout/cycle1"/>
    <dgm:cxn modelId="{51A45D20-4739-3449-A882-16A86A61D15C}" type="presParOf" srcId="{471C1C16-E80A-8A49-B9CA-F922B6954129}" destId="{2136A7D1-2F5D-9847-8EC5-278B3572BA51}" srcOrd="1" destOrd="0" presId="urn:microsoft.com/office/officeart/2005/8/layout/cycle1"/>
    <dgm:cxn modelId="{9269FD8C-8202-1D46-B898-529888BFC0B2}" type="presParOf" srcId="{471C1C16-E80A-8A49-B9CA-F922B6954129}" destId="{D453EDE3-F4CB-C544-ADA2-B63724836A63}" srcOrd="2" destOrd="0" presId="urn:microsoft.com/office/officeart/2005/8/layout/cycle1"/>
    <dgm:cxn modelId="{652AA3A4-0895-1A4B-A955-6728B0A02DD4}" type="presParOf" srcId="{471C1C16-E80A-8A49-B9CA-F922B6954129}" destId="{46F11E82-4053-6B4F-AFED-3B169941DA5D}" srcOrd="3" destOrd="0" presId="urn:microsoft.com/office/officeart/2005/8/layout/cycle1"/>
    <dgm:cxn modelId="{A512D3C5-2AD1-5B43-989E-E2DB737D323C}" type="presParOf" srcId="{471C1C16-E80A-8A49-B9CA-F922B6954129}" destId="{0ED73B04-D561-3A4F-936A-27E8322138A0}" srcOrd="4" destOrd="0" presId="urn:microsoft.com/office/officeart/2005/8/layout/cycle1"/>
    <dgm:cxn modelId="{6D553E0B-8460-2A41-AB2C-D09D2F46FC44}" type="presParOf" srcId="{471C1C16-E80A-8A49-B9CA-F922B6954129}" destId="{A66BBCFE-00F6-004E-A373-E8F029796694}" srcOrd="5" destOrd="0" presId="urn:microsoft.com/office/officeart/2005/8/layout/cycle1"/>
    <dgm:cxn modelId="{ACC0FE2A-E9D0-8542-850B-BF3BF3EB1F3E}" type="presParOf" srcId="{471C1C16-E80A-8A49-B9CA-F922B6954129}" destId="{E2EBFD9F-907B-6A4E-9124-474F599F816C}" srcOrd="6" destOrd="0" presId="urn:microsoft.com/office/officeart/2005/8/layout/cycle1"/>
    <dgm:cxn modelId="{B37358C6-4ABB-9642-B218-C596908A3C39}" type="presParOf" srcId="{471C1C16-E80A-8A49-B9CA-F922B6954129}" destId="{F2ECCBBB-FEEB-E04A-B815-FE293E0C1371}" srcOrd="7" destOrd="0" presId="urn:microsoft.com/office/officeart/2005/8/layout/cycle1"/>
    <dgm:cxn modelId="{E2A48910-A0D8-EA4A-85CD-82D1E881079A}" type="presParOf" srcId="{471C1C16-E80A-8A49-B9CA-F922B6954129}" destId="{89087F9C-1D1F-B64A-998E-10745CF7321D}" srcOrd="8" destOrd="0" presId="urn:microsoft.com/office/officeart/2005/8/layout/cycle1"/>
    <dgm:cxn modelId="{7CCC3F3D-3E4D-AB45-9271-724F26F70C96}" type="presParOf" srcId="{471C1C16-E80A-8A49-B9CA-F922B6954129}" destId="{1C83B75A-2E2E-F347-BDC5-55D0DB641DC6}" srcOrd="9" destOrd="0" presId="urn:microsoft.com/office/officeart/2005/8/layout/cycle1"/>
    <dgm:cxn modelId="{719A12F2-A0B9-594F-AFA6-061DE89C3CEC}" type="presParOf" srcId="{471C1C16-E80A-8A49-B9CA-F922B6954129}" destId="{E43A6730-2D8A-0B43-8A89-03D76899ECB8}" srcOrd="10" destOrd="0" presId="urn:microsoft.com/office/officeart/2005/8/layout/cycle1"/>
    <dgm:cxn modelId="{9437AF5A-D865-E240-ACF3-598DD3BB6F68}" type="presParOf" srcId="{471C1C16-E80A-8A49-B9CA-F922B6954129}" destId="{EDE0B9C4-4865-1D42-99F4-E1C24C84DA1C}" srcOrd="11" destOrd="0" presId="urn:microsoft.com/office/officeart/2005/8/layout/cycle1"/>
  </dgm:cxnLst>
  <dgm:bg>
    <a:noFill/>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2572599-BDE0-2C47-AFC1-A3A23CF0FA42}" type="doc">
      <dgm:prSet loTypeId="urn:microsoft.com/office/officeart/2005/8/layout/process1" loCatId="" qsTypeId="urn:microsoft.com/office/officeart/2005/8/quickstyle/simple2" qsCatId="simple" csTypeId="urn:microsoft.com/office/officeart/2005/8/colors/colorful3" csCatId="colorful" phldr="1"/>
      <dgm:spPr/>
    </dgm:pt>
    <dgm:pt modelId="{231F1400-EB90-004C-860B-93D33B69DD8A}">
      <dgm:prSet phldrT="[Text]"/>
      <dgm:spPr>
        <a:solidFill>
          <a:srgbClr val="00980E"/>
        </a:solidFill>
        <a:effectLst/>
      </dgm:spPr>
      <dgm:t>
        <a:bodyPr/>
        <a:lstStyle/>
        <a:p>
          <a:r>
            <a:rPr lang="en-US" dirty="0"/>
            <a:t>1980</a:t>
          </a:r>
          <a:br>
            <a:rPr lang="en-US" dirty="0"/>
          </a:br>
          <a:r>
            <a:rPr lang="en-US" dirty="0"/>
            <a:t>Identify</a:t>
          </a:r>
        </a:p>
      </dgm:t>
    </dgm:pt>
    <dgm:pt modelId="{F7AAC0D7-EA29-4641-8CF2-08A61F5E3A4C}" type="parTrans" cxnId="{0F1DA3BE-1109-3B4B-A9C4-326B8FE09EAC}">
      <dgm:prSet/>
      <dgm:spPr/>
      <dgm:t>
        <a:bodyPr/>
        <a:lstStyle/>
        <a:p>
          <a:endParaRPr lang="en-US"/>
        </a:p>
      </dgm:t>
    </dgm:pt>
    <dgm:pt modelId="{D8779B4C-E7ED-7C4E-BB07-7C616F9DF0F7}" type="sibTrans" cxnId="{0F1DA3BE-1109-3B4B-A9C4-326B8FE09EAC}">
      <dgm:prSet/>
      <dgm:spPr>
        <a:solidFill>
          <a:srgbClr val="00980E"/>
        </a:solidFill>
        <a:effectLst/>
      </dgm:spPr>
      <dgm:t>
        <a:bodyPr/>
        <a:lstStyle/>
        <a:p>
          <a:endParaRPr lang="en-US"/>
        </a:p>
      </dgm:t>
    </dgm:pt>
    <dgm:pt modelId="{0334E636-1DF9-D948-A85B-AD2D41646FB9}">
      <dgm:prSet phldrT="[Text]"/>
      <dgm:spPr>
        <a:solidFill>
          <a:srgbClr val="18B400"/>
        </a:solidFill>
        <a:effectLst/>
      </dgm:spPr>
      <dgm:t>
        <a:bodyPr/>
        <a:lstStyle/>
        <a:p>
          <a:r>
            <a:rPr lang="en-US" dirty="0"/>
            <a:t>1990</a:t>
          </a:r>
          <a:br>
            <a:rPr lang="en-US" dirty="0"/>
          </a:br>
          <a:r>
            <a:rPr lang="en-US" dirty="0"/>
            <a:t>Protect</a:t>
          </a:r>
        </a:p>
      </dgm:t>
    </dgm:pt>
    <dgm:pt modelId="{6DA87A5F-57F3-EA4D-9F96-920FCA2B640E}" type="parTrans" cxnId="{92CF5F31-83C9-CE47-BE47-A1AAEC97C8CE}">
      <dgm:prSet/>
      <dgm:spPr/>
      <dgm:t>
        <a:bodyPr/>
        <a:lstStyle/>
        <a:p>
          <a:endParaRPr lang="en-US"/>
        </a:p>
      </dgm:t>
    </dgm:pt>
    <dgm:pt modelId="{D8BC1498-4B07-EF48-877A-E790C1256451}" type="sibTrans" cxnId="{92CF5F31-83C9-CE47-BE47-A1AAEC97C8CE}">
      <dgm:prSet/>
      <dgm:spPr>
        <a:solidFill>
          <a:srgbClr val="29BD00"/>
        </a:solidFill>
        <a:effectLst/>
      </dgm:spPr>
      <dgm:t>
        <a:bodyPr/>
        <a:lstStyle/>
        <a:p>
          <a:endParaRPr lang="en-US"/>
        </a:p>
      </dgm:t>
    </dgm:pt>
    <dgm:pt modelId="{DF76E718-6A7C-D942-B478-D674D5A036D4}">
      <dgm:prSet phldrT="[Text]"/>
      <dgm:spPr>
        <a:solidFill>
          <a:srgbClr val="77E202"/>
        </a:solidFill>
        <a:effectLst/>
      </dgm:spPr>
      <dgm:t>
        <a:bodyPr/>
        <a:lstStyle/>
        <a:p>
          <a:r>
            <a:rPr lang="en-US" dirty="0">
              <a:solidFill>
                <a:sysClr val="windowText" lastClr="000000"/>
              </a:solidFill>
            </a:rPr>
            <a:t>2010</a:t>
          </a:r>
          <a:br>
            <a:rPr lang="en-US" dirty="0">
              <a:solidFill>
                <a:sysClr val="windowText" lastClr="000000"/>
              </a:solidFill>
            </a:rPr>
          </a:br>
          <a:r>
            <a:rPr lang="en-US" dirty="0">
              <a:solidFill>
                <a:sysClr val="windowText" lastClr="000000"/>
              </a:solidFill>
            </a:rPr>
            <a:t>Respond</a:t>
          </a:r>
        </a:p>
      </dgm:t>
    </dgm:pt>
    <dgm:pt modelId="{49AC2029-5192-C043-90B8-1B58C04A2AE9}" type="parTrans" cxnId="{2EF8640F-A6E4-5649-80D8-FCD8B49BC3F2}">
      <dgm:prSet/>
      <dgm:spPr/>
      <dgm:t>
        <a:bodyPr/>
        <a:lstStyle/>
        <a:p>
          <a:endParaRPr lang="en-US"/>
        </a:p>
      </dgm:t>
    </dgm:pt>
    <dgm:pt modelId="{EADFC918-87B2-A144-BB1E-46BF5A2F1AEF}" type="sibTrans" cxnId="{2EF8640F-A6E4-5649-80D8-FCD8B49BC3F2}">
      <dgm:prSet/>
      <dgm:spPr>
        <a:solidFill>
          <a:srgbClr val="D3FC11"/>
        </a:solidFill>
        <a:effectLst/>
      </dgm:spPr>
      <dgm:t>
        <a:bodyPr/>
        <a:lstStyle/>
        <a:p>
          <a:endParaRPr lang="en-US"/>
        </a:p>
      </dgm:t>
    </dgm:pt>
    <dgm:pt modelId="{825D320D-599C-E643-A9D9-F4F210F48A8A}">
      <dgm:prSet phldrT="[Text]"/>
      <dgm:spPr>
        <a:solidFill>
          <a:srgbClr val="4DD003"/>
        </a:solidFill>
        <a:effectLst/>
      </dgm:spPr>
      <dgm:t>
        <a:bodyPr/>
        <a:lstStyle/>
        <a:p>
          <a:r>
            <a:rPr lang="en-US" dirty="0"/>
            <a:t>2000</a:t>
          </a:r>
          <a:br>
            <a:rPr lang="en-US" dirty="0"/>
          </a:br>
          <a:r>
            <a:rPr lang="en-US" dirty="0"/>
            <a:t>Detect</a:t>
          </a:r>
        </a:p>
      </dgm:t>
    </dgm:pt>
    <dgm:pt modelId="{927E116E-0FE8-144B-8D82-7449977B16A5}" type="parTrans" cxnId="{B1F7A438-3FD7-D641-A61B-716725CAB8FE}">
      <dgm:prSet/>
      <dgm:spPr/>
      <dgm:t>
        <a:bodyPr/>
        <a:lstStyle/>
        <a:p>
          <a:endParaRPr lang="en-US"/>
        </a:p>
      </dgm:t>
    </dgm:pt>
    <dgm:pt modelId="{EB7A0D5B-9617-1A47-82D3-C89094D808BC}" type="sibTrans" cxnId="{B1F7A438-3FD7-D641-A61B-716725CAB8FE}">
      <dgm:prSet/>
      <dgm:spPr>
        <a:solidFill>
          <a:srgbClr val="77E202"/>
        </a:solidFill>
        <a:effectLst/>
      </dgm:spPr>
      <dgm:t>
        <a:bodyPr/>
        <a:lstStyle/>
        <a:p>
          <a:endParaRPr lang="en-US"/>
        </a:p>
      </dgm:t>
    </dgm:pt>
    <dgm:pt modelId="{1AEF03CC-14C0-1742-8B85-50A0E0862EC9}">
      <dgm:prSet phldrT="[Text]"/>
      <dgm:spPr>
        <a:solidFill>
          <a:srgbClr val="D3FC11"/>
        </a:solidFill>
        <a:effectLst/>
      </dgm:spPr>
      <dgm:t>
        <a:bodyPr/>
        <a:lstStyle/>
        <a:p>
          <a:r>
            <a:rPr lang="en-US" dirty="0">
              <a:solidFill>
                <a:sysClr val="windowText" lastClr="000000"/>
              </a:solidFill>
            </a:rPr>
            <a:t>2020</a:t>
          </a:r>
          <a:br>
            <a:rPr lang="en-US" dirty="0">
              <a:solidFill>
                <a:sysClr val="windowText" lastClr="000000"/>
              </a:solidFill>
            </a:rPr>
          </a:br>
          <a:r>
            <a:rPr lang="en-US" dirty="0">
              <a:solidFill>
                <a:sysClr val="windowText" lastClr="000000"/>
              </a:solidFill>
            </a:rPr>
            <a:t>Recover</a:t>
          </a:r>
        </a:p>
      </dgm:t>
    </dgm:pt>
    <dgm:pt modelId="{74274B34-0348-DF4C-ACD2-3AA074765012}" type="parTrans" cxnId="{F166D24D-B464-C84F-A62A-B904BE9F5895}">
      <dgm:prSet/>
      <dgm:spPr/>
      <dgm:t>
        <a:bodyPr/>
        <a:lstStyle/>
        <a:p>
          <a:endParaRPr lang="en-US"/>
        </a:p>
      </dgm:t>
    </dgm:pt>
    <dgm:pt modelId="{82DCB850-2449-E947-9DE8-664807CBF3AF}" type="sibTrans" cxnId="{F166D24D-B464-C84F-A62A-B904BE9F5895}">
      <dgm:prSet/>
      <dgm:spPr/>
      <dgm:t>
        <a:bodyPr/>
        <a:lstStyle/>
        <a:p>
          <a:endParaRPr lang="en-US"/>
        </a:p>
      </dgm:t>
    </dgm:pt>
    <dgm:pt modelId="{C1595AFB-EF9A-8F4B-AE10-0264B741D24C}" type="pres">
      <dgm:prSet presAssocID="{12572599-BDE0-2C47-AFC1-A3A23CF0FA42}" presName="Name0" presStyleCnt="0">
        <dgm:presLayoutVars>
          <dgm:dir/>
          <dgm:resizeHandles val="exact"/>
        </dgm:presLayoutVars>
      </dgm:prSet>
      <dgm:spPr/>
    </dgm:pt>
    <dgm:pt modelId="{8E2E0239-E9C3-9A41-908A-55CC1F4EFF74}" type="pres">
      <dgm:prSet presAssocID="{231F1400-EB90-004C-860B-93D33B69DD8A}" presName="node" presStyleLbl="node1" presStyleIdx="0" presStyleCnt="5">
        <dgm:presLayoutVars>
          <dgm:bulletEnabled val="1"/>
        </dgm:presLayoutVars>
      </dgm:prSet>
      <dgm:spPr/>
    </dgm:pt>
    <dgm:pt modelId="{D5CB62D1-0545-2F4C-9308-0314D45E2ADE}" type="pres">
      <dgm:prSet presAssocID="{D8779B4C-E7ED-7C4E-BB07-7C616F9DF0F7}" presName="sibTrans" presStyleLbl="sibTrans2D1" presStyleIdx="0" presStyleCnt="4"/>
      <dgm:spPr/>
    </dgm:pt>
    <dgm:pt modelId="{4960D168-66E5-0A45-82AD-22C679B859E2}" type="pres">
      <dgm:prSet presAssocID="{D8779B4C-E7ED-7C4E-BB07-7C616F9DF0F7}" presName="connectorText" presStyleLbl="sibTrans2D1" presStyleIdx="0" presStyleCnt="4"/>
      <dgm:spPr/>
    </dgm:pt>
    <dgm:pt modelId="{80457993-DC6B-0E4A-801B-89EDFD6754DE}" type="pres">
      <dgm:prSet presAssocID="{0334E636-1DF9-D948-A85B-AD2D41646FB9}" presName="node" presStyleLbl="node1" presStyleIdx="1" presStyleCnt="5">
        <dgm:presLayoutVars>
          <dgm:bulletEnabled val="1"/>
        </dgm:presLayoutVars>
      </dgm:prSet>
      <dgm:spPr/>
    </dgm:pt>
    <dgm:pt modelId="{FC02F8DC-30C0-BD4E-A315-A783D36DEA42}" type="pres">
      <dgm:prSet presAssocID="{D8BC1498-4B07-EF48-877A-E790C1256451}" presName="sibTrans" presStyleLbl="sibTrans2D1" presStyleIdx="1" presStyleCnt="4"/>
      <dgm:spPr/>
    </dgm:pt>
    <dgm:pt modelId="{CCFB1A6E-7337-5D4C-8305-AC067F8D3553}" type="pres">
      <dgm:prSet presAssocID="{D8BC1498-4B07-EF48-877A-E790C1256451}" presName="connectorText" presStyleLbl="sibTrans2D1" presStyleIdx="1" presStyleCnt="4"/>
      <dgm:spPr/>
    </dgm:pt>
    <dgm:pt modelId="{2460A524-AFB5-E94D-A1C7-2D39002135F2}" type="pres">
      <dgm:prSet presAssocID="{825D320D-599C-E643-A9D9-F4F210F48A8A}" presName="node" presStyleLbl="node1" presStyleIdx="2" presStyleCnt="5">
        <dgm:presLayoutVars>
          <dgm:bulletEnabled val="1"/>
        </dgm:presLayoutVars>
      </dgm:prSet>
      <dgm:spPr/>
    </dgm:pt>
    <dgm:pt modelId="{AE3AEFB8-6C4B-214B-9BA8-F486D400B652}" type="pres">
      <dgm:prSet presAssocID="{EB7A0D5B-9617-1A47-82D3-C89094D808BC}" presName="sibTrans" presStyleLbl="sibTrans2D1" presStyleIdx="2" presStyleCnt="4"/>
      <dgm:spPr/>
    </dgm:pt>
    <dgm:pt modelId="{77800A1D-F062-0448-A455-9A739236E668}" type="pres">
      <dgm:prSet presAssocID="{EB7A0D5B-9617-1A47-82D3-C89094D808BC}" presName="connectorText" presStyleLbl="sibTrans2D1" presStyleIdx="2" presStyleCnt="4"/>
      <dgm:spPr/>
    </dgm:pt>
    <dgm:pt modelId="{814AD3A6-25FB-394D-B396-A0C972A0EB00}" type="pres">
      <dgm:prSet presAssocID="{DF76E718-6A7C-D942-B478-D674D5A036D4}" presName="node" presStyleLbl="node1" presStyleIdx="3" presStyleCnt="5">
        <dgm:presLayoutVars>
          <dgm:bulletEnabled val="1"/>
        </dgm:presLayoutVars>
      </dgm:prSet>
      <dgm:spPr/>
    </dgm:pt>
    <dgm:pt modelId="{F0A010A3-D1DA-A544-910F-58165E90E03F}" type="pres">
      <dgm:prSet presAssocID="{EADFC918-87B2-A144-BB1E-46BF5A2F1AEF}" presName="sibTrans" presStyleLbl="sibTrans2D1" presStyleIdx="3" presStyleCnt="4"/>
      <dgm:spPr/>
    </dgm:pt>
    <dgm:pt modelId="{2549BB34-8963-2D4B-856D-A5B38624EA14}" type="pres">
      <dgm:prSet presAssocID="{EADFC918-87B2-A144-BB1E-46BF5A2F1AEF}" presName="connectorText" presStyleLbl="sibTrans2D1" presStyleIdx="3" presStyleCnt="4"/>
      <dgm:spPr/>
    </dgm:pt>
    <dgm:pt modelId="{B35A5311-B12B-5D46-8B82-D3841BC66EFE}" type="pres">
      <dgm:prSet presAssocID="{1AEF03CC-14C0-1742-8B85-50A0E0862EC9}" presName="node" presStyleLbl="node1" presStyleIdx="4" presStyleCnt="5">
        <dgm:presLayoutVars>
          <dgm:bulletEnabled val="1"/>
        </dgm:presLayoutVars>
      </dgm:prSet>
      <dgm:spPr/>
    </dgm:pt>
  </dgm:ptLst>
  <dgm:cxnLst>
    <dgm:cxn modelId="{CB106101-402B-8940-BC0E-D288F0FAD0C9}" type="presOf" srcId="{0334E636-1DF9-D948-A85B-AD2D41646FB9}" destId="{80457993-DC6B-0E4A-801B-89EDFD6754DE}" srcOrd="0" destOrd="0" presId="urn:microsoft.com/office/officeart/2005/8/layout/process1"/>
    <dgm:cxn modelId="{2EF8640F-A6E4-5649-80D8-FCD8B49BC3F2}" srcId="{12572599-BDE0-2C47-AFC1-A3A23CF0FA42}" destId="{DF76E718-6A7C-D942-B478-D674D5A036D4}" srcOrd="3" destOrd="0" parTransId="{49AC2029-5192-C043-90B8-1B58C04A2AE9}" sibTransId="{EADFC918-87B2-A144-BB1E-46BF5A2F1AEF}"/>
    <dgm:cxn modelId="{A5302614-085C-5049-BD02-4F215DD54D4E}" type="presOf" srcId="{DF76E718-6A7C-D942-B478-D674D5A036D4}" destId="{814AD3A6-25FB-394D-B396-A0C972A0EB00}" srcOrd="0" destOrd="0" presId="urn:microsoft.com/office/officeart/2005/8/layout/process1"/>
    <dgm:cxn modelId="{92CF5F31-83C9-CE47-BE47-A1AAEC97C8CE}" srcId="{12572599-BDE0-2C47-AFC1-A3A23CF0FA42}" destId="{0334E636-1DF9-D948-A85B-AD2D41646FB9}" srcOrd="1" destOrd="0" parTransId="{6DA87A5F-57F3-EA4D-9F96-920FCA2B640E}" sibTransId="{D8BC1498-4B07-EF48-877A-E790C1256451}"/>
    <dgm:cxn modelId="{B1F7A438-3FD7-D641-A61B-716725CAB8FE}" srcId="{12572599-BDE0-2C47-AFC1-A3A23CF0FA42}" destId="{825D320D-599C-E643-A9D9-F4F210F48A8A}" srcOrd="2" destOrd="0" parTransId="{927E116E-0FE8-144B-8D82-7449977B16A5}" sibTransId="{EB7A0D5B-9617-1A47-82D3-C89094D808BC}"/>
    <dgm:cxn modelId="{29E8383C-A51D-E54E-BD39-0F0FEF19403B}" type="presOf" srcId="{D8BC1498-4B07-EF48-877A-E790C1256451}" destId="{CCFB1A6E-7337-5D4C-8305-AC067F8D3553}" srcOrd="1" destOrd="0" presId="urn:microsoft.com/office/officeart/2005/8/layout/process1"/>
    <dgm:cxn modelId="{C6D2734A-BDDE-EC4F-98B6-FC3B8060D4B9}" type="presOf" srcId="{231F1400-EB90-004C-860B-93D33B69DD8A}" destId="{8E2E0239-E9C3-9A41-908A-55CC1F4EFF74}" srcOrd="0" destOrd="0" presId="urn:microsoft.com/office/officeart/2005/8/layout/process1"/>
    <dgm:cxn modelId="{F166D24D-B464-C84F-A62A-B904BE9F5895}" srcId="{12572599-BDE0-2C47-AFC1-A3A23CF0FA42}" destId="{1AEF03CC-14C0-1742-8B85-50A0E0862EC9}" srcOrd="4" destOrd="0" parTransId="{74274B34-0348-DF4C-ACD2-3AA074765012}" sibTransId="{82DCB850-2449-E947-9DE8-664807CBF3AF}"/>
    <dgm:cxn modelId="{163D4C51-1429-0741-AB68-78CC9D6137E9}" type="presOf" srcId="{D8779B4C-E7ED-7C4E-BB07-7C616F9DF0F7}" destId="{4960D168-66E5-0A45-82AD-22C679B859E2}" srcOrd="1" destOrd="0" presId="urn:microsoft.com/office/officeart/2005/8/layout/process1"/>
    <dgm:cxn modelId="{AC2E1A79-151E-8C47-9EA5-DF1D23F7B81F}" type="presOf" srcId="{EADFC918-87B2-A144-BB1E-46BF5A2F1AEF}" destId="{2549BB34-8963-2D4B-856D-A5B38624EA14}" srcOrd="1" destOrd="0" presId="urn:microsoft.com/office/officeart/2005/8/layout/process1"/>
    <dgm:cxn modelId="{3F23B27A-1CE7-6E4F-81CA-6AFB9109C766}" type="presOf" srcId="{825D320D-599C-E643-A9D9-F4F210F48A8A}" destId="{2460A524-AFB5-E94D-A1C7-2D39002135F2}" srcOrd="0" destOrd="0" presId="urn:microsoft.com/office/officeart/2005/8/layout/process1"/>
    <dgm:cxn modelId="{A1DE9E8C-5E72-174B-9784-A37AA909A943}" type="presOf" srcId="{EADFC918-87B2-A144-BB1E-46BF5A2F1AEF}" destId="{F0A010A3-D1DA-A544-910F-58165E90E03F}" srcOrd="0" destOrd="0" presId="urn:microsoft.com/office/officeart/2005/8/layout/process1"/>
    <dgm:cxn modelId="{A80C8AB0-9DBA-7C42-A448-F311F542D40D}" type="presOf" srcId="{EB7A0D5B-9617-1A47-82D3-C89094D808BC}" destId="{AE3AEFB8-6C4B-214B-9BA8-F486D400B652}" srcOrd="0" destOrd="0" presId="urn:microsoft.com/office/officeart/2005/8/layout/process1"/>
    <dgm:cxn modelId="{304212BD-59D3-4D40-9DF4-613DF1CD381F}" type="presOf" srcId="{EB7A0D5B-9617-1A47-82D3-C89094D808BC}" destId="{77800A1D-F062-0448-A455-9A739236E668}" srcOrd="1" destOrd="0" presId="urn:microsoft.com/office/officeart/2005/8/layout/process1"/>
    <dgm:cxn modelId="{0F1DA3BE-1109-3B4B-A9C4-326B8FE09EAC}" srcId="{12572599-BDE0-2C47-AFC1-A3A23CF0FA42}" destId="{231F1400-EB90-004C-860B-93D33B69DD8A}" srcOrd="0" destOrd="0" parTransId="{F7AAC0D7-EA29-4641-8CF2-08A61F5E3A4C}" sibTransId="{D8779B4C-E7ED-7C4E-BB07-7C616F9DF0F7}"/>
    <dgm:cxn modelId="{1B0472C1-672F-A34E-BCB1-C75573F67AEA}" type="presOf" srcId="{D8779B4C-E7ED-7C4E-BB07-7C616F9DF0F7}" destId="{D5CB62D1-0545-2F4C-9308-0314D45E2ADE}" srcOrd="0" destOrd="0" presId="urn:microsoft.com/office/officeart/2005/8/layout/process1"/>
    <dgm:cxn modelId="{EEFFE8CC-CC41-E241-A466-F278E2A8E847}" type="presOf" srcId="{12572599-BDE0-2C47-AFC1-A3A23CF0FA42}" destId="{C1595AFB-EF9A-8F4B-AE10-0264B741D24C}" srcOrd="0" destOrd="0" presId="urn:microsoft.com/office/officeart/2005/8/layout/process1"/>
    <dgm:cxn modelId="{BCAB34D1-24ED-5F48-B7A9-C07AF425F12E}" type="presOf" srcId="{1AEF03CC-14C0-1742-8B85-50A0E0862EC9}" destId="{B35A5311-B12B-5D46-8B82-D3841BC66EFE}" srcOrd="0" destOrd="0" presId="urn:microsoft.com/office/officeart/2005/8/layout/process1"/>
    <dgm:cxn modelId="{1BAB1EEB-7BC8-804C-9FDE-CD7736D4FD8B}" type="presOf" srcId="{D8BC1498-4B07-EF48-877A-E790C1256451}" destId="{FC02F8DC-30C0-BD4E-A315-A783D36DEA42}" srcOrd="0" destOrd="0" presId="urn:microsoft.com/office/officeart/2005/8/layout/process1"/>
    <dgm:cxn modelId="{ECF75779-BA6D-5546-B80B-DD611D1F80D2}" type="presParOf" srcId="{C1595AFB-EF9A-8F4B-AE10-0264B741D24C}" destId="{8E2E0239-E9C3-9A41-908A-55CC1F4EFF74}" srcOrd="0" destOrd="0" presId="urn:microsoft.com/office/officeart/2005/8/layout/process1"/>
    <dgm:cxn modelId="{0DEA1228-F0B4-E94E-9AB3-B46DFEE05587}" type="presParOf" srcId="{C1595AFB-EF9A-8F4B-AE10-0264B741D24C}" destId="{D5CB62D1-0545-2F4C-9308-0314D45E2ADE}" srcOrd="1" destOrd="0" presId="urn:microsoft.com/office/officeart/2005/8/layout/process1"/>
    <dgm:cxn modelId="{86CA0ED6-C176-A848-9DAE-33CFF13BBB1C}" type="presParOf" srcId="{D5CB62D1-0545-2F4C-9308-0314D45E2ADE}" destId="{4960D168-66E5-0A45-82AD-22C679B859E2}" srcOrd="0" destOrd="0" presId="urn:microsoft.com/office/officeart/2005/8/layout/process1"/>
    <dgm:cxn modelId="{C0FC622B-B5A6-6844-8DEF-114FFC347801}" type="presParOf" srcId="{C1595AFB-EF9A-8F4B-AE10-0264B741D24C}" destId="{80457993-DC6B-0E4A-801B-89EDFD6754DE}" srcOrd="2" destOrd="0" presId="urn:microsoft.com/office/officeart/2005/8/layout/process1"/>
    <dgm:cxn modelId="{70DF86C2-4A9C-5B44-A01B-524262FA56C3}" type="presParOf" srcId="{C1595AFB-EF9A-8F4B-AE10-0264B741D24C}" destId="{FC02F8DC-30C0-BD4E-A315-A783D36DEA42}" srcOrd="3" destOrd="0" presId="urn:microsoft.com/office/officeart/2005/8/layout/process1"/>
    <dgm:cxn modelId="{F7B0F766-5816-D94C-BD93-4DC0E424C734}" type="presParOf" srcId="{FC02F8DC-30C0-BD4E-A315-A783D36DEA42}" destId="{CCFB1A6E-7337-5D4C-8305-AC067F8D3553}" srcOrd="0" destOrd="0" presId="urn:microsoft.com/office/officeart/2005/8/layout/process1"/>
    <dgm:cxn modelId="{76330C12-A019-1D4D-8B30-19BEF2B4B14E}" type="presParOf" srcId="{C1595AFB-EF9A-8F4B-AE10-0264B741D24C}" destId="{2460A524-AFB5-E94D-A1C7-2D39002135F2}" srcOrd="4" destOrd="0" presId="urn:microsoft.com/office/officeart/2005/8/layout/process1"/>
    <dgm:cxn modelId="{F172EE0D-22D4-8D4B-AB26-871A2BEFA3E0}" type="presParOf" srcId="{C1595AFB-EF9A-8F4B-AE10-0264B741D24C}" destId="{AE3AEFB8-6C4B-214B-9BA8-F486D400B652}" srcOrd="5" destOrd="0" presId="urn:microsoft.com/office/officeart/2005/8/layout/process1"/>
    <dgm:cxn modelId="{F288F40A-4547-1D44-A6AB-CD3ECDEEEDE1}" type="presParOf" srcId="{AE3AEFB8-6C4B-214B-9BA8-F486D400B652}" destId="{77800A1D-F062-0448-A455-9A739236E668}" srcOrd="0" destOrd="0" presId="urn:microsoft.com/office/officeart/2005/8/layout/process1"/>
    <dgm:cxn modelId="{A0DF7114-8C7F-5C4F-AB6C-D8548EC1B57B}" type="presParOf" srcId="{C1595AFB-EF9A-8F4B-AE10-0264B741D24C}" destId="{814AD3A6-25FB-394D-B396-A0C972A0EB00}" srcOrd="6" destOrd="0" presId="urn:microsoft.com/office/officeart/2005/8/layout/process1"/>
    <dgm:cxn modelId="{5D687DEB-1ED6-DA45-82EF-33B9B0917E86}" type="presParOf" srcId="{C1595AFB-EF9A-8F4B-AE10-0264B741D24C}" destId="{F0A010A3-D1DA-A544-910F-58165E90E03F}" srcOrd="7" destOrd="0" presId="urn:microsoft.com/office/officeart/2005/8/layout/process1"/>
    <dgm:cxn modelId="{94F97858-2F04-B34A-A086-998225A01A93}" type="presParOf" srcId="{F0A010A3-D1DA-A544-910F-58165E90E03F}" destId="{2549BB34-8963-2D4B-856D-A5B38624EA14}" srcOrd="0" destOrd="0" presId="urn:microsoft.com/office/officeart/2005/8/layout/process1"/>
    <dgm:cxn modelId="{B27EDAA3-7E52-664E-A655-FB9D1265950C}" type="presParOf" srcId="{C1595AFB-EF9A-8F4B-AE10-0264B741D24C}" destId="{B35A5311-B12B-5D46-8B82-D3841BC66EF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E0239-E9C3-9A41-908A-55CC1F4EFF74}">
      <dsp:nvSpPr>
        <dsp:cNvPr id="0" name=""/>
        <dsp:cNvSpPr/>
      </dsp:nvSpPr>
      <dsp:spPr>
        <a:xfrm>
          <a:off x="2715" y="258496"/>
          <a:ext cx="841726" cy="576056"/>
        </a:xfrm>
        <a:prstGeom prst="roundRect">
          <a:avLst>
            <a:gd name="adj" fmla="val 10000"/>
          </a:avLst>
        </a:prstGeom>
        <a:solidFill>
          <a:srgbClr val="00980E"/>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1980</a:t>
          </a:r>
          <a:br>
            <a:rPr lang="en-US" sz="1500" kern="1200" dirty="0"/>
          </a:br>
          <a:r>
            <a:rPr lang="en-US" sz="1500" kern="1200" dirty="0"/>
            <a:t>Identify</a:t>
          </a:r>
        </a:p>
      </dsp:txBody>
      <dsp:txXfrm>
        <a:off x="19587" y="275368"/>
        <a:ext cx="807982" cy="542312"/>
      </dsp:txXfrm>
    </dsp:sp>
    <dsp:sp modelId="{D5CB62D1-0545-2F4C-9308-0314D45E2ADE}">
      <dsp:nvSpPr>
        <dsp:cNvPr id="0" name=""/>
        <dsp:cNvSpPr/>
      </dsp:nvSpPr>
      <dsp:spPr>
        <a:xfrm>
          <a:off x="928614" y="442150"/>
          <a:ext cx="178445" cy="208748"/>
        </a:xfrm>
        <a:prstGeom prst="rightArrow">
          <a:avLst>
            <a:gd name="adj1" fmla="val 60000"/>
            <a:gd name="adj2" fmla="val 50000"/>
          </a:avLst>
        </a:prstGeom>
        <a:solidFill>
          <a:srgbClr val="00980E"/>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8614" y="483900"/>
        <a:ext cx="124912" cy="125248"/>
      </dsp:txXfrm>
    </dsp:sp>
    <dsp:sp modelId="{80457993-DC6B-0E4A-801B-89EDFD6754DE}">
      <dsp:nvSpPr>
        <dsp:cNvPr id="0" name=""/>
        <dsp:cNvSpPr/>
      </dsp:nvSpPr>
      <dsp:spPr>
        <a:xfrm>
          <a:off x="1181132" y="258496"/>
          <a:ext cx="841726" cy="576056"/>
        </a:xfrm>
        <a:prstGeom prst="roundRect">
          <a:avLst>
            <a:gd name="adj" fmla="val 10000"/>
          </a:avLst>
        </a:prstGeom>
        <a:solidFill>
          <a:srgbClr val="18B400"/>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1990</a:t>
          </a:r>
          <a:br>
            <a:rPr lang="en-US" sz="1500" kern="1200" dirty="0"/>
          </a:br>
          <a:r>
            <a:rPr lang="en-US" sz="1500" kern="1200" dirty="0"/>
            <a:t>Protect</a:t>
          </a:r>
        </a:p>
      </dsp:txBody>
      <dsp:txXfrm>
        <a:off x="1198004" y="275368"/>
        <a:ext cx="807982" cy="542312"/>
      </dsp:txXfrm>
    </dsp:sp>
    <dsp:sp modelId="{FC02F8DC-30C0-BD4E-A315-A783D36DEA42}">
      <dsp:nvSpPr>
        <dsp:cNvPr id="0" name=""/>
        <dsp:cNvSpPr/>
      </dsp:nvSpPr>
      <dsp:spPr>
        <a:xfrm>
          <a:off x="2107030" y="442150"/>
          <a:ext cx="178445" cy="208748"/>
        </a:xfrm>
        <a:prstGeom prst="rightArrow">
          <a:avLst>
            <a:gd name="adj1" fmla="val 60000"/>
            <a:gd name="adj2" fmla="val 50000"/>
          </a:avLst>
        </a:prstGeom>
        <a:solidFill>
          <a:srgbClr val="29BD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07030" y="483900"/>
        <a:ext cx="124912" cy="125248"/>
      </dsp:txXfrm>
    </dsp:sp>
    <dsp:sp modelId="{2460A524-AFB5-E94D-A1C7-2D39002135F2}">
      <dsp:nvSpPr>
        <dsp:cNvPr id="0" name=""/>
        <dsp:cNvSpPr/>
      </dsp:nvSpPr>
      <dsp:spPr>
        <a:xfrm>
          <a:off x="2359548" y="258496"/>
          <a:ext cx="841726" cy="576056"/>
        </a:xfrm>
        <a:prstGeom prst="roundRect">
          <a:avLst>
            <a:gd name="adj" fmla="val 10000"/>
          </a:avLst>
        </a:prstGeom>
        <a:solidFill>
          <a:srgbClr val="4DD003"/>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2000</a:t>
          </a:r>
          <a:br>
            <a:rPr lang="en-US" sz="1500" kern="1200" dirty="0"/>
          </a:br>
          <a:r>
            <a:rPr lang="en-US" sz="1500" kern="1200" dirty="0"/>
            <a:t>Detect</a:t>
          </a:r>
        </a:p>
      </dsp:txBody>
      <dsp:txXfrm>
        <a:off x="2376420" y="275368"/>
        <a:ext cx="807982" cy="542312"/>
      </dsp:txXfrm>
    </dsp:sp>
    <dsp:sp modelId="{AE3AEFB8-6C4B-214B-9BA8-F486D400B652}">
      <dsp:nvSpPr>
        <dsp:cNvPr id="0" name=""/>
        <dsp:cNvSpPr/>
      </dsp:nvSpPr>
      <dsp:spPr>
        <a:xfrm>
          <a:off x="3285447" y="442150"/>
          <a:ext cx="178445" cy="208748"/>
        </a:xfrm>
        <a:prstGeom prst="rightArrow">
          <a:avLst>
            <a:gd name="adj1" fmla="val 60000"/>
            <a:gd name="adj2" fmla="val 50000"/>
          </a:avLst>
        </a:prstGeom>
        <a:solidFill>
          <a:srgbClr val="77E202"/>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85447" y="483900"/>
        <a:ext cx="124912" cy="125248"/>
      </dsp:txXfrm>
    </dsp:sp>
    <dsp:sp modelId="{814AD3A6-25FB-394D-B396-A0C972A0EB00}">
      <dsp:nvSpPr>
        <dsp:cNvPr id="0" name=""/>
        <dsp:cNvSpPr/>
      </dsp:nvSpPr>
      <dsp:spPr>
        <a:xfrm>
          <a:off x="3537965" y="258496"/>
          <a:ext cx="841726" cy="576056"/>
        </a:xfrm>
        <a:prstGeom prst="roundRect">
          <a:avLst>
            <a:gd name="adj" fmla="val 10000"/>
          </a:avLst>
        </a:prstGeom>
        <a:solidFill>
          <a:srgbClr val="8EED03"/>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Text" lastClr="000000"/>
              </a:solidFill>
            </a:rPr>
            <a:t>2010</a:t>
          </a:r>
          <a:br>
            <a:rPr lang="en-US" sz="1500" kern="1200" dirty="0">
              <a:solidFill>
                <a:sysClr val="windowText" lastClr="000000"/>
              </a:solidFill>
            </a:rPr>
          </a:br>
          <a:r>
            <a:rPr lang="en-US" sz="1500" kern="1200" dirty="0">
              <a:solidFill>
                <a:sysClr val="windowText" lastClr="000000"/>
              </a:solidFill>
            </a:rPr>
            <a:t>Respond</a:t>
          </a:r>
        </a:p>
      </dsp:txBody>
      <dsp:txXfrm>
        <a:off x="3554837" y="275368"/>
        <a:ext cx="807982" cy="542312"/>
      </dsp:txXfrm>
    </dsp:sp>
    <dsp:sp modelId="{F0A010A3-D1DA-A544-910F-58165E90E03F}">
      <dsp:nvSpPr>
        <dsp:cNvPr id="0" name=""/>
        <dsp:cNvSpPr/>
      </dsp:nvSpPr>
      <dsp:spPr>
        <a:xfrm>
          <a:off x="4463864" y="442150"/>
          <a:ext cx="178445" cy="208748"/>
        </a:xfrm>
        <a:prstGeom prst="rightArrow">
          <a:avLst>
            <a:gd name="adj1" fmla="val 60000"/>
            <a:gd name="adj2" fmla="val 50000"/>
          </a:avLst>
        </a:prstGeom>
        <a:solidFill>
          <a:srgbClr val="D3FC1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463864" y="483900"/>
        <a:ext cx="124912" cy="125248"/>
      </dsp:txXfrm>
    </dsp:sp>
    <dsp:sp modelId="{B35A5311-B12B-5D46-8B82-D3841BC66EFE}">
      <dsp:nvSpPr>
        <dsp:cNvPr id="0" name=""/>
        <dsp:cNvSpPr/>
      </dsp:nvSpPr>
      <dsp:spPr>
        <a:xfrm>
          <a:off x="4716382" y="258496"/>
          <a:ext cx="841726" cy="576056"/>
        </a:xfrm>
        <a:prstGeom prst="roundRect">
          <a:avLst>
            <a:gd name="adj" fmla="val 10000"/>
          </a:avLst>
        </a:prstGeom>
        <a:solidFill>
          <a:srgbClr val="D3FC1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Text" lastClr="000000"/>
              </a:solidFill>
            </a:rPr>
            <a:t>2020</a:t>
          </a:r>
          <a:br>
            <a:rPr lang="en-US" sz="1500" kern="1200" dirty="0">
              <a:solidFill>
                <a:sysClr val="windowText" lastClr="000000"/>
              </a:solidFill>
            </a:rPr>
          </a:br>
          <a:r>
            <a:rPr lang="en-US" sz="1500" kern="1200" dirty="0">
              <a:solidFill>
                <a:sysClr val="windowText" lastClr="000000"/>
              </a:solidFill>
            </a:rPr>
            <a:t>Recover</a:t>
          </a:r>
        </a:p>
      </dsp:txBody>
      <dsp:txXfrm>
        <a:off x="4733254" y="275368"/>
        <a:ext cx="807982" cy="542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6A7D1-2F5D-9847-8EC5-278B3572BA51}">
      <dsp:nvSpPr>
        <dsp:cNvPr id="0" name=""/>
        <dsp:cNvSpPr/>
      </dsp:nvSpPr>
      <dsp:spPr>
        <a:xfrm>
          <a:off x="3611855" y="103101"/>
          <a:ext cx="1641012" cy="16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5BD"/>
              </a:solidFill>
            </a:rPr>
            <a:t>Orient</a:t>
          </a:r>
        </a:p>
      </dsp:txBody>
      <dsp:txXfrm>
        <a:off x="3611855" y="103101"/>
        <a:ext cx="1641012" cy="1641012"/>
      </dsp:txXfrm>
    </dsp:sp>
    <dsp:sp modelId="{D453EDE3-F4CB-C544-ADA2-B63724836A63}">
      <dsp:nvSpPr>
        <dsp:cNvPr id="0" name=""/>
        <dsp:cNvSpPr/>
      </dsp:nvSpPr>
      <dsp:spPr>
        <a:xfrm>
          <a:off x="721081" y="-333"/>
          <a:ext cx="4635220" cy="4635220"/>
        </a:xfrm>
        <a:prstGeom prst="circularArrow">
          <a:avLst>
            <a:gd name="adj1" fmla="val 6904"/>
            <a:gd name="adj2" fmla="val 465475"/>
            <a:gd name="adj3" fmla="val 548899"/>
            <a:gd name="adj4" fmla="val 20585626"/>
            <a:gd name="adj5" fmla="val 8054"/>
          </a:avLst>
        </a:prstGeom>
        <a:solidFill>
          <a:srgbClr val="0025B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3A6730-2D8A-0B43-8A89-03D76899ECB8}">
      <dsp:nvSpPr>
        <dsp:cNvPr id="0" name=""/>
        <dsp:cNvSpPr/>
      </dsp:nvSpPr>
      <dsp:spPr>
        <a:xfrm>
          <a:off x="3611855" y="2890440"/>
          <a:ext cx="1641012" cy="16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5BD"/>
              </a:solidFill>
            </a:rPr>
            <a:t>Decide</a:t>
          </a:r>
        </a:p>
      </dsp:txBody>
      <dsp:txXfrm>
        <a:off x="3611855" y="2890440"/>
        <a:ext cx="1641012" cy="1641012"/>
      </dsp:txXfrm>
    </dsp:sp>
    <dsp:sp modelId="{EDE0B9C4-4865-1D42-99F4-E1C24C84DA1C}">
      <dsp:nvSpPr>
        <dsp:cNvPr id="0" name=""/>
        <dsp:cNvSpPr/>
      </dsp:nvSpPr>
      <dsp:spPr>
        <a:xfrm>
          <a:off x="721081" y="-333"/>
          <a:ext cx="4635220" cy="4635220"/>
        </a:xfrm>
        <a:prstGeom prst="circularArrow">
          <a:avLst>
            <a:gd name="adj1" fmla="val 6904"/>
            <a:gd name="adj2" fmla="val 465475"/>
            <a:gd name="adj3" fmla="val 5948899"/>
            <a:gd name="adj4" fmla="val 4385626"/>
            <a:gd name="adj5" fmla="val 8054"/>
          </a:avLst>
        </a:prstGeom>
        <a:solidFill>
          <a:srgbClr val="0025B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64993-0690-654B-A24E-EA42BCBEC470}">
      <dsp:nvSpPr>
        <dsp:cNvPr id="0" name=""/>
        <dsp:cNvSpPr/>
      </dsp:nvSpPr>
      <dsp:spPr>
        <a:xfrm>
          <a:off x="824516" y="2890440"/>
          <a:ext cx="1641012" cy="16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5BD"/>
              </a:solidFill>
            </a:rPr>
            <a:t>Act</a:t>
          </a:r>
        </a:p>
      </dsp:txBody>
      <dsp:txXfrm>
        <a:off x="824516" y="2890440"/>
        <a:ext cx="1641012" cy="1641012"/>
      </dsp:txXfrm>
    </dsp:sp>
    <dsp:sp modelId="{1507E531-AA63-9B4E-A291-F1446EE51C53}">
      <dsp:nvSpPr>
        <dsp:cNvPr id="0" name=""/>
        <dsp:cNvSpPr/>
      </dsp:nvSpPr>
      <dsp:spPr>
        <a:xfrm>
          <a:off x="721081" y="-333"/>
          <a:ext cx="4635220" cy="4635220"/>
        </a:xfrm>
        <a:prstGeom prst="circularArrow">
          <a:avLst>
            <a:gd name="adj1" fmla="val 6904"/>
            <a:gd name="adj2" fmla="val 465475"/>
            <a:gd name="adj3" fmla="val 11348899"/>
            <a:gd name="adj4" fmla="val 9785626"/>
            <a:gd name="adj5" fmla="val 8054"/>
          </a:avLst>
        </a:prstGeom>
        <a:solidFill>
          <a:srgbClr val="0025B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107BCC-829A-5345-89BE-11890B1B0370}">
      <dsp:nvSpPr>
        <dsp:cNvPr id="0" name=""/>
        <dsp:cNvSpPr/>
      </dsp:nvSpPr>
      <dsp:spPr>
        <a:xfrm>
          <a:off x="824516" y="103101"/>
          <a:ext cx="1641012" cy="16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5BD"/>
              </a:solidFill>
            </a:rPr>
            <a:t>Observe</a:t>
          </a:r>
        </a:p>
      </dsp:txBody>
      <dsp:txXfrm>
        <a:off x="824516" y="103101"/>
        <a:ext cx="1641012" cy="1641012"/>
      </dsp:txXfrm>
    </dsp:sp>
    <dsp:sp modelId="{DAF1F517-D4DA-3245-A66F-2D216AB4D114}">
      <dsp:nvSpPr>
        <dsp:cNvPr id="0" name=""/>
        <dsp:cNvSpPr/>
      </dsp:nvSpPr>
      <dsp:spPr>
        <a:xfrm>
          <a:off x="721081" y="-8"/>
          <a:ext cx="4635220" cy="4635220"/>
        </a:xfrm>
        <a:prstGeom prst="circularArrow">
          <a:avLst>
            <a:gd name="adj1" fmla="val 6904"/>
            <a:gd name="adj2" fmla="val 465475"/>
            <a:gd name="adj3" fmla="val 16748899"/>
            <a:gd name="adj4" fmla="val 15185626"/>
            <a:gd name="adj5" fmla="val 8054"/>
          </a:avLst>
        </a:prstGeom>
        <a:solidFill>
          <a:srgbClr val="0025B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6A7D1-2F5D-9847-8EC5-278B3572BA51}">
      <dsp:nvSpPr>
        <dsp:cNvPr id="0" name=""/>
        <dsp:cNvSpPr/>
      </dsp:nvSpPr>
      <dsp:spPr>
        <a:xfrm>
          <a:off x="2034236" y="65474"/>
          <a:ext cx="1272293" cy="1062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Observe</a:t>
          </a:r>
        </a:p>
      </dsp:txBody>
      <dsp:txXfrm>
        <a:off x="2034236" y="65474"/>
        <a:ext cx="1272293" cy="1062014"/>
      </dsp:txXfrm>
    </dsp:sp>
    <dsp:sp modelId="{D453EDE3-F4CB-C544-ADA2-B63724836A63}">
      <dsp:nvSpPr>
        <dsp:cNvPr id="0" name=""/>
        <dsp:cNvSpPr/>
      </dsp:nvSpPr>
      <dsp:spPr>
        <a:xfrm>
          <a:off x="269455" y="-1310"/>
          <a:ext cx="2998720" cy="2998720"/>
        </a:xfrm>
        <a:prstGeom prst="circularArrow">
          <a:avLst>
            <a:gd name="adj1" fmla="val 6906"/>
            <a:gd name="adj2" fmla="val 465668"/>
            <a:gd name="adj3" fmla="val 548085"/>
            <a:gd name="adj4" fmla="val 20586247"/>
            <a:gd name="adj5" fmla="val 8057"/>
          </a:avLst>
        </a:prstGeom>
        <a:solidFill>
          <a:srgbClr val="FF2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57BE2A-10B8-9642-BC61-0F1D8B542BAC}">
      <dsp:nvSpPr>
        <dsp:cNvPr id="0" name=""/>
        <dsp:cNvSpPr/>
      </dsp:nvSpPr>
      <dsp:spPr>
        <a:xfrm>
          <a:off x="2139376" y="1868610"/>
          <a:ext cx="1062014" cy="1062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Orient</a:t>
          </a:r>
        </a:p>
      </dsp:txBody>
      <dsp:txXfrm>
        <a:off x="2139376" y="1868610"/>
        <a:ext cx="1062014" cy="1062014"/>
      </dsp:txXfrm>
    </dsp:sp>
    <dsp:sp modelId="{C966881E-AFF1-4D47-AB72-AD863131887C}">
      <dsp:nvSpPr>
        <dsp:cNvPr id="0" name=""/>
        <dsp:cNvSpPr/>
      </dsp:nvSpPr>
      <dsp:spPr>
        <a:xfrm>
          <a:off x="269455" y="-1310"/>
          <a:ext cx="2998720" cy="2998720"/>
        </a:xfrm>
        <a:prstGeom prst="circularArrow">
          <a:avLst>
            <a:gd name="adj1" fmla="val 6906"/>
            <a:gd name="adj2" fmla="val 465668"/>
            <a:gd name="adj3" fmla="val 5948085"/>
            <a:gd name="adj4" fmla="val 4386247"/>
            <a:gd name="adj5" fmla="val 8057"/>
          </a:avLst>
        </a:prstGeom>
        <a:solidFill>
          <a:srgbClr val="FF2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3A6730-2D8A-0B43-8A89-03D76899ECB8}">
      <dsp:nvSpPr>
        <dsp:cNvPr id="0" name=""/>
        <dsp:cNvSpPr/>
      </dsp:nvSpPr>
      <dsp:spPr>
        <a:xfrm>
          <a:off x="336240" y="1868610"/>
          <a:ext cx="1062014" cy="1062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Decide</a:t>
          </a:r>
        </a:p>
      </dsp:txBody>
      <dsp:txXfrm>
        <a:off x="336240" y="1868610"/>
        <a:ext cx="1062014" cy="1062014"/>
      </dsp:txXfrm>
    </dsp:sp>
    <dsp:sp modelId="{EDE0B9C4-4865-1D42-99F4-E1C24C84DA1C}">
      <dsp:nvSpPr>
        <dsp:cNvPr id="0" name=""/>
        <dsp:cNvSpPr/>
      </dsp:nvSpPr>
      <dsp:spPr>
        <a:xfrm>
          <a:off x="269455" y="-1310"/>
          <a:ext cx="2998720" cy="2998720"/>
        </a:xfrm>
        <a:prstGeom prst="circularArrow">
          <a:avLst>
            <a:gd name="adj1" fmla="val 6906"/>
            <a:gd name="adj2" fmla="val 465668"/>
            <a:gd name="adj3" fmla="val 11348085"/>
            <a:gd name="adj4" fmla="val 9786247"/>
            <a:gd name="adj5" fmla="val 8057"/>
          </a:avLst>
        </a:prstGeom>
        <a:solidFill>
          <a:srgbClr val="FF2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64993-0690-654B-A24E-EA42BCBEC470}">
      <dsp:nvSpPr>
        <dsp:cNvPr id="0" name=""/>
        <dsp:cNvSpPr/>
      </dsp:nvSpPr>
      <dsp:spPr>
        <a:xfrm>
          <a:off x="336240" y="65474"/>
          <a:ext cx="1062014" cy="1062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Act</a:t>
          </a:r>
        </a:p>
      </dsp:txBody>
      <dsp:txXfrm>
        <a:off x="336240" y="65474"/>
        <a:ext cx="1062014" cy="1062014"/>
      </dsp:txXfrm>
    </dsp:sp>
    <dsp:sp modelId="{1507E531-AA63-9B4E-A291-F1446EE51C53}">
      <dsp:nvSpPr>
        <dsp:cNvPr id="0" name=""/>
        <dsp:cNvSpPr/>
      </dsp:nvSpPr>
      <dsp:spPr>
        <a:xfrm>
          <a:off x="269455" y="-1310"/>
          <a:ext cx="2998720" cy="2998720"/>
        </a:xfrm>
        <a:prstGeom prst="circularArrow">
          <a:avLst>
            <a:gd name="adj1" fmla="val 6906"/>
            <a:gd name="adj2" fmla="val 465668"/>
            <a:gd name="adj3" fmla="val 16455246"/>
            <a:gd name="adj4" fmla="val 15186247"/>
            <a:gd name="adj5" fmla="val 8057"/>
          </a:avLst>
        </a:prstGeom>
        <a:solidFill>
          <a:srgbClr val="FF2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6A7D1-2F5D-9847-8EC5-278B3572BA51}">
      <dsp:nvSpPr>
        <dsp:cNvPr id="0" name=""/>
        <dsp:cNvSpPr/>
      </dsp:nvSpPr>
      <dsp:spPr>
        <a:xfrm>
          <a:off x="1142720" y="38821"/>
          <a:ext cx="615742" cy="6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8F00"/>
              </a:solidFill>
            </a:rPr>
            <a:t>Act</a:t>
          </a:r>
        </a:p>
      </dsp:txBody>
      <dsp:txXfrm>
        <a:off x="1142720" y="38821"/>
        <a:ext cx="615742" cy="615742"/>
      </dsp:txXfrm>
    </dsp:sp>
    <dsp:sp modelId="{D453EDE3-F4CB-C544-ADA2-B63724836A63}">
      <dsp:nvSpPr>
        <dsp:cNvPr id="0" name=""/>
        <dsp:cNvSpPr/>
      </dsp:nvSpPr>
      <dsp:spPr>
        <a:xfrm>
          <a:off x="57956" y="-4"/>
          <a:ext cx="1739332" cy="1739332"/>
        </a:xfrm>
        <a:prstGeom prst="circularArrow">
          <a:avLst>
            <a:gd name="adj1" fmla="val 6903"/>
            <a:gd name="adj2" fmla="val 465444"/>
            <a:gd name="adj3" fmla="val 549030"/>
            <a:gd name="adj4" fmla="val 20585526"/>
            <a:gd name="adj5" fmla="val 8054"/>
          </a:avLst>
        </a:prstGeom>
        <a:solidFill>
          <a:srgbClr val="008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D73B04-D561-3A4F-936A-27E8322138A0}">
      <dsp:nvSpPr>
        <dsp:cNvPr id="0" name=""/>
        <dsp:cNvSpPr/>
      </dsp:nvSpPr>
      <dsp:spPr>
        <a:xfrm>
          <a:off x="1054136" y="1084760"/>
          <a:ext cx="792910" cy="6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8F00"/>
              </a:solidFill>
            </a:rPr>
            <a:t>Observe</a:t>
          </a:r>
        </a:p>
      </dsp:txBody>
      <dsp:txXfrm>
        <a:off x="1054136" y="1084760"/>
        <a:ext cx="792910" cy="615742"/>
      </dsp:txXfrm>
    </dsp:sp>
    <dsp:sp modelId="{A66BBCFE-00F6-004E-A373-E8F029796694}">
      <dsp:nvSpPr>
        <dsp:cNvPr id="0" name=""/>
        <dsp:cNvSpPr/>
      </dsp:nvSpPr>
      <dsp:spPr>
        <a:xfrm>
          <a:off x="57956" y="-4"/>
          <a:ext cx="1739332" cy="1739332"/>
        </a:xfrm>
        <a:prstGeom prst="circularArrow">
          <a:avLst>
            <a:gd name="adj1" fmla="val 6903"/>
            <a:gd name="adj2" fmla="val 465444"/>
            <a:gd name="adj3" fmla="val 5949030"/>
            <a:gd name="adj4" fmla="val 4809033"/>
            <a:gd name="adj5" fmla="val 8054"/>
          </a:avLst>
        </a:prstGeom>
        <a:solidFill>
          <a:srgbClr val="008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ECCBBB-FEEB-E04A-B815-FE293E0C1371}">
      <dsp:nvSpPr>
        <dsp:cNvPr id="0" name=""/>
        <dsp:cNvSpPr/>
      </dsp:nvSpPr>
      <dsp:spPr>
        <a:xfrm>
          <a:off x="96781" y="1084760"/>
          <a:ext cx="615742" cy="6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8F00"/>
              </a:solidFill>
            </a:rPr>
            <a:t>Orient</a:t>
          </a:r>
          <a:endParaRPr lang="en-US" sz="3200" kern="1200" dirty="0"/>
        </a:p>
      </dsp:txBody>
      <dsp:txXfrm>
        <a:off x="96781" y="1084760"/>
        <a:ext cx="615742" cy="615742"/>
      </dsp:txXfrm>
    </dsp:sp>
    <dsp:sp modelId="{89087F9C-1D1F-B64A-998E-10745CF7321D}">
      <dsp:nvSpPr>
        <dsp:cNvPr id="0" name=""/>
        <dsp:cNvSpPr/>
      </dsp:nvSpPr>
      <dsp:spPr>
        <a:xfrm>
          <a:off x="57956" y="-4"/>
          <a:ext cx="1739332" cy="1739332"/>
        </a:xfrm>
        <a:prstGeom prst="circularArrow">
          <a:avLst>
            <a:gd name="adj1" fmla="val 6903"/>
            <a:gd name="adj2" fmla="val 465444"/>
            <a:gd name="adj3" fmla="val 11349030"/>
            <a:gd name="adj4" fmla="val 9785526"/>
            <a:gd name="adj5" fmla="val 8054"/>
          </a:avLst>
        </a:prstGeom>
        <a:solidFill>
          <a:srgbClr val="008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3A6730-2D8A-0B43-8A89-03D76899ECB8}">
      <dsp:nvSpPr>
        <dsp:cNvPr id="0" name=""/>
        <dsp:cNvSpPr/>
      </dsp:nvSpPr>
      <dsp:spPr>
        <a:xfrm>
          <a:off x="46407" y="38821"/>
          <a:ext cx="716490" cy="6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8F00"/>
              </a:solidFill>
            </a:rPr>
            <a:t>Decide</a:t>
          </a:r>
        </a:p>
      </dsp:txBody>
      <dsp:txXfrm>
        <a:off x="46407" y="38821"/>
        <a:ext cx="716490" cy="615742"/>
      </dsp:txXfrm>
    </dsp:sp>
    <dsp:sp modelId="{EDE0B9C4-4865-1D42-99F4-E1C24C84DA1C}">
      <dsp:nvSpPr>
        <dsp:cNvPr id="0" name=""/>
        <dsp:cNvSpPr/>
      </dsp:nvSpPr>
      <dsp:spPr>
        <a:xfrm>
          <a:off x="57956" y="-4"/>
          <a:ext cx="1739332" cy="1739332"/>
        </a:xfrm>
        <a:prstGeom prst="circularArrow">
          <a:avLst>
            <a:gd name="adj1" fmla="val 6903"/>
            <a:gd name="adj2" fmla="val 465444"/>
            <a:gd name="adj3" fmla="val 16749030"/>
            <a:gd name="adj4" fmla="val 15427857"/>
            <a:gd name="adj5" fmla="val 8054"/>
          </a:avLst>
        </a:prstGeom>
        <a:solidFill>
          <a:srgbClr val="008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E0239-E9C3-9A41-908A-55CC1F4EFF74}">
      <dsp:nvSpPr>
        <dsp:cNvPr id="0" name=""/>
        <dsp:cNvSpPr/>
      </dsp:nvSpPr>
      <dsp:spPr>
        <a:xfrm>
          <a:off x="5006" y="0"/>
          <a:ext cx="1552099" cy="844859"/>
        </a:xfrm>
        <a:prstGeom prst="roundRect">
          <a:avLst>
            <a:gd name="adj" fmla="val 10000"/>
          </a:avLst>
        </a:prstGeom>
        <a:solidFill>
          <a:srgbClr val="00980E"/>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1980</a:t>
          </a:r>
          <a:br>
            <a:rPr lang="en-US" sz="2200" kern="1200" dirty="0"/>
          </a:br>
          <a:r>
            <a:rPr lang="en-US" sz="2200" kern="1200" dirty="0"/>
            <a:t>Identify</a:t>
          </a:r>
        </a:p>
      </dsp:txBody>
      <dsp:txXfrm>
        <a:off x="29751" y="24745"/>
        <a:ext cx="1502609" cy="795369"/>
      </dsp:txXfrm>
    </dsp:sp>
    <dsp:sp modelId="{D5CB62D1-0545-2F4C-9308-0314D45E2ADE}">
      <dsp:nvSpPr>
        <dsp:cNvPr id="0" name=""/>
        <dsp:cNvSpPr/>
      </dsp:nvSpPr>
      <dsp:spPr>
        <a:xfrm>
          <a:off x="1712315" y="229969"/>
          <a:ext cx="329044" cy="384920"/>
        </a:xfrm>
        <a:prstGeom prst="rightArrow">
          <a:avLst>
            <a:gd name="adj1" fmla="val 60000"/>
            <a:gd name="adj2" fmla="val 50000"/>
          </a:avLst>
        </a:prstGeom>
        <a:solidFill>
          <a:srgbClr val="00980E"/>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12315" y="306953"/>
        <a:ext cx="230331" cy="230952"/>
      </dsp:txXfrm>
    </dsp:sp>
    <dsp:sp modelId="{80457993-DC6B-0E4A-801B-89EDFD6754DE}">
      <dsp:nvSpPr>
        <dsp:cNvPr id="0" name=""/>
        <dsp:cNvSpPr/>
      </dsp:nvSpPr>
      <dsp:spPr>
        <a:xfrm>
          <a:off x="2177945" y="0"/>
          <a:ext cx="1552099" cy="844859"/>
        </a:xfrm>
        <a:prstGeom prst="roundRect">
          <a:avLst>
            <a:gd name="adj" fmla="val 10000"/>
          </a:avLst>
        </a:prstGeom>
        <a:solidFill>
          <a:srgbClr val="18B400"/>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1990</a:t>
          </a:r>
          <a:br>
            <a:rPr lang="en-US" sz="2200" kern="1200" dirty="0"/>
          </a:br>
          <a:r>
            <a:rPr lang="en-US" sz="2200" kern="1200" dirty="0"/>
            <a:t>Protect</a:t>
          </a:r>
        </a:p>
      </dsp:txBody>
      <dsp:txXfrm>
        <a:off x="2202690" y="24745"/>
        <a:ext cx="1502609" cy="795369"/>
      </dsp:txXfrm>
    </dsp:sp>
    <dsp:sp modelId="{FC02F8DC-30C0-BD4E-A315-A783D36DEA42}">
      <dsp:nvSpPr>
        <dsp:cNvPr id="0" name=""/>
        <dsp:cNvSpPr/>
      </dsp:nvSpPr>
      <dsp:spPr>
        <a:xfrm>
          <a:off x="3885254" y="229969"/>
          <a:ext cx="329044" cy="384920"/>
        </a:xfrm>
        <a:prstGeom prst="rightArrow">
          <a:avLst>
            <a:gd name="adj1" fmla="val 60000"/>
            <a:gd name="adj2" fmla="val 50000"/>
          </a:avLst>
        </a:prstGeom>
        <a:solidFill>
          <a:srgbClr val="29BD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85254" y="306953"/>
        <a:ext cx="230331" cy="230952"/>
      </dsp:txXfrm>
    </dsp:sp>
    <dsp:sp modelId="{2460A524-AFB5-E94D-A1C7-2D39002135F2}">
      <dsp:nvSpPr>
        <dsp:cNvPr id="0" name=""/>
        <dsp:cNvSpPr/>
      </dsp:nvSpPr>
      <dsp:spPr>
        <a:xfrm>
          <a:off x="4350883" y="0"/>
          <a:ext cx="1552099" cy="844859"/>
        </a:xfrm>
        <a:prstGeom prst="roundRect">
          <a:avLst>
            <a:gd name="adj" fmla="val 10000"/>
          </a:avLst>
        </a:prstGeom>
        <a:solidFill>
          <a:srgbClr val="4DD003"/>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2000</a:t>
          </a:r>
          <a:br>
            <a:rPr lang="en-US" sz="2200" kern="1200" dirty="0"/>
          </a:br>
          <a:r>
            <a:rPr lang="en-US" sz="2200" kern="1200" dirty="0"/>
            <a:t>Detect</a:t>
          </a:r>
        </a:p>
      </dsp:txBody>
      <dsp:txXfrm>
        <a:off x="4375628" y="24745"/>
        <a:ext cx="1502609" cy="795369"/>
      </dsp:txXfrm>
    </dsp:sp>
    <dsp:sp modelId="{AE3AEFB8-6C4B-214B-9BA8-F486D400B652}">
      <dsp:nvSpPr>
        <dsp:cNvPr id="0" name=""/>
        <dsp:cNvSpPr/>
      </dsp:nvSpPr>
      <dsp:spPr>
        <a:xfrm>
          <a:off x="6058192" y="229969"/>
          <a:ext cx="329044" cy="384920"/>
        </a:xfrm>
        <a:prstGeom prst="rightArrow">
          <a:avLst>
            <a:gd name="adj1" fmla="val 60000"/>
            <a:gd name="adj2" fmla="val 50000"/>
          </a:avLst>
        </a:prstGeom>
        <a:solidFill>
          <a:srgbClr val="77E202"/>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58192" y="306953"/>
        <a:ext cx="230331" cy="230952"/>
      </dsp:txXfrm>
    </dsp:sp>
    <dsp:sp modelId="{814AD3A6-25FB-394D-B396-A0C972A0EB00}">
      <dsp:nvSpPr>
        <dsp:cNvPr id="0" name=""/>
        <dsp:cNvSpPr/>
      </dsp:nvSpPr>
      <dsp:spPr>
        <a:xfrm>
          <a:off x="6523822" y="0"/>
          <a:ext cx="1552099" cy="844859"/>
        </a:xfrm>
        <a:prstGeom prst="roundRect">
          <a:avLst>
            <a:gd name="adj" fmla="val 10000"/>
          </a:avLst>
        </a:prstGeom>
        <a:solidFill>
          <a:srgbClr val="77E20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solidFill>
            </a:rPr>
            <a:t>2010</a:t>
          </a:r>
          <a:br>
            <a:rPr lang="en-US" sz="2200" kern="1200" dirty="0">
              <a:solidFill>
                <a:sysClr val="windowText" lastClr="000000"/>
              </a:solidFill>
            </a:rPr>
          </a:br>
          <a:r>
            <a:rPr lang="en-US" sz="2200" kern="1200" dirty="0">
              <a:solidFill>
                <a:sysClr val="windowText" lastClr="000000"/>
              </a:solidFill>
            </a:rPr>
            <a:t>Respond</a:t>
          </a:r>
        </a:p>
      </dsp:txBody>
      <dsp:txXfrm>
        <a:off x="6548567" y="24745"/>
        <a:ext cx="1502609" cy="795369"/>
      </dsp:txXfrm>
    </dsp:sp>
    <dsp:sp modelId="{F0A010A3-D1DA-A544-910F-58165E90E03F}">
      <dsp:nvSpPr>
        <dsp:cNvPr id="0" name=""/>
        <dsp:cNvSpPr/>
      </dsp:nvSpPr>
      <dsp:spPr>
        <a:xfrm>
          <a:off x="8231131" y="229969"/>
          <a:ext cx="329044" cy="384920"/>
        </a:xfrm>
        <a:prstGeom prst="rightArrow">
          <a:avLst>
            <a:gd name="adj1" fmla="val 60000"/>
            <a:gd name="adj2" fmla="val 50000"/>
          </a:avLst>
        </a:prstGeom>
        <a:solidFill>
          <a:srgbClr val="D3FC1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231131" y="306953"/>
        <a:ext cx="230331" cy="230952"/>
      </dsp:txXfrm>
    </dsp:sp>
    <dsp:sp modelId="{B35A5311-B12B-5D46-8B82-D3841BC66EFE}">
      <dsp:nvSpPr>
        <dsp:cNvPr id="0" name=""/>
        <dsp:cNvSpPr/>
      </dsp:nvSpPr>
      <dsp:spPr>
        <a:xfrm>
          <a:off x="8696761" y="0"/>
          <a:ext cx="1552099" cy="844859"/>
        </a:xfrm>
        <a:prstGeom prst="roundRect">
          <a:avLst>
            <a:gd name="adj" fmla="val 10000"/>
          </a:avLst>
        </a:prstGeom>
        <a:solidFill>
          <a:srgbClr val="D3FC1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solidFill>
            </a:rPr>
            <a:t>2020</a:t>
          </a:r>
          <a:br>
            <a:rPr lang="en-US" sz="2200" kern="1200" dirty="0">
              <a:solidFill>
                <a:sysClr val="windowText" lastClr="000000"/>
              </a:solidFill>
            </a:rPr>
          </a:br>
          <a:r>
            <a:rPr lang="en-US" sz="2200" kern="1200" dirty="0">
              <a:solidFill>
                <a:sysClr val="windowText" lastClr="000000"/>
              </a:solidFill>
            </a:rPr>
            <a:t>Recover</a:t>
          </a:r>
        </a:p>
      </dsp:txBody>
      <dsp:txXfrm>
        <a:off x="8721506" y="24745"/>
        <a:ext cx="1502609" cy="7953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8D8A2D-4C11-AD4B-9C18-0D74CEDE754C}" type="datetimeFigureOut">
              <a:rPr lang="en-US" smtClean="0"/>
              <a:t>9/5/25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884DEB-6CE4-A345-9E53-5B46C6FEB194}" type="slidenum">
              <a:rPr lang="en-US" smtClean="0"/>
              <a:t>‹#›</a:t>
            </a:fld>
            <a:endParaRPr lang="en-US" dirty="0"/>
          </a:p>
        </p:txBody>
      </p:sp>
    </p:spTree>
    <p:extLst>
      <p:ext uri="{BB962C8B-B14F-4D97-AF65-F5344CB8AC3E}">
        <p14:creationId xmlns:p14="http://schemas.microsoft.com/office/powerpoint/2010/main" val="2306918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CFA83-08B1-2F44-95C6-2CABC424890B}" type="datetimeFigureOut">
              <a:rPr lang="en-US" smtClean="0"/>
              <a:t>9/5/25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35D0F-15CB-5241-8DA7-9EC6F9751AD5}" type="slidenum">
              <a:rPr lang="en-US" smtClean="0"/>
              <a:t>‹#›</a:t>
            </a:fld>
            <a:endParaRPr lang="en-US" dirty="0"/>
          </a:p>
        </p:txBody>
      </p:sp>
    </p:spTree>
    <p:extLst>
      <p:ext uri="{BB962C8B-B14F-4D97-AF65-F5344CB8AC3E}">
        <p14:creationId xmlns:p14="http://schemas.microsoft.com/office/powerpoint/2010/main" val="2646081332"/>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In the 1980s, as information technology became affordable to the masses, enterprises started incorporating it into every facet of their business. One of the first challenges that we encountered in the 1980s is that of asset visibility and management, or being able to IDENTIFY our IT assets and classify them according to what they do and how critical they are to our business. Security was largely in the form of asset management programs. (Side note: Of course, we still struggle with asset management and asset visibility today, but as we adopt technologies that have management and visibility features built in, this becomes less of an issue. For security specifically, we should insist that all new technologies that we buy naturally provide high levels of visibility and telemetry without impacting performance of the underlying technology.)</a:t>
            </a:r>
          </a:p>
          <a:p>
            <a:endParaRPr lang="en-US" dirty="0"/>
          </a:p>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In the 1990s, as we saw viruses and worms proliferate through our computers and networks, we introduced measures to PROTECT our IT assets. These measures manifested through secure configurations, antivirus software, and network firewalls. (Side note, when people say that it seems like someone’s security is stuck in the 1990s, this is why). Security organizations started as vulnerability management programs and policy shops where we started articulating what a securely configured system should look like. (Note that some security organizations debated whether or not business continuity was part of security. As we will see later in the fifth age, those organizations that saw business recovery as a part of security were prescient.)  Note that this is when security and IT start heading into different directions with a tension between stable operations and security. Security, when bolted on, </a:t>
            </a:r>
            <a:r>
              <a:rPr lang="en-US" dirty="0" err="1"/>
              <a:t>destablizes</a:t>
            </a:r>
            <a:r>
              <a:rPr lang="en-US" dirty="0"/>
              <a:t> systems and creates potential disruptions (disrupts the running of technology)</a:t>
            </a:r>
          </a:p>
          <a:p>
            <a:endParaRPr lang="en-US" dirty="0"/>
          </a:p>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In the 2000s, we saw that attackers were able to bypass antivirus, firewalls, and other protective controls and we needed a way to DETECT when that occurred. Thus was born technologies such as Intrusion Detection Systems and SIEMs that helped organizations trigger on unusual activities as detected in their logs. Security organizations shifted to include threat management programs and start building security operations centers staffed with personnel to continuously monitor and act upon alerts created by these detection systems.</a:t>
            </a:r>
          </a:p>
          <a:p>
            <a:endParaRPr lang="en-US" dirty="0"/>
          </a:p>
          <a:p>
            <a:r>
              <a:rPr lang="en-US" dirty="0"/>
              <a:t>In the 2010s (the current age), we realized that our detection systems were far from perfect, our analysts were overwhelmed by false positive alerts, and that we need to take an “assumed breach” mentality and RESPOND to incidents. In this current age, we see the emergence of incident response capabilities, which manifests largely as a capability delivered through people with some technology to assist.  We also see the emergence of Hunt Teams that take an “assumed breach” mentality to seek out intrusions. Security organizations become more integrated into the overall risk management programs so that the wide range of security issues can be properly prioritized among competing demands for personnel and resources.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2</a:t>
            </a:fld>
            <a:endParaRPr lang="en-US" dirty="0"/>
          </a:p>
        </p:txBody>
      </p:sp>
    </p:spTree>
    <p:extLst>
      <p:ext uri="{BB962C8B-B14F-4D97-AF65-F5344CB8AC3E}">
        <p14:creationId xmlns:p14="http://schemas.microsoft.com/office/powerpoint/2010/main" val="331114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As I tried to answer this question, I found that it was helpful to look for measurements that align with the principles of the DIE Triad. For example, let’s take ephemerality. If the goal is to make things more short-lived, then perhaps we can measure how long lived something is. It turns out, this type of data is pretty widely available because most organizations that have a CIO have a Key Performance Indicator that is based on uptime.</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So let’s suppose I can now get the uptime of every system or component that I have running.  I’ll end up with a graph similar to this.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Now let’s suppose I set an arbitrary uptime threshold, meaning anything older than that uptime is a pet. Anything younger that threshold is cattle.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Having so many pets might not be desirable either. So now, I can set a goal to have fewer pets and shorter live cattle that moves this curve down and to the left.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By the way, I would argue that this curve is potentially a good representation of resiliency. Resiliency is an emergent property that is hard to measure directly. But I think you can get a good perspective of what is resilient by the shape of this curve.</a:t>
            </a:r>
          </a:p>
        </p:txBody>
      </p:sp>
      <p:sp>
        <p:nvSpPr>
          <p:cNvPr id="4" name="Slide Number Placeholder 3"/>
          <p:cNvSpPr>
            <a:spLocks noGrp="1"/>
          </p:cNvSpPr>
          <p:nvPr>
            <p:ph type="sldNum" sz="quarter" idx="5"/>
          </p:nvPr>
        </p:nvSpPr>
        <p:spPr/>
        <p:txBody>
          <a:bodyPr/>
          <a:lstStyle/>
          <a:p>
            <a:fld id="{C1735D0F-15CB-5241-8DA7-9EC6F9751AD5}" type="slidenum">
              <a:rPr lang="en-US" smtClean="0"/>
              <a:t>12</a:t>
            </a:fld>
            <a:endParaRPr lang="en-US" dirty="0"/>
          </a:p>
        </p:txBody>
      </p:sp>
    </p:spTree>
    <p:extLst>
      <p:ext uri="{BB962C8B-B14F-4D97-AF65-F5344CB8AC3E}">
        <p14:creationId xmlns:p14="http://schemas.microsoft.com/office/powerpoint/2010/main" val="84954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Imagine two types of curves, one that looks like the letter L….</a:t>
            </a: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735D0F-15CB-5241-8DA7-9EC6F9751AD5}" type="slidenum">
              <a:rPr lang="en-US" smtClean="0"/>
              <a:t>13</a:t>
            </a:fld>
            <a:endParaRPr lang="en-US" dirty="0"/>
          </a:p>
        </p:txBody>
      </p:sp>
    </p:spTree>
    <p:extLst>
      <p:ext uri="{BB962C8B-B14F-4D97-AF65-F5344CB8AC3E}">
        <p14:creationId xmlns:p14="http://schemas.microsoft.com/office/powerpoint/2010/main" val="117807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and one that looks like the number 7… I think it would be easy to argue that an organization with a Pets vs Cattle curve that looks like an “L” is going to be more resilient that an organization whose Pets vs Cattle curve looks like a 7.</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 I mentioned earlier, we can’t measure resiliency directly, but I think that the shape of this curve is representative of how resilient a system might be.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But you can’t benchmark based on shapes. I needed a way to put some kind of number to this curve so that I can compare one shape with another. And that’s when I realized that this looks like a power law curve…</a:t>
            </a:r>
          </a:p>
        </p:txBody>
      </p:sp>
      <p:sp>
        <p:nvSpPr>
          <p:cNvPr id="4" name="Slide Number Placeholder 3"/>
          <p:cNvSpPr>
            <a:spLocks noGrp="1"/>
          </p:cNvSpPr>
          <p:nvPr>
            <p:ph type="sldNum" sz="quarter" idx="5"/>
          </p:nvPr>
        </p:nvSpPr>
        <p:spPr/>
        <p:txBody>
          <a:bodyPr/>
          <a:lstStyle/>
          <a:p>
            <a:fld id="{C1735D0F-15CB-5241-8DA7-9EC6F9751AD5}" type="slidenum">
              <a:rPr lang="en-US" smtClean="0"/>
              <a:t>14</a:t>
            </a:fld>
            <a:endParaRPr lang="en-US" dirty="0"/>
          </a:p>
        </p:txBody>
      </p:sp>
    </p:spTree>
    <p:extLst>
      <p:ext uri="{BB962C8B-B14F-4D97-AF65-F5344CB8AC3E}">
        <p14:creationId xmlns:p14="http://schemas.microsoft.com/office/powerpoint/2010/main" val="251199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And so, using Excel, I put these values into a power law curve and it turns out that there’s an important value from the trendline equation that emerges from the resulting scatterplot. It’s the exponent that you see here, and for this curve, that value, also called beta, is about 1.4 for these data points.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when it comes to measuring robustness and resiliency, there’s a ton of research that has already been done on this. And here’s a paper that talks about the importance of this value in network topologies.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Basically, you want this number to be less than 2.9 for it to be fault tolerant. But more interestingly, the lower the beta value, the more resilient it is against intentional attacks. And guess what lowers the beta value.  More shorter lived cattle!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However, there also appears to be a lower bound that is worth looking further into. I won’t go into the math here, but apparently, when I get to less than 1.8 for this beta, things start getting more expensive. There’s a mathematical reason for this when it comes to network connectivity, but I’m not sure if it applies to something like uptime. Perhaps there is a lower bound range that needs to be accounted for when it comes to uptime, but I'm not sure yet. Originally, I thought that having lots of cattle and as few pets as possible is preferred, and this research shows that is the case from a resiliency standpoint. But it may not be the most business efficient. I think it’ll require some additional research to discover whether these findings from network topologies apply when it comes to measuring resiliency based on ephemerality.</a:t>
            </a: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735D0F-15CB-5241-8DA7-9EC6F9751AD5}" type="slidenum">
              <a:rPr lang="en-US" smtClean="0"/>
              <a:t>15</a:t>
            </a:fld>
            <a:endParaRPr lang="en-US" dirty="0"/>
          </a:p>
        </p:txBody>
      </p:sp>
    </p:spTree>
    <p:extLst>
      <p:ext uri="{BB962C8B-B14F-4D97-AF65-F5344CB8AC3E}">
        <p14:creationId xmlns:p14="http://schemas.microsoft.com/office/powerpoint/2010/main" val="159381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16</a:t>
            </a:fld>
            <a:endParaRPr lang="en-US" dirty="0"/>
          </a:p>
        </p:txBody>
      </p:sp>
    </p:spTree>
    <p:extLst>
      <p:ext uri="{BB962C8B-B14F-4D97-AF65-F5344CB8AC3E}">
        <p14:creationId xmlns:p14="http://schemas.microsoft.com/office/powerpoint/2010/main" val="105305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to deal with pets, our role is as a cyber veterinarian and taking care of pets requires lots of tender loving care through CIA centric controls.</a:t>
            </a:r>
          </a:p>
          <a:p>
            <a:endParaRPr lang="en-US" dirty="0"/>
          </a:p>
          <a:p>
            <a:r>
              <a:rPr lang="en-US" dirty="0"/>
              <a:t>But defending these indefensible pets is hard enough. This challenge is exacerbated by the sheer number of pets that we often have to deal with. If you’re a pet owner, I’m sure you are doing fine taking care of a few pets in your household. Imagine if you multiplied that by 10x and they started breeding among themselves. It would be figuratively and literally a zoo.</a:t>
            </a:r>
          </a:p>
          <a:p>
            <a:endParaRPr lang="en-US" dirty="0"/>
          </a:p>
          <a:p>
            <a:r>
              <a:rPr lang="en-US" dirty="0"/>
              <a:t>So we have to think about our role differently, specifically to avoid unknowingly creating new pets, and the operative term here is “unknowingly.” It’s fine if someone wants to create or adopt a new pet. They just have to sign up to the responsibility to care for that pet or at least provide the resources to ensure that it’s properly taken care of.</a:t>
            </a:r>
          </a:p>
          <a:p>
            <a:endParaRPr lang="en-US" dirty="0"/>
          </a:p>
          <a:p>
            <a:r>
              <a:rPr lang="en-US" dirty="0"/>
              <a:t>And so I think our role as security professionals will shift from strictly being a veterinarian to also becoming a pet control officer, ensuring that the organization does not end up adopting or breeding more pets than it can handle. And if we take the philosophy that we should prioritize DIE over CIA, then that means we our role as a cyber pet control officer should come before our role as a cyber veterinarian. In other words, we should first and foremost encourage the organization to minimize the number of pets. And then secondarily for the few pets that you do have, practice the best veterinary care that you can provide with the limited resources that you have.</a:t>
            </a:r>
          </a:p>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18</a:t>
            </a:fld>
            <a:endParaRPr lang="en-US" dirty="0"/>
          </a:p>
        </p:txBody>
      </p:sp>
    </p:spTree>
    <p:extLst>
      <p:ext uri="{BB962C8B-B14F-4D97-AF65-F5344CB8AC3E}">
        <p14:creationId xmlns:p14="http://schemas.microsoft.com/office/powerpoint/2010/main" val="11007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Now when it comes to cloud infrastructure, I found another interesting pattern with DIE.  It seems that the distribution of pets and cattle shifts in ways that align with the Shared Responsibility Model.</a:t>
            </a:r>
          </a:p>
          <a:p>
            <a:pPr marL="0" marR="0" lvl="0" indent="0" algn="l" defTabSz="6095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AWS published this model to help customers understand that AWS will be responsible for security of the cloud, but customers are responsible for security in the cloud. Since AWS is responsible for security of the cloud, the underlying components that make up the cloud can be seen as “cattle” by AWS customers. Compute, storage, databases, networking, hardware, even whole regions and availability zones, at the macro level, they are all cattle. From the customer’s standpoint, they are disposable. They manifest the attributes of the DIE triad. However, as we move up to the part of the model where customers are responsible for security, we start seeing more pets.</a:t>
            </a:r>
          </a:p>
          <a:p>
            <a:pPr marL="0" marR="0" lvl="0" indent="0" algn="l" defTabSz="6095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Our goal should be to try to keep them like cattle. </a:t>
            </a:r>
          </a:p>
          <a:p>
            <a:endParaRPr lang="en-US" dirty="0"/>
          </a:p>
          <a:p>
            <a:r>
              <a:rPr lang="en-US" dirty="0"/>
              <a:t>---</a:t>
            </a:r>
          </a:p>
          <a:p>
            <a:endParaRPr lang="en-US" dirty="0"/>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Over time and with tools like CSPM and CWPP, we can start our journey towards higher levels of cloud native maturity so that we end up with more cattle in the cloud and for the pets that we do have in the cloud, they are actually secure. And over the longer term, we should continue to make design decisions that aim to have our environment in the cloud be all cattle. I don’t think we’ll ever get there because I think we’ll always have some pets, but such a goal helps us make better design choices while minimizing the burdens that we would otherwise face if we ended up with too many pets. I think that the proportion of pets that we find may reflect the maturity of an organization’s adoption the cloud, where fewer and fewer assets resemble pets and look instead more like cattle.</a:t>
            </a:r>
          </a:p>
          <a:p>
            <a:endParaRPr lang="en-US" dirty="0"/>
          </a:p>
          <a:p>
            <a:r>
              <a:rPr lang="en-US" dirty="0"/>
              <a:t>---</a:t>
            </a:r>
          </a:p>
          <a:p>
            <a:endParaRPr lang="en-US" dirty="0"/>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And I think it’s noteworthy that Customer Data sits at the top of this model. Customer data seems to resist being turned into cattle. But I don’t think that will forever be the case because there are a number of privacy enhancing technologies (which ironically enough has the acronym PET), that allow us to turn customer data from pets into cattle…</a:t>
            </a:r>
          </a:p>
        </p:txBody>
      </p:sp>
      <p:sp>
        <p:nvSpPr>
          <p:cNvPr id="4" name="Slide Number Placeholder 3"/>
          <p:cNvSpPr>
            <a:spLocks noGrp="1"/>
          </p:cNvSpPr>
          <p:nvPr>
            <p:ph type="sldNum" sz="quarter" idx="5"/>
          </p:nvPr>
        </p:nvSpPr>
        <p:spPr/>
        <p:txBody>
          <a:bodyPr/>
          <a:lstStyle/>
          <a:p>
            <a:fld id="{C1735D0F-15CB-5241-8DA7-9EC6F9751AD5}" type="slidenum">
              <a:rPr lang="en-US" smtClean="0"/>
              <a:t>19</a:t>
            </a:fld>
            <a:endParaRPr lang="en-US" dirty="0"/>
          </a:p>
        </p:txBody>
      </p:sp>
    </p:spTree>
    <p:extLst>
      <p:ext uri="{BB962C8B-B14F-4D97-AF65-F5344CB8AC3E}">
        <p14:creationId xmlns:p14="http://schemas.microsoft.com/office/powerpoint/2010/main" val="276020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These tools include differential privacy, homomorphic encryption, multi-party computation, trusted execution environments, and federated learning. I think that’s the future of data security… making data more like cattle so that we don’t even need to protect it at all, and we can instead let it DIE.</a:t>
            </a: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735D0F-15CB-5241-8DA7-9EC6F9751AD5}" type="slidenum">
              <a:rPr lang="en-US" smtClean="0"/>
              <a:t>20</a:t>
            </a:fld>
            <a:endParaRPr lang="en-US" dirty="0"/>
          </a:p>
        </p:txBody>
      </p:sp>
    </p:spTree>
    <p:extLst>
      <p:ext uri="{BB962C8B-B14F-4D97-AF65-F5344CB8AC3E}">
        <p14:creationId xmlns:p14="http://schemas.microsoft.com/office/powerpoint/2010/main" val="146175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These privacy enhancing technologies are highly aligned to the DIE principles and enable us to treat data like cattle. Not implementing DIE for data will require us to have to CIA those data pets, and over time, they become a burden (and punishment) when data does not align with DIE. </a:t>
            </a:r>
            <a:endParaRPr lang="en-US" dirty="0"/>
          </a:p>
          <a:p>
            <a:endParaRPr lang="en-US" dirty="0"/>
          </a:p>
          <a:p>
            <a:r>
              <a:rPr lang="en-US" dirty="0"/>
              <a:t>Add </a:t>
            </a:r>
            <a:r>
              <a:rPr lang="en-US"/>
              <a:t>secret sharing</a:t>
            </a:r>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21</a:t>
            </a:fld>
            <a:endParaRPr lang="en-US" dirty="0"/>
          </a:p>
        </p:txBody>
      </p:sp>
    </p:spTree>
    <p:extLst>
      <p:ext uri="{BB962C8B-B14F-4D97-AF65-F5344CB8AC3E}">
        <p14:creationId xmlns:p14="http://schemas.microsoft.com/office/powerpoint/2010/main" val="312907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600" kern="1200" dirty="0">
                <a:solidFill>
                  <a:schemeClr val="tx1"/>
                </a:solidFill>
                <a:effectLst/>
                <a:latin typeface="+mn-lt"/>
                <a:ea typeface="+mn-ea"/>
                <a:cs typeface="+mn-cs"/>
              </a:rPr>
              <a:t>There are three core design principles that undergird these different solutions. Each exhibit some quality of being Distributed, Immutable, and/or Ephemeral. These three core design principles form what I call the DIE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more than just helping with security, it turns out, these new patterns can eliminate the need for security at all.</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I have something that is highly distributed, why do I need to worry about a single system’s availability?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immutable, why do I need to worry about its integrity.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highly ephemeral, why do I need to worry about its confidentiality?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It turns out, if we design towards the new paradigms represented by the DIE Triad, we might not need to worry about the CIA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other words, if we can have our assets DIE, then do we need to CIA them?</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Distribution: Problem of transaction routing through trustable  "policy distribution" nodes to trusted "policy execution" nodes depending on policies from trusted "policy definition" nodes. | Immutability:  the example of blockchain has its own consensus trust problems, but it is still better than other integrity </a:t>
            </a:r>
            <a:r>
              <a:rPr lang="en-US" sz="1600" kern="1200" dirty="0" err="1">
                <a:solidFill>
                  <a:schemeClr val="tx1"/>
                </a:solidFill>
                <a:effectLst/>
                <a:latin typeface="+mn-lt"/>
                <a:ea typeface="+mn-ea"/>
                <a:cs typeface="+mn-cs"/>
              </a:rPr>
              <a:t>perservation</a:t>
            </a:r>
            <a:r>
              <a:rPr lang="en-US" sz="1600" kern="1200" dirty="0">
                <a:solidFill>
                  <a:schemeClr val="tx1"/>
                </a:solidFill>
                <a:effectLst/>
                <a:latin typeface="+mn-lt"/>
                <a:ea typeface="+mn-ea"/>
                <a:cs typeface="+mn-cs"/>
              </a:rPr>
              <a:t> techniques. | </a:t>
            </a:r>
            <a:r>
              <a:rPr lang="en-US" sz="1600" kern="1200" dirty="0" err="1">
                <a:solidFill>
                  <a:schemeClr val="tx1"/>
                </a:solidFill>
                <a:effectLst/>
                <a:latin typeface="+mn-lt"/>
                <a:ea typeface="+mn-ea"/>
                <a:cs typeface="+mn-cs"/>
              </a:rPr>
              <a:t>Ephmeral</a:t>
            </a:r>
            <a:r>
              <a:rPr lang="en-US" sz="1600" kern="1200">
                <a:solidFill>
                  <a:schemeClr val="tx1"/>
                </a:solidFill>
                <a:effectLst/>
                <a:latin typeface="+mn-lt"/>
                <a:ea typeface="+mn-ea"/>
                <a:cs typeface="+mn-cs"/>
              </a:rPr>
              <a:t>: Supply chain trust, SBOM (software bill of materials) and trustable cloud provider software artefacts  problems still exist.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23</a:t>
            </a:fld>
            <a:endParaRPr lang="en-US" dirty="0"/>
          </a:p>
        </p:txBody>
      </p:sp>
    </p:spTree>
    <p:extLst>
      <p:ext uri="{BB962C8B-B14F-4D97-AF65-F5344CB8AC3E}">
        <p14:creationId xmlns:p14="http://schemas.microsoft.com/office/powerpoint/2010/main" val="266485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r>
              <a:rPr lang="en-US" sz="1600" kern="1200" dirty="0">
                <a:solidFill>
                  <a:schemeClr val="tx1"/>
                </a:solidFill>
                <a:effectLst/>
                <a:latin typeface="+mn-lt"/>
                <a:ea typeface="+mn-ea"/>
                <a:cs typeface="+mn-cs"/>
              </a:rPr>
              <a:t>So then the 2020s will be the age of recover, or as I would prefer to call it, it’s the age of resiliency.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what might the </a:t>
            </a:r>
            <a:r>
              <a:rPr lang="en-US" sz="1600" b="1" kern="1200" dirty="0">
                <a:solidFill>
                  <a:schemeClr val="tx1"/>
                </a:solidFill>
                <a:effectLst/>
                <a:latin typeface="+mn-lt"/>
                <a:ea typeface="+mn-ea"/>
                <a:cs typeface="+mn-cs"/>
              </a:rPr>
              <a:t>RECOVER</a:t>
            </a:r>
            <a:r>
              <a:rPr lang="en-US" sz="1600" kern="1200" dirty="0">
                <a:solidFill>
                  <a:schemeClr val="tx1"/>
                </a:solidFill>
                <a:effectLst/>
                <a:latin typeface="+mn-lt"/>
                <a:ea typeface="+mn-ea"/>
                <a:cs typeface="+mn-cs"/>
              </a:rPr>
              <a:t> or RESILIENCY era look like? Or more specifically, what types of problems will we see in this era that will challenge our ability to recover?</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we map potential challenges against the traditional security paradigm of Confidentiality, Integrity, and Availability, then the types of attacks that we would see in the Age of Recovery are attacks that undermine our ability to recover from the loss of CIA.</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 would propose that such challenges will manifest in the form of destructive or irreversible attacks that result in our inability to recover. Of course, we have already seen manifestations of this type of attack in the form of Wikileaks, </a:t>
            </a:r>
            <a:r>
              <a:rPr lang="en-US" sz="1600" kern="1200" dirty="0" err="1">
                <a:solidFill>
                  <a:schemeClr val="tx1"/>
                </a:solidFill>
                <a:effectLst/>
                <a:latin typeface="+mn-lt"/>
                <a:ea typeface="+mn-ea"/>
                <a:cs typeface="+mn-cs"/>
              </a:rPr>
              <a:t>Shamoon</a:t>
            </a:r>
            <a:r>
              <a:rPr lang="en-US" sz="1600" kern="1200" dirty="0">
                <a:solidFill>
                  <a:schemeClr val="tx1"/>
                </a:solidFill>
                <a:effectLst/>
                <a:latin typeface="+mn-lt"/>
                <a:ea typeface="+mn-ea"/>
                <a:cs typeface="+mn-cs"/>
              </a:rPr>
              <a:t>, and </a:t>
            </a:r>
            <a:r>
              <a:rPr lang="en-US" sz="1600" kern="1200" dirty="0" err="1">
                <a:solidFill>
                  <a:schemeClr val="tx1"/>
                </a:solidFill>
                <a:effectLst/>
                <a:latin typeface="+mn-lt"/>
                <a:ea typeface="+mn-ea"/>
                <a:cs typeface="+mn-cs"/>
              </a:rPr>
              <a:t>NotPetya</a:t>
            </a:r>
            <a:r>
              <a:rPr lang="en-US" sz="1600" kern="1200" dirty="0">
                <a:solidFill>
                  <a:schemeClr val="tx1"/>
                </a:solidFill>
                <a:effectLst/>
                <a:latin typeface="+mn-lt"/>
                <a:ea typeface="+mn-ea"/>
                <a:cs typeface="+mn-cs"/>
              </a:rPr>
              <a:t>. But these are all just the tip of the iceberg.</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the 2020s, we will see the full maturation of irreversible attacks that completely undermine our ability to recover.</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4</a:t>
            </a:fld>
            <a:endParaRPr lang="en-US" dirty="0"/>
          </a:p>
        </p:txBody>
      </p:sp>
    </p:spTree>
    <p:extLst>
      <p:ext uri="{BB962C8B-B14F-4D97-AF65-F5344CB8AC3E}">
        <p14:creationId xmlns:p14="http://schemas.microsoft.com/office/powerpoint/2010/main" val="285476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600" kern="1200" dirty="0">
                <a:solidFill>
                  <a:schemeClr val="tx1"/>
                </a:solidFill>
                <a:effectLst/>
                <a:latin typeface="+mn-lt"/>
                <a:ea typeface="+mn-ea"/>
                <a:cs typeface="+mn-cs"/>
              </a:rPr>
              <a:t>There are three core design principles that undergird these different solutions. Each exhibit some quality of being Distributed, Immutable, and/or Ephemeral. These three core design principles form what I call the DIE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more than just helping with security, it turns out, these new patterns can eliminate the need for security at all.</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I have something that is highly distributed, why do I need to worry about a single system’s availability?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immutable, why do I need to worry about its integrity.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highly ephemeral, why do I need to worry about its confidentiality?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It turns out, if we design towards the new paradigms represented by the DIE Triad, we might not need to worry about the CIA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other words, if we can have our assets DIE, then do we need to CIA them?</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Distribution: Problem of transaction routing through trustable  "policy distribution" nodes to trusted "policy execution" nodes depending on policies from trusted "policy definition" nodes. | Immutability:  the example of blockchain has its own consensus trust problems, but it is still better than other integrity </a:t>
            </a:r>
            <a:r>
              <a:rPr lang="en-US" sz="1600" kern="1200" dirty="0" err="1">
                <a:solidFill>
                  <a:schemeClr val="tx1"/>
                </a:solidFill>
                <a:effectLst/>
                <a:latin typeface="+mn-lt"/>
                <a:ea typeface="+mn-ea"/>
                <a:cs typeface="+mn-cs"/>
              </a:rPr>
              <a:t>perservation</a:t>
            </a:r>
            <a:r>
              <a:rPr lang="en-US" sz="1600" kern="1200" dirty="0">
                <a:solidFill>
                  <a:schemeClr val="tx1"/>
                </a:solidFill>
                <a:effectLst/>
                <a:latin typeface="+mn-lt"/>
                <a:ea typeface="+mn-ea"/>
                <a:cs typeface="+mn-cs"/>
              </a:rPr>
              <a:t> techniques. | </a:t>
            </a:r>
            <a:r>
              <a:rPr lang="en-US" sz="1600" kern="1200" dirty="0" err="1">
                <a:solidFill>
                  <a:schemeClr val="tx1"/>
                </a:solidFill>
                <a:effectLst/>
                <a:latin typeface="+mn-lt"/>
                <a:ea typeface="+mn-ea"/>
                <a:cs typeface="+mn-cs"/>
              </a:rPr>
              <a:t>Ephmeral</a:t>
            </a:r>
            <a:r>
              <a:rPr lang="en-US" sz="1600" kern="1200">
                <a:solidFill>
                  <a:schemeClr val="tx1"/>
                </a:solidFill>
                <a:effectLst/>
                <a:latin typeface="+mn-lt"/>
                <a:ea typeface="+mn-ea"/>
                <a:cs typeface="+mn-cs"/>
              </a:rPr>
              <a:t>: Supply chain trust, SBOM (software bill of materials) and trustable cloud provider software artefacts  problems still exist.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24</a:t>
            </a:fld>
            <a:endParaRPr lang="en-US" dirty="0"/>
          </a:p>
        </p:txBody>
      </p:sp>
    </p:spTree>
    <p:extLst>
      <p:ext uri="{BB962C8B-B14F-4D97-AF65-F5344CB8AC3E}">
        <p14:creationId xmlns:p14="http://schemas.microsoft.com/office/powerpoint/2010/main" val="62687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600" kern="1200" dirty="0">
                <a:solidFill>
                  <a:schemeClr val="tx1"/>
                </a:solidFill>
                <a:effectLst/>
                <a:latin typeface="+mn-lt"/>
                <a:ea typeface="+mn-ea"/>
                <a:cs typeface="+mn-cs"/>
              </a:rPr>
              <a:t>There are three core design principles that undergird these different solutions. Each exhibit some quality of being Distributed, Immutable, and/or Ephemeral. These three core design principles form what I call the DIE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more than just helping with security, it turns out, these new patterns can eliminate the need for security at all.</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I have something that is highly distributed, why do I need to worry about a single system’s availability?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immutable, why do I need to worry about its integrity.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highly ephemeral, why do I need to worry about its confidentiality?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It turns out, if we design towards the new paradigms represented by the DIE Triad, we might not need to worry about the CIA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other words, if we can have our assets DIE, then do we need to CIA them?</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Distribution: Problem of transaction routing through trustable  "policy distribution" nodes to trusted "policy execution" nodes depending on policies from trusted "policy definition" nodes. | Immutability:  the example of blockchain has its own consensus trust problems, but it is still better than other integrity </a:t>
            </a:r>
            <a:r>
              <a:rPr lang="en-US" sz="1600" kern="1200" dirty="0" err="1">
                <a:solidFill>
                  <a:schemeClr val="tx1"/>
                </a:solidFill>
                <a:effectLst/>
                <a:latin typeface="+mn-lt"/>
                <a:ea typeface="+mn-ea"/>
                <a:cs typeface="+mn-cs"/>
              </a:rPr>
              <a:t>perservation</a:t>
            </a:r>
            <a:r>
              <a:rPr lang="en-US" sz="1600" kern="1200" dirty="0">
                <a:solidFill>
                  <a:schemeClr val="tx1"/>
                </a:solidFill>
                <a:effectLst/>
                <a:latin typeface="+mn-lt"/>
                <a:ea typeface="+mn-ea"/>
                <a:cs typeface="+mn-cs"/>
              </a:rPr>
              <a:t> techniques. | </a:t>
            </a:r>
            <a:r>
              <a:rPr lang="en-US" sz="1600" kern="1200" dirty="0" err="1">
                <a:solidFill>
                  <a:schemeClr val="tx1"/>
                </a:solidFill>
                <a:effectLst/>
                <a:latin typeface="+mn-lt"/>
                <a:ea typeface="+mn-ea"/>
                <a:cs typeface="+mn-cs"/>
              </a:rPr>
              <a:t>Ephmeral</a:t>
            </a:r>
            <a:r>
              <a:rPr lang="en-US" sz="1600" kern="1200">
                <a:solidFill>
                  <a:schemeClr val="tx1"/>
                </a:solidFill>
                <a:effectLst/>
                <a:latin typeface="+mn-lt"/>
                <a:ea typeface="+mn-ea"/>
                <a:cs typeface="+mn-cs"/>
              </a:rPr>
              <a:t>: Supply chain trust, SBOM (software bill of materials) and trustable cloud provider software artefacts  problems still exist.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25</a:t>
            </a:fld>
            <a:endParaRPr lang="en-US" dirty="0"/>
          </a:p>
        </p:txBody>
      </p:sp>
    </p:spTree>
    <p:extLst>
      <p:ext uri="{BB962C8B-B14F-4D97-AF65-F5344CB8AC3E}">
        <p14:creationId xmlns:p14="http://schemas.microsoft.com/office/powerpoint/2010/main" val="312117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600" kern="1200" dirty="0">
                <a:solidFill>
                  <a:schemeClr val="tx1"/>
                </a:solidFill>
                <a:effectLst/>
                <a:latin typeface="+mn-lt"/>
                <a:ea typeface="+mn-ea"/>
                <a:cs typeface="+mn-cs"/>
              </a:rPr>
              <a:t>There are three core design principles that undergird these different solutions. Each exhibit some quality of being Distributed, Immutable, and/or Ephemeral. These three core design principles form what I call the DIE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more than just helping with security, it turns out, these new patterns can eliminate the need for security at all.</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I have something that is highly distributed, why do I need to worry about a single system’s availability?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immutable, why do I need to worry about its integrity.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highly ephemeral, why do I need to worry about its confidentiality?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It turns out, if we design towards the new paradigms represented by the DIE Triad, we might not need to worry about the CIA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other words, if we can have our assets DIE, then do we need to CIA them?</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Distribution: Problem of transaction routing through trustable  "policy distribution" nodes to trusted "policy execution" nodes depending on policies from trusted "policy definition" nodes. | Immutability:  the example of blockchain has its own consensus trust problems, but it is still better than other integrity </a:t>
            </a:r>
            <a:r>
              <a:rPr lang="en-US" sz="1600" kern="1200" dirty="0" err="1">
                <a:solidFill>
                  <a:schemeClr val="tx1"/>
                </a:solidFill>
                <a:effectLst/>
                <a:latin typeface="+mn-lt"/>
                <a:ea typeface="+mn-ea"/>
                <a:cs typeface="+mn-cs"/>
              </a:rPr>
              <a:t>perservation</a:t>
            </a:r>
            <a:r>
              <a:rPr lang="en-US" sz="1600" kern="1200" dirty="0">
                <a:solidFill>
                  <a:schemeClr val="tx1"/>
                </a:solidFill>
                <a:effectLst/>
                <a:latin typeface="+mn-lt"/>
                <a:ea typeface="+mn-ea"/>
                <a:cs typeface="+mn-cs"/>
              </a:rPr>
              <a:t> techniques. | </a:t>
            </a:r>
            <a:r>
              <a:rPr lang="en-US" sz="1600" kern="1200" dirty="0" err="1">
                <a:solidFill>
                  <a:schemeClr val="tx1"/>
                </a:solidFill>
                <a:effectLst/>
                <a:latin typeface="+mn-lt"/>
                <a:ea typeface="+mn-ea"/>
                <a:cs typeface="+mn-cs"/>
              </a:rPr>
              <a:t>Ephmeral</a:t>
            </a:r>
            <a:r>
              <a:rPr lang="en-US" sz="1600" kern="1200">
                <a:solidFill>
                  <a:schemeClr val="tx1"/>
                </a:solidFill>
                <a:effectLst/>
                <a:latin typeface="+mn-lt"/>
                <a:ea typeface="+mn-ea"/>
                <a:cs typeface="+mn-cs"/>
              </a:rPr>
              <a:t>: Supply chain trust, SBOM (software bill of materials) and trustable cloud provider software artefacts  problems still exist.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26</a:t>
            </a:fld>
            <a:endParaRPr lang="en-US" dirty="0"/>
          </a:p>
        </p:txBody>
      </p:sp>
    </p:spTree>
    <p:extLst>
      <p:ext uri="{BB962C8B-B14F-4D97-AF65-F5344CB8AC3E}">
        <p14:creationId xmlns:p14="http://schemas.microsoft.com/office/powerpoint/2010/main" val="3717338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600" kern="1200" dirty="0">
                <a:solidFill>
                  <a:schemeClr val="tx1"/>
                </a:solidFill>
                <a:effectLst/>
                <a:latin typeface="+mn-lt"/>
                <a:ea typeface="+mn-ea"/>
                <a:cs typeface="+mn-cs"/>
              </a:rPr>
              <a:t>There are three core design principles that undergird these different solutions. Each exhibit some quality of being Distributed, Immutable, and/or Ephemeral. These three core design principles form what I call the DIE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more than just helping with security, it turns out, these new patterns can eliminate the need for security at all.</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I have something that is highly distributed, why do I need to worry about a single system’s availability?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immutable, why do I need to worry about its integrity.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highly ephemeral, why do I need to worry about its confidentiality?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It turns out, if we design towards the new paradigms represented by the DIE Triad, we might not need to worry about the CIA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other words, if we can have our assets DIE, then do we need to CIA them?</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Distribution: Problem of transaction routing through trustable  "policy distribution" nodes to trusted "policy execution" nodes depending on policies from trusted "policy definition" nodes. | Immutability:  the example of blockchain has its own consensus trust problems, but it is still better than other integrity </a:t>
            </a:r>
            <a:r>
              <a:rPr lang="en-US" sz="1600" kern="1200" dirty="0" err="1">
                <a:solidFill>
                  <a:schemeClr val="tx1"/>
                </a:solidFill>
                <a:effectLst/>
                <a:latin typeface="+mn-lt"/>
                <a:ea typeface="+mn-ea"/>
                <a:cs typeface="+mn-cs"/>
              </a:rPr>
              <a:t>perservation</a:t>
            </a:r>
            <a:r>
              <a:rPr lang="en-US" sz="1600" kern="1200" dirty="0">
                <a:solidFill>
                  <a:schemeClr val="tx1"/>
                </a:solidFill>
                <a:effectLst/>
                <a:latin typeface="+mn-lt"/>
                <a:ea typeface="+mn-ea"/>
                <a:cs typeface="+mn-cs"/>
              </a:rPr>
              <a:t> techniques. | </a:t>
            </a:r>
            <a:r>
              <a:rPr lang="en-US" sz="1600" kern="1200" dirty="0" err="1">
                <a:solidFill>
                  <a:schemeClr val="tx1"/>
                </a:solidFill>
                <a:effectLst/>
                <a:latin typeface="+mn-lt"/>
                <a:ea typeface="+mn-ea"/>
                <a:cs typeface="+mn-cs"/>
              </a:rPr>
              <a:t>Ephmeral</a:t>
            </a:r>
            <a:r>
              <a:rPr lang="en-US" sz="1600" kern="1200">
                <a:solidFill>
                  <a:schemeClr val="tx1"/>
                </a:solidFill>
                <a:effectLst/>
                <a:latin typeface="+mn-lt"/>
                <a:ea typeface="+mn-ea"/>
                <a:cs typeface="+mn-cs"/>
              </a:rPr>
              <a:t>: Supply chain trust, SBOM (software bill of materials) and trustable cloud provider software artefacts  problems still exist.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27</a:t>
            </a:fld>
            <a:endParaRPr lang="en-US" dirty="0"/>
          </a:p>
        </p:txBody>
      </p:sp>
    </p:spTree>
    <p:extLst>
      <p:ext uri="{BB962C8B-B14F-4D97-AF65-F5344CB8AC3E}">
        <p14:creationId xmlns:p14="http://schemas.microsoft.com/office/powerpoint/2010/main" val="379353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DIE done properly, radically changes how the security team relates to the business, and the intersection between the DIE Triad and the OODA loop can help us understand why.</a:t>
            </a:r>
          </a:p>
          <a:p>
            <a:r>
              <a:rPr lang="en-US" dirty="0"/>
              <a:t>--</a:t>
            </a:r>
          </a:p>
          <a:p>
            <a:r>
              <a:rPr lang="en-US" dirty="0"/>
              <a:t>Traditionally, when it comes the relationship between defenders and attackers, the defenders often have an OODA loop that is longer than the attackers. That’s because the attackers usually have first mover advantage.</a:t>
            </a:r>
          </a:p>
          <a:p>
            <a:r>
              <a:rPr lang="en-US" dirty="0"/>
              <a:t>--</a:t>
            </a:r>
          </a:p>
          <a:p>
            <a:r>
              <a:rPr lang="en-US" dirty="0"/>
              <a:t>However, there is another entity that is able to move faster than the attacker, and that’s the Business.</a:t>
            </a:r>
          </a:p>
          <a:p>
            <a:r>
              <a:rPr lang="en-US" dirty="0"/>
              <a:t>--</a:t>
            </a:r>
          </a:p>
          <a:p>
            <a:r>
              <a:rPr lang="en-US" dirty="0"/>
              <a:t>Unfortunately, security layers on many CIA-oriented restrictions that result in the business OODA loop growing longer than the attackers.</a:t>
            </a:r>
          </a:p>
          <a:p>
            <a:r>
              <a:rPr lang="en-US" dirty="0"/>
              <a:t>--</a:t>
            </a:r>
          </a:p>
          <a:p>
            <a:r>
              <a:rPr lang="en-US" dirty="0"/>
              <a:t>In my view, DIE enables us to restore the business OODA loop to its natural speed.  DIE design patterns enable us to shorten the OODA loop.</a:t>
            </a:r>
          </a:p>
          <a:p>
            <a:endParaRPr lang="en-US" dirty="0"/>
          </a:p>
          <a:p>
            <a:r>
              <a:rPr lang="en-US" dirty="0"/>
              <a:t>-</a:t>
            </a:r>
          </a:p>
          <a:p>
            <a:endParaRPr lang="en-US" dirty="0"/>
          </a:p>
          <a:p>
            <a:r>
              <a:rPr lang="en-US" dirty="0"/>
              <a:t> And by the way, I think that the presence of Shadow IT or Shadow SaaS is a reflection of the difference in the OODA loop speed between the business and the CIO and CISO. Where security is able to embrace DIE, we can increase the gap between the OODA loop of the business and the attacker, returning the advantage to the attacker.</a:t>
            </a:r>
          </a:p>
          <a:p>
            <a:r>
              <a:rPr lang="en-US" dirty="0"/>
              <a:t>-</a:t>
            </a:r>
          </a:p>
          <a:p>
            <a:r>
              <a:rPr lang="en-US" dirty="0"/>
              <a:t>And this is why I believe that Ryan McGeehan, who advises a lot of startups that generally build cattle in cloud native environments, says that large swaths of security risk is simply being eliminated because they are embracing DIE-like concepts.</a:t>
            </a:r>
          </a:p>
          <a:p>
            <a:endParaRPr lang="en-US" dirty="0"/>
          </a:p>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28</a:t>
            </a:fld>
            <a:endParaRPr lang="en-US" dirty="0"/>
          </a:p>
        </p:txBody>
      </p:sp>
    </p:spTree>
    <p:extLst>
      <p:ext uri="{BB962C8B-B14F-4D97-AF65-F5344CB8AC3E}">
        <p14:creationId xmlns:p14="http://schemas.microsoft.com/office/powerpoint/2010/main" val="435779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Creative destruction can be seen as decommissioning of known pets. Chaos engineering can be seen as discovering unknown pets.</a:t>
            </a:r>
          </a:p>
        </p:txBody>
      </p:sp>
      <p:sp>
        <p:nvSpPr>
          <p:cNvPr id="4" name="Slide Number Placeholder 3"/>
          <p:cNvSpPr>
            <a:spLocks noGrp="1"/>
          </p:cNvSpPr>
          <p:nvPr>
            <p:ph type="sldNum" sz="quarter" idx="5"/>
          </p:nvPr>
        </p:nvSpPr>
        <p:spPr/>
        <p:txBody>
          <a:bodyPr/>
          <a:lstStyle/>
          <a:p>
            <a:fld id="{C1735D0F-15CB-5241-8DA7-9EC6F9751AD5}" type="slidenum">
              <a:rPr lang="en-US" smtClean="0"/>
              <a:t>30</a:t>
            </a:fld>
            <a:endParaRPr lang="en-US" dirty="0"/>
          </a:p>
        </p:txBody>
      </p:sp>
    </p:spTree>
    <p:extLst>
      <p:ext uri="{BB962C8B-B14F-4D97-AF65-F5344CB8AC3E}">
        <p14:creationId xmlns:p14="http://schemas.microsoft.com/office/powerpoint/2010/main" val="323467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31</a:t>
            </a:fld>
            <a:endParaRPr lang="en-US" dirty="0"/>
          </a:p>
        </p:txBody>
      </p:sp>
    </p:spTree>
    <p:extLst>
      <p:ext uri="{BB962C8B-B14F-4D97-AF65-F5344CB8AC3E}">
        <p14:creationId xmlns:p14="http://schemas.microsoft.com/office/powerpoint/2010/main" val="38934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So if the problems facing us are irreversible and irrecoverable attacks, what solutions are security vendors offering?</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5</a:t>
            </a:fld>
            <a:endParaRPr lang="en-US" dirty="0"/>
          </a:p>
        </p:txBody>
      </p:sp>
    </p:spTree>
    <p:extLst>
      <p:ext uri="{BB962C8B-B14F-4D97-AF65-F5344CB8AC3E}">
        <p14:creationId xmlns:p14="http://schemas.microsoft.com/office/powerpoint/2010/main" val="73905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If I went to the security marketplace today and told vendors, “I’m concerned about ransomware. I need something that directly addresses my underlying challenge with ransomware,” the following advertising campaign is representative of what we will typically get.</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Basically, this ad is saying that I should go join the Prevention Age?!?</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the Prevention Age is the 1990s! Is this a call to go back to past solutions for tomorrow's problems? In each era, we faced new challenges that directly undermined our ability to IDENTIFY, PROTECT, DETECT, or RESPOND. We had to develop new solutions to help overcome each of these new challenges. The prior era's solutions did not solve the current era's problems.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Ransomware is a new type of challenge that directly undermines our ability to RECOVER. But what you get from security vendors is just more PROTECT, DETECT, and RESPOND!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How will more old-era solutions of PROTECT, DETECT, and RESPOND address a new-era attack against our ability to RECOVER? The old-era capabilities may minimize the likelihood of occurrence, but they do not fundamentally address the impact from ransomware or the ability to RECOVER.</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6</a:t>
            </a:fld>
            <a:endParaRPr lang="en-US" dirty="0"/>
          </a:p>
        </p:txBody>
      </p:sp>
    </p:spTree>
    <p:extLst>
      <p:ext uri="{BB962C8B-B14F-4D97-AF65-F5344CB8AC3E}">
        <p14:creationId xmlns:p14="http://schemas.microsoft.com/office/powerpoint/2010/main" val="249148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If we fully embrace the "assume breach" mentality that we adopted in the 2010s, then we must look for those solutions that truly help us RECOVER. If the solutions of the past are not fit for problems of the future, then what should we be looking for?</a:t>
            </a:r>
          </a:p>
          <a:p>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Well, as I looked for RECOVER-oriented solutions, I ended up with an interesting assortment of design patterns and capabilities, such as…</a:t>
            </a:r>
          </a:p>
          <a:p>
            <a:pPr lvl="0"/>
            <a:r>
              <a:rPr lang="en-US" sz="1600" kern="1200" dirty="0">
                <a:solidFill>
                  <a:schemeClr val="tx1"/>
                </a:solidFill>
                <a:effectLst/>
                <a:latin typeface="+mn-lt"/>
                <a:ea typeface="+mn-ea"/>
                <a:cs typeface="+mn-cs"/>
              </a:rPr>
              <a:t>Content delivery networks</a:t>
            </a:r>
          </a:p>
          <a:p>
            <a:pPr lvl="0"/>
            <a:r>
              <a:rPr lang="en-US" sz="1600" kern="1200" dirty="0">
                <a:solidFill>
                  <a:schemeClr val="tx1"/>
                </a:solidFill>
                <a:effectLst/>
                <a:latin typeface="+mn-lt"/>
                <a:ea typeface="+mn-ea"/>
                <a:cs typeface="+mn-cs"/>
              </a:rPr>
              <a:t>Design principles such as copy on write where you never erase anything, you just keep appending</a:t>
            </a:r>
          </a:p>
          <a:p>
            <a:pPr lvl="0"/>
            <a:r>
              <a:rPr lang="en-US" sz="1600" kern="1200" dirty="0">
                <a:solidFill>
                  <a:schemeClr val="tx1"/>
                </a:solidFill>
                <a:effectLst/>
                <a:latin typeface="+mn-lt"/>
                <a:ea typeface="+mn-ea"/>
                <a:cs typeface="+mn-cs"/>
              </a:rPr>
              <a:t>New technological approaches such as Docker containers and serverless functions</a:t>
            </a:r>
          </a:p>
          <a:p>
            <a:pPr lvl="0"/>
            <a:r>
              <a:rPr lang="en-US" sz="1600" kern="1200" dirty="0">
                <a:solidFill>
                  <a:schemeClr val="tx1"/>
                </a:solidFill>
                <a:effectLst/>
                <a:latin typeface="+mn-lt"/>
                <a:ea typeface="+mn-ea"/>
                <a:cs typeface="+mn-cs"/>
              </a:rPr>
              <a:t>Cloud infrastructure</a:t>
            </a:r>
          </a:p>
          <a:p>
            <a:pPr lvl="0"/>
            <a:r>
              <a:rPr lang="en-US" sz="1600" kern="1200" dirty="0">
                <a:solidFill>
                  <a:schemeClr val="tx1"/>
                </a:solidFill>
                <a:effectLst/>
                <a:latin typeface="+mn-lt"/>
                <a:ea typeface="+mn-ea"/>
                <a:cs typeface="+mn-cs"/>
              </a:rPr>
              <a:t>Even buzzwords like blockchain</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As I looked at all these different solutions that help us recover or be resilient, I found a certain pattern emerge.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7</a:t>
            </a:fld>
            <a:endParaRPr lang="en-US" dirty="0"/>
          </a:p>
        </p:txBody>
      </p:sp>
    </p:spTree>
    <p:extLst>
      <p:ext uri="{BB962C8B-B14F-4D97-AF65-F5344CB8AC3E}">
        <p14:creationId xmlns:p14="http://schemas.microsoft.com/office/powerpoint/2010/main" val="357063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r>
              <a:rPr lang="en-US" sz="1600" kern="1200" dirty="0">
                <a:solidFill>
                  <a:schemeClr val="tx1"/>
                </a:solidFill>
                <a:effectLst/>
                <a:latin typeface="+mn-lt"/>
                <a:ea typeface="+mn-ea"/>
                <a:cs typeface="+mn-cs"/>
              </a:rPr>
              <a:t>There are three core design principles that undergird these different solutions. Each exhibit some quality of being Distributed, Immutable, and/or Ephemeral. These three core design principles form what I call the DIE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But more than just helping with security, it turns out, these new patterns can eliminate the need for security at all.</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If I have something that is highly distributed, why do I need to worry about a single system’s availability?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immutable, why do I need to worry about its integrity.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I have something that is highly ephemeral, why do I need to worry about its confidentiality?</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It turns out, if we design towards the new paradigms represented by the DIE Triad, we might not need to worry about the CIA triad.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other words, if we can have our assets DIE, then do we need to CIA them?</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Distribution: Problem of transaction routing through trustable  "policy distribution" nodes to trusted "policy execution" nodes depending on policies from trusted "policy definition" nodes. | Immutability:  the example of blockchain has its own consensus trust problems, but it is still better than other integrity </a:t>
            </a:r>
            <a:r>
              <a:rPr lang="en-US" sz="1600" kern="1200" dirty="0" err="1">
                <a:solidFill>
                  <a:schemeClr val="tx1"/>
                </a:solidFill>
                <a:effectLst/>
                <a:latin typeface="+mn-lt"/>
                <a:ea typeface="+mn-ea"/>
                <a:cs typeface="+mn-cs"/>
              </a:rPr>
              <a:t>perservation</a:t>
            </a:r>
            <a:r>
              <a:rPr lang="en-US" sz="1600" kern="1200" dirty="0">
                <a:solidFill>
                  <a:schemeClr val="tx1"/>
                </a:solidFill>
                <a:effectLst/>
                <a:latin typeface="+mn-lt"/>
                <a:ea typeface="+mn-ea"/>
                <a:cs typeface="+mn-cs"/>
              </a:rPr>
              <a:t> techniques. | </a:t>
            </a:r>
            <a:r>
              <a:rPr lang="en-US" sz="1600" kern="1200" dirty="0" err="1">
                <a:solidFill>
                  <a:schemeClr val="tx1"/>
                </a:solidFill>
                <a:effectLst/>
                <a:latin typeface="+mn-lt"/>
                <a:ea typeface="+mn-ea"/>
                <a:cs typeface="+mn-cs"/>
              </a:rPr>
              <a:t>Ephmeral</a:t>
            </a:r>
            <a:r>
              <a:rPr lang="en-US" sz="1600" kern="1200">
                <a:solidFill>
                  <a:schemeClr val="tx1"/>
                </a:solidFill>
                <a:effectLst/>
                <a:latin typeface="+mn-lt"/>
                <a:ea typeface="+mn-ea"/>
                <a:cs typeface="+mn-cs"/>
              </a:rPr>
              <a:t>: Supply chain trust, SBOM (software bill of materials) and trustable cloud provider software artefacts  problems still exist.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735D0F-15CB-5241-8DA7-9EC6F9751AD5}" type="slidenum">
              <a:rPr lang="en-US" smtClean="0"/>
              <a:t>8</a:t>
            </a:fld>
            <a:endParaRPr lang="en-US" dirty="0"/>
          </a:p>
        </p:txBody>
      </p:sp>
    </p:spTree>
    <p:extLst>
      <p:ext uri="{BB962C8B-B14F-4D97-AF65-F5344CB8AC3E}">
        <p14:creationId xmlns:p14="http://schemas.microsoft.com/office/powerpoint/2010/main" val="163682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 think we should revisit some of our primary approaches for how we do security. For example, when we consider the traditional risk analysis equation, risk is often seen as a product of likelihood and impact.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Likelihood is made up of two factors: one is vulnerabilities and it seems that we see a never ending set of severe vulnerabilities You can be a completely patched today and tomorrow, you have yet another vulnerability that you need to patch. And if you don’t patch, it gets worse over time.</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Likelihood is also made up of threats and our threat actors getting better in terms of their skill sets and remain pretty persistent at trying to break in.</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Vulnerabilities age like milk while attacker skills age like wine.</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combination of the two means that likelihood is going to increase over time and unfortunately, this is largely out of our control.</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However, what is under our control is impact. With likelihood going up, if we want to reduce risk, we need to focus on how we can dramatically reduce the impact in this risk analysis equation.</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Well, the DIE Triad provides us a way to do this</a:t>
            </a:r>
          </a:p>
        </p:txBody>
      </p:sp>
      <p:sp>
        <p:nvSpPr>
          <p:cNvPr id="4" name="Slide Number Placeholder 3"/>
          <p:cNvSpPr>
            <a:spLocks noGrp="1"/>
          </p:cNvSpPr>
          <p:nvPr>
            <p:ph type="sldNum" sz="quarter" idx="5"/>
          </p:nvPr>
        </p:nvSpPr>
        <p:spPr/>
        <p:txBody>
          <a:bodyPr/>
          <a:lstStyle/>
          <a:p>
            <a:fld id="{C1735D0F-15CB-5241-8DA7-9EC6F9751AD5}" type="slidenum">
              <a:rPr lang="en-US" smtClean="0"/>
              <a:t>9</a:t>
            </a:fld>
            <a:endParaRPr lang="en-US" dirty="0"/>
          </a:p>
        </p:txBody>
      </p:sp>
    </p:spTree>
    <p:extLst>
      <p:ext uri="{BB962C8B-B14F-4D97-AF65-F5344CB8AC3E}">
        <p14:creationId xmlns:p14="http://schemas.microsoft.com/office/powerpoint/2010/main" val="362824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And to explain, I’ll use an analogy that I think many cloud native practitioners already embrace. It's the notion of pets and cattle. If you’re not familiar with it, let me explain.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Pets are things that you give a name. If they get sick, you take it to the vet. And you like giving it hugs. When we think about how we used to build systems before the cloud, we built a lot of pets. Our machines had names that we can pronounce, and when it had a vulnerability or a problem, we took it to our cyber vets to patch it and make it better. We liked hugging our machines. Things like our personal laptops and national ID numbers are pets.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Cattle on the other hand, you brand it with an obscure unpronounceable string of characters, and when it gets sick you cull it from the herd and you move on. Containers, lambda functions, and credit card numbers that continuously change are like cattle.</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When it comes to our pets, we have to CIA. But when it comes to cattle, we should design them to DIE.</a:t>
            </a:r>
          </a:p>
        </p:txBody>
      </p:sp>
      <p:sp>
        <p:nvSpPr>
          <p:cNvPr id="4" name="Slide Number Placeholder 3"/>
          <p:cNvSpPr>
            <a:spLocks noGrp="1"/>
          </p:cNvSpPr>
          <p:nvPr>
            <p:ph type="sldNum" sz="quarter" idx="5"/>
          </p:nvPr>
        </p:nvSpPr>
        <p:spPr/>
        <p:txBody>
          <a:bodyPr/>
          <a:lstStyle/>
          <a:p>
            <a:fld id="{C1735D0F-15CB-5241-8DA7-9EC6F9751AD5}" type="slidenum">
              <a:rPr lang="en-US" smtClean="0"/>
              <a:t>10</a:t>
            </a:fld>
            <a:endParaRPr lang="en-US" dirty="0"/>
          </a:p>
        </p:txBody>
      </p:sp>
    </p:spTree>
    <p:extLst>
      <p:ext uri="{BB962C8B-B14F-4D97-AF65-F5344CB8AC3E}">
        <p14:creationId xmlns:p14="http://schemas.microsoft.com/office/powerpoint/2010/main" val="262488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dirty="0"/>
              <a:t>Now, how do we know what are our pets and what are our cattle? Is there an easy way to distinguish them?</a:t>
            </a:r>
          </a:p>
          <a:p>
            <a:endParaRPr lang="en-US" dirty="0"/>
          </a:p>
          <a:p>
            <a:r>
              <a:rPr lang="en-US" dirty="0"/>
              <a:t>Here’s an asset inventory for a group that I volunteer with called Project N95. Using a tool called </a:t>
            </a:r>
            <a:r>
              <a:rPr lang="en-US" dirty="0" err="1"/>
              <a:t>JupiterOne</a:t>
            </a:r>
            <a:r>
              <a:rPr lang="en-US" dirty="0"/>
              <a:t>, we can see that we have nearly 20000 assets of varying types. But which of these are pets? Which are cattle?</a:t>
            </a:r>
          </a:p>
          <a:p>
            <a:endParaRPr lang="en-US" dirty="0"/>
          </a:p>
          <a:p>
            <a:r>
              <a:rPr lang="en-US" dirty="0"/>
              <a:t>Typically, most of us manually tag assets as being critical and here, we’ve noted 24 being deemed critical. But are they really pets? And are these the only pets that we have here? Are there potentially more pets?</a:t>
            </a:r>
          </a:p>
        </p:txBody>
      </p:sp>
      <p:sp>
        <p:nvSpPr>
          <p:cNvPr id="4" name="Slide Number Placeholder 3"/>
          <p:cNvSpPr>
            <a:spLocks noGrp="1"/>
          </p:cNvSpPr>
          <p:nvPr>
            <p:ph type="sldNum" sz="quarter" idx="5"/>
          </p:nvPr>
        </p:nvSpPr>
        <p:spPr/>
        <p:txBody>
          <a:bodyPr/>
          <a:lstStyle/>
          <a:p>
            <a:fld id="{C1735D0F-15CB-5241-8DA7-9EC6F9751AD5}" type="slidenum">
              <a:rPr lang="en-US" smtClean="0"/>
              <a:t>11</a:t>
            </a:fld>
            <a:endParaRPr lang="en-US" dirty="0"/>
          </a:p>
        </p:txBody>
      </p:sp>
    </p:spTree>
    <p:extLst>
      <p:ext uri="{BB962C8B-B14F-4D97-AF65-F5344CB8AC3E}">
        <p14:creationId xmlns:p14="http://schemas.microsoft.com/office/powerpoint/2010/main" val="271080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342900" y="1368490"/>
            <a:ext cx="11102737" cy="4695844"/>
          </a:xfrm>
        </p:spPr>
        <p:txBody>
          <a:bodyPr/>
          <a:lstStyle>
            <a:lvl1pPr>
              <a:lnSpc>
                <a:spcPct val="95000"/>
              </a:lnSpc>
              <a:defRPr/>
            </a:lvl1pPr>
          </a:lstStyle>
          <a:p>
            <a:pPr lvl="0"/>
            <a:r>
              <a:rPr lang="en-US" dirty="0"/>
              <a:t>Edit Master text styles</a:t>
            </a:r>
          </a:p>
        </p:txBody>
      </p:sp>
      <p:sp>
        <p:nvSpPr>
          <p:cNvPr id="4" name="Title Placeholder 1">
            <a:extLst>
              <a:ext uri="{FF2B5EF4-FFF2-40B4-BE49-F238E27FC236}">
                <a16:creationId xmlns:a16="http://schemas.microsoft.com/office/drawing/2014/main" id="{C6A0ABEF-6F07-C242-84E0-2BB243BAA006}"/>
              </a:ext>
            </a:extLst>
          </p:cNvPr>
          <p:cNvSpPr>
            <a:spLocks noGrp="1"/>
          </p:cNvSpPr>
          <p:nvPr>
            <p:ph type="title"/>
          </p:nvPr>
        </p:nvSpPr>
        <p:spPr>
          <a:xfrm>
            <a:off x="342899" y="-100813"/>
            <a:ext cx="11403051" cy="1131101"/>
          </a:xfrm>
          <a:prstGeom prst="rect">
            <a:avLst/>
          </a:prstGeom>
        </p:spPr>
        <p:txBody>
          <a:bodyPr vert="horz" lIns="0" tIns="0" rIns="0" bIns="0" rtlCol="0" anchor="ctr">
            <a:normAutofit/>
          </a:bodyPr>
          <a:lstStyle>
            <a:lvl1pPr>
              <a:defRPr sz="3600"/>
            </a:lvl1pPr>
          </a:lstStyle>
          <a:p>
            <a:endParaRPr lang="en-US" dirty="0"/>
          </a:p>
        </p:txBody>
      </p:sp>
      <p:sp>
        <p:nvSpPr>
          <p:cNvPr id="5" name="Date Placeholder 3">
            <a:extLst>
              <a:ext uri="{FF2B5EF4-FFF2-40B4-BE49-F238E27FC236}">
                <a16:creationId xmlns:a16="http://schemas.microsoft.com/office/drawing/2014/main" id="{1D06BFF2-7F7B-D444-9A67-F37FA235AA4B}"/>
              </a:ext>
            </a:extLst>
          </p:cNvPr>
          <p:cNvSpPr>
            <a:spLocks noGrp="1"/>
          </p:cNvSpPr>
          <p:nvPr>
            <p:ph type="dt" sz="half" idx="2"/>
          </p:nvPr>
        </p:nvSpPr>
        <p:spPr>
          <a:xfrm>
            <a:off x="338193" y="6450954"/>
            <a:ext cx="2743200" cy="17127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2022</a:t>
            </a:r>
          </a:p>
        </p:txBody>
      </p:sp>
      <p:pic>
        <p:nvPicPr>
          <p:cNvPr id="2" name="Picture 2">
            <a:extLst>
              <a:ext uri="{FF2B5EF4-FFF2-40B4-BE49-F238E27FC236}">
                <a16:creationId xmlns:a16="http://schemas.microsoft.com/office/drawing/2014/main" id="{CA439A28-3C08-F5C4-1E62-474F71A04A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4963" y="85946"/>
            <a:ext cx="725301" cy="72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0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ne speaker">
    <p:bg>
      <p:bgPr>
        <a:solidFill>
          <a:srgbClr val="0002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2A6E-0003-6B44-B8A6-0A33BE924F1E}"/>
              </a:ext>
            </a:extLst>
          </p:cNvPr>
          <p:cNvSpPr>
            <a:spLocks noGrp="1"/>
          </p:cNvSpPr>
          <p:nvPr>
            <p:ph type="title" hasCustomPrompt="1"/>
          </p:nvPr>
        </p:nvSpPr>
        <p:spPr>
          <a:xfrm>
            <a:off x="559904" y="2237107"/>
            <a:ext cx="10692193" cy="1131101"/>
          </a:xfrm>
        </p:spPr>
        <p:txBody>
          <a:bodyPr>
            <a:noAutofit/>
          </a:bodyPr>
          <a:lstStyle>
            <a:lvl1pPr>
              <a:defRPr sz="5400"/>
            </a:lvl1pPr>
          </a:lstStyle>
          <a:p>
            <a:r>
              <a:rPr lang="en-US" dirty="0"/>
              <a:t>Title</a:t>
            </a:r>
          </a:p>
        </p:txBody>
      </p:sp>
      <p:sp>
        <p:nvSpPr>
          <p:cNvPr id="5" name="Content Placeholder 4">
            <a:extLst>
              <a:ext uri="{FF2B5EF4-FFF2-40B4-BE49-F238E27FC236}">
                <a16:creationId xmlns:a16="http://schemas.microsoft.com/office/drawing/2014/main" id="{4DDF1955-BC4B-9748-8879-8708982DCF09}"/>
              </a:ext>
            </a:extLst>
          </p:cNvPr>
          <p:cNvSpPr>
            <a:spLocks noGrp="1"/>
          </p:cNvSpPr>
          <p:nvPr>
            <p:ph sz="quarter" idx="10" hasCustomPrompt="1"/>
          </p:nvPr>
        </p:nvSpPr>
        <p:spPr>
          <a:xfrm>
            <a:off x="559904" y="3489823"/>
            <a:ext cx="10691812" cy="646112"/>
          </a:xfrm>
        </p:spPr>
        <p:txBody>
          <a:bodyPr vert="horz" lIns="91440" tIns="45720" rIns="91440" bIns="45720" rtlCol="0" anchor="ctr">
            <a:normAutofit/>
          </a:bodyPr>
          <a:lstStyle>
            <a:lvl1pPr marL="0" indent="0">
              <a:buFont typeface="Arial" panose="020B0604020202020204" pitchFamily="34" charset="0"/>
              <a:buNone/>
              <a:defRPr lang="en-US" sz="3600" i="1" kern="1200" dirty="0" smtClean="0">
                <a:solidFill>
                  <a:schemeClr val="bg1"/>
                </a:solidFill>
                <a:latin typeface="Arial" panose="020B0604020202020204" pitchFamily="34" charset="0"/>
                <a:ea typeface="+mj-ea"/>
                <a:cs typeface="Arial" panose="020B0604020202020204" pitchFamily="34" charset="0"/>
              </a:defRPr>
            </a:lvl1pPr>
          </a:lstStyle>
          <a:p>
            <a:pPr marL="0" lvl="0" defTabSz="914400">
              <a:spcBef>
                <a:spcPct val="0"/>
              </a:spcBef>
            </a:pPr>
            <a:r>
              <a:rPr lang="en-US" dirty="0"/>
              <a:t>Speaker Name</a:t>
            </a:r>
          </a:p>
        </p:txBody>
      </p:sp>
    </p:spTree>
    <p:extLst>
      <p:ext uri="{BB962C8B-B14F-4D97-AF65-F5344CB8AC3E}">
        <p14:creationId xmlns:p14="http://schemas.microsoft.com/office/powerpoint/2010/main" val="38442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103568"/>
            <a:ext cx="11521998" cy="1133856"/>
          </a:xfrm>
          <a:prstGeom prst="rect">
            <a:avLst/>
          </a:prstGeom>
        </p:spPr>
        <p:txBody>
          <a:bodyPr anchor="ctr">
            <a:normAutofit/>
          </a:bodyPr>
          <a:lstStyle>
            <a:lvl1pPr>
              <a:lnSpc>
                <a:spcPct val="85000"/>
              </a:lnSpc>
              <a:defRPr sz="3600" b="1" i="0" baseline="0">
                <a:solidFill>
                  <a:schemeClr val="bg1"/>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CF966085-EB7E-3142-BF60-DE13126D0735}"/>
              </a:ext>
            </a:extLst>
          </p:cNvPr>
          <p:cNvSpPr>
            <a:spLocks noGrp="1"/>
          </p:cNvSpPr>
          <p:nvPr>
            <p:ph type="dt" sz="half" idx="2"/>
          </p:nvPr>
        </p:nvSpPr>
        <p:spPr>
          <a:xfrm>
            <a:off x="338193" y="6450954"/>
            <a:ext cx="2743200" cy="17127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2022</a:t>
            </a:r>
          </a:p>
        </p:txBody>
      </p:sp>
      <p:pic>
        <p:nvPicPr>
          <p:cNvPr id="4" name="Picture 2">
            <a:extLst>
              <a:ext uri="{FF2B5EF4-FFF2-40B4-BE49-F238E27FC236}">
                <a16:creationId xmlns:a16="http://schemas.microsoft.com/office/drawing/2014/main" id="{844A7414-7E0C-CA28-F5EA-3E7CBED20A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4963" y="85946"/>
            <a:ext cx="725301" cy="72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9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103568"/>
            <a:ext cx="11521998" cy="1133856"/>
          </a:xfrm>
          <a:prstGeom prst="rect">
            <a:avLst/>
          </a:prstGeom>
        </p:spPr>
        <p:txBody>
          <a:bodyPr anchor="ctr">
            <a:normAutofit/>
          </a:bodyPr>
          <a:lstStyle>
            <a:lvl1pPr>
              <a:lnSpc>
                <a:spcPct val="85000"/>
              </a:lnSpc>
              <a:defRPr sz="3600" b="1" i="0" baseline="0">
                <a:solidFill>
                  <a:schemeClr val="bg1"/>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CF966085-EB7E-3142-BF60-DE13126D0735}"/>
              </a:ext>
            </a:extLst>
          </p:cNvPr>
          <p:cNvSpPr>
            <a:spLocks noGrp="1"/>
          </p:cNvSpPr>
          <p:nvPr>
            <p:ph type="dt" sz="half" idx="2"/>
          </p:nvPr>
        </p:nvSpPr>
        <p:spPr>
          <a:xfrm>
            <a:off x="338193" y="6450954"/>
            <a:ext cx="2743200" cy="17127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2022</a:t>
            </a:r>
          </a:p>
        </p:txBody>
      </p:sp>
    </p:spTree>
    <p:extLst>
      <p:ext uri="{BB962C8B-B14F-4D97-AF65-F5344CB8AC3E}">
        <p14:creationId xmlns:p14="http://schemas.microsoft.com/office/powerpoint/2010/main" val="85266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474FC8-40D3-8C44-8741-6214D534073C}"/>
              </a:ext>
            </a:extLst>
          </p:cNvPr>
          <p:cNvSpPr/>
          <p:nvPr userDrawn="1"/>
        </p:nvSpPr>
        <p:spPr>
          <a:xfrm>
            <a:off x="0" y="0"/>
            <a:ext cx="12192000" cy="893441"/>
          </a:xfrm>
          <a:prstGeom prst="rect">
            <a:avLst/>
          </a:prstGeom>
          <a:solidFill>
            <a:srgbClr val="0002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2900" y="-100813"/>
            <a:ext cx="11411383" cy="1131101"/>
          </a:xfrm>
          <a:prstGeom prst="rect">
            <a:avLst/>
          </a:prstGeom>
        </p:spPr>
        <p:txBody>
          <a:bodyPr vert="horz" lIns="0" tIns="0" rIns="0" bIns="0" rtlCol="0" anchor="ctr">
            <a:normAutofit/>
          </a:bodyPr>
          <a:lstStyle/>
          <a:p>
            <a:endParaRPr lang="en-US" dirty="0"/>
          </a:p>
        </p:txBody>
      </p:sp>
      <p:sp>
        <p:nvSpPr>
          <p:cNvPr id="14" name="Text Placeholder 2"/>
          <p:cNvSpPr>
            <a:spLocks noGrp="1"/>
          </p:cNvSpPr>
          <p:nvPr>
            <p:ph type="body" idx="1"/>
          </p:nvPr>
        </p:nvSpPr>
        <p:spPr>
          <a:xfrm>
            <a:off x="342900" y="1368491"/>
            <a:ext cx="11102737" cy="4674980"/>
          </a:xfrm>
          <a:prstGeom prst="rect">
            <a:avLst/>
          </a:prstGeom>
        </p:spPr>
        <p:txBody>
          <a:bodyPr vert="horz" lIns="0" tIns="0" rIns="0" bIns="0" rtlCol="0">
            <a:normAutofit/>
          </a:bodyPr>
          <a:lstStyle/>
          <a:p>
            <a:pPr lvl="0"/>
            <a:r>
              <a:rPr lang="en-US" dirty="0"/>
              <a:t>Bullet text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E482861-27CA-E947-A564-F3F5DF87889C}"/>
              </a:ext>
            </a:extLst>
          </p:cNvPr>
          <p:cNvPicPr>
            <a:picLocks noChangeAspect="1"/>
          </p:cNvPicPr>
          <p:nvPr userDrawn="1"/>
        </p:nvPicPr>
        <p:blipFill>
          <a:blip r:embed="rId6"/>
          <a:stretch>
            <a:fillRect/>
          </a:stretch>
        </p:blipFill>
        <p:spPr>
          <a:xfrm>
            <a:off x="10583718" y="6440435"/>
            <a:ext cx="192314" cy="192314"/>
          </a:xfrm>
          <a:prstGeom prst="rect">
            <a:avLst/>
          </a:prstGeom>
        </p:spPr>
      </p:pic>
      <p:sp>
        <p:nvSpPr>
          <p:cNvPr id="17" name="Rectangle 16">
            <a:extLst>
              <a:ext uri="{FF2B5EF4-FFF2-40B4-BE49-F238E27FC236}">
                <a16:creationId xmlns:a16="http://schemas.microsoft.com/office/drawing/2014/main" id="{52256E7E-5839-D947-A690-7E6E11212722}"/>
              </a:ext>
            </a:extLst>
          </p:cNvPr>
          <p:cNvSpPr/>
          <p:nvPr userDrawn="1"/>
        </p:nvSpPr>
        <p:spPr>
          <a:xfrm>
            <a:off x="10701207" y="6382704"/>
            <a:ext cx="958917" cy="307777"/>
          </a:xfrm>
          <a:prstGeom prst="rect">
            <a:avLst/>
          </a:prstGeom>
        </p:spPr>
        <p:txBody>
          <a:bodyPr wrap="none">
            <a:spAutoFit/>
          </a:bodyPr>
          <a:lstStyle/>
          <a:p>
            <a:pPr algn="l"/>
            <a:r>
              <a:rPr lang="en-US" sz="1400" dirty="0">
                <a:solidFill>
                  <a:srgbClr val="1C1D1D"/>
                </a:solidFill>
              </a:rPr>
              <a:t>@</a:t>
            </a:r>
            <a:r>
              <a:rPr lang="en-US" sz="1400" dirty="0" err="1">
                <a:solidFill>
                  <a:srgbClr val="1C1D1D"/>
                </a:solidFill>
              </a:rPr>
              <a:t>sounilyu</a:t>
            </a:r>
            <a:endParaRPr lang="en-US" sz="2800" b="1" dirty="0">
              <a:solidFill>
                <a:srgbClr val="1C1D1D"/>
              </a:solidFill>
            </a:endParaRPr>
          </a:p>
        </p:txBody>
      </p:sp>
      <p:grpSp>
        <p:nvGrpSpPr>
          <p:cNvPr id="95" name="Graphic 2">
            <a:extLst>
              <a:ext uri="{FF2B5EF4-FFF2-40B4-BE49-F238E27FC236}">
                <a16:creationId xmlns:a16="http://schemas.microsoft.com/office/drawing/2014/main" id="{0F4BB92E-067E-654D-8A49-20C9E35A55C3}"/>
              </a:ext>
            </a:extLst>
          </p:cNvPr>
          <p:cNvGrpSpPr/>
          <p:nvPr userDrawn="1"/>
        </p:nvGrpSpPr>
        <p:grpSpPr>
          <a:xfrm>
            <a:off x="11618797" y="6384605"/>
            <a:ext cx="263445" cy="303975"/>
            <a:chOff x="5366174" y="1259764"/>
            <a:chExt cx="530915" cy="612594"/>
          </a:xfrm>
        </p:grpSpPr>
        <p:grpSp>
          <p:nvGrpSpPr>
            <p:cNvPr id="96" name="Graphic 2">
              <a:extLst>
                <a:ext uri="{FF2B5EF4-FFF2-40B4-BE49-F238E27FC236}">
                  <a16:creationId xmlns:a16="http://schemas.microsoft.com/office/drawing/2014/main" id="{E278C4D6-6D9D-5449-B0A2-CD12A01EDF84}"/>
                </a:ext>
              </a:extLst>
            </p:cNvPr>
            <p:cNvGrpSpPr/>
            <p:nvPr/>
          </p:nvGrpSpPr>
          <p:grpSpPr>
            <a:xfrm>
              <a:off x="5457188" y="1350518"/>
              <a:ext cx="166859" cy="438647"/>
              <a:chOff x="5457188" y="1350518"/>
              <a:chExt cx="166859" cy="438647"/>
            </a:xfrm>
            <a:solidFill>
              <a:srgbClr val="006FBE"/>
            </a:solidFill>
          </p:grpSpPr>
          <p:sp>
            <p:nvSpPr>
              <p:cNvPr id="119" name="Freeform 118">
                <a:extLst>
                  <a:ext uri="{FF2B5EF4-FFF2-40B4-BE49-F238E27FC236}">
                    <a16:creationId xmlns:a16="http://schemas.microsoft.com/office/drawing/2014/main" id="{B872124E-C9CE-8040-A768-C07BCB59D49A}"/>
                  </a:ext>
                </a:extLst>
              </p:cNvPr>
              <p:cNvSpPr/>
              <p:nvPr/>
            </p:nvSpPr>
            <p:spPr>
              <a:xfrm>
                <a:off x="5457188" y="1350518"/>
                <a:ext cx="75845" cy="75628"/>
              </a:xfrm>
              <a:custGeom>
                <a:avLst/>
                <a:gdLst>
                  <a:gd name="connsiteX0" fmla="*/ 0 w 75845"/>
                  <a:gd name="connsiteY0" fmla="*/ 0 h 75628"/>
                  <a:gd name="connsiteX1" fmla="*/ 0 w 75845"/>
                  <a:gd name="connsiteY1" fmla="*/ 0 h 75628"/>
                  <a:gd name="connsiteX2" fmla="*/ 75845 w 75845"/>
                  <a:gd name="connsiteY2" fmla="*/ 0 h 75628"/>
                  <a:gd name="connsiteX3" fmla="*/ 75845 w 75845"/>
                  <a:gd name="connsiteY3" fmla="*/ 60503 h 75628"/>
                  <a:gd name="connsiteX4" fmla="*/ 75845 w 75845"/>
                  <a:gd name="connsiteY4" fmla="*/ 60503 h 75628"/>
                  <a:gd name="connsiteX5" fmla="*/ 75845 w 75845"/>
                  <a:gd name="connsiteY5" fmla="*/ 60503 h 75628"/>
                  <a:gd name="connsiteX6" fmla="*/ 68261 w 75845"/>
                  <a:gd name="connsiteY6" fmla="*/ 60503 h 75628"/>
                  <a:gd name="connsiteX7" fmla="*/ 68261 w 75845"/>
                  <a:gd name="connsiteY7" fmla="*/ 75629 h 75628"/>
                  <a:gd name="connsiteX8" fmla="*/ 68261 w 75845"/>
                  <a:gd name="connsiteY8" fmla="*/ 75629 h 75628"/>
                  <a:gd name="connsiteX9" fmla="*/ 68261 w 75845"/>
                  <a:gd name="connsiteY9" fmla="*/ 75629 h 75628"/>
                  <a:gd name="connsiteX10" fmla="*/ 0 w 75845"/>
                  <a:gd name="connsiteY10" fmla="*/ 75629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845" h="75628">
                    <a:moveTo>
                      <a:pt x="0" y="0"/>
                    </a:moveTo>
                    <a:lnTo>
                      <a:pt x="0" y="0"/>
                    </a:lnTo>
                    <a:lnTo>
                      <a:pt x="75845" y="0"/>
                    </a:lnTo>
                    <a:lnTo>
                      <a:pt x="75845" y="60503"/>
                    </a:lnTo>
                    <a:lnTo>
                      <a:pt x="75845" y="60503"/>
                    </a:lnTo>
                    <a:lnTo>
                      <a:pt x="75845" y="60503"/>
                    </a:lnTo>
                    <a:lnTo>
                      <a:pt x="68261" y="60503"/>
                    </a:lnTo>
                    <a:lnTo>
                      <a:pt x="68261" y="75629"/>
                    </a:lnTo>
                    <a:lnTo>
                      <a:pt x="68261" y="75629"/>
                    </a:lnTo>
                    <a:lnTo>
                      <a:pt x="68261" y="75629"/>
                    </a:lnTo>
                    <a:lnTo>
                      <a:pt x="0" y="75629"/>
                    </a:lnTo>
                    <a:close/>
                  </a:path>
                </a:pathLst>
              </a:custGeom>
              <a:solidFill>
                <a:srgbClr val="92D050"/>
              </a:solidFill>
              <a:ln w="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7823617-E7F4-DE4B-A05E-71F6FA7BFF5A}"/>
                  </a:ext>
                </a:extLst>
              </p:cNvPr>
              <p:cNvSpPr/>
              <p:nvPr/>
            </p:nvSpPr>
            <p:spPr>
              <a:xfrm>
                <a:off x="5457188" y="1441273"/>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92D050"/>
              </a:solidFill>
              <a:ln w="0"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283EDD16-C0F7-4C42-84AD-037558D58405}"/>
                  </a:ext>
                </a:extLst>
              </p:cNvPr>
              <p:cNvSpPr/>
              <p:nvPr/>
            </p:nvSpPr>
            <p:spPr>
              <a:xfrm>
                <a:off x="5457188" y="1532028"/>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92D050"/>
              </a:solidFill>
              <a:ln w="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B80063A-9AC0-F84C-9022-CFB809BC2F32}"/>
                  </a:ext>
                </a:extLst>
              </p:cNvPr>
              <p:cNvSpPr/>
              <p:nvPr/>
            </p:nvSpPr>
            <p:spPr>
              <a:xfrm>
                <a:off x="5457188" y="1622782"/>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92D050"/>
              </a:solidFill>
              <a:ln w="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B88E4DD-2FF5-8543-B7DB-08BEACD69C3A}"/>
                  </a:ext>
                </a:extLst>
              </p:cNvPr>
              <p:cNvSpPr/>
              <p:nvPr/>
            </p:nvSpPr>
            <p:spPr>
              <a:xfrm>
                <a:off x="5457188" y="1713537"/>
                <a:ext cx="75845" cy="75628"/>
              </a:xfrm>
              <a:custGeom>
                <a:avLst/>
                <a:gdLst>
                  <a:gd name="connsiteX0" fmla="*/ 0 w 75845"/>
                  <a:gd name="connsiteY0" fmla="*/ 0 h 75628"/>
                  <a:gd name="connsiteX1" fmla="*/ 0 w 75845"/>
                  <a:gd name="connsiteY1" fmla="*/ 0 h 75628"/>
                  <a:gd name="connsiteX2" fmla="*/ 68261 w 75845"/>
                  <a:gd name="connsiteY2" fmla="*/ 0 h 75628"/>
                  <a:gd name="connsiteX3" fmla="*/ 68261 w 75845"/>
                  <a:gd name="connsiteY3" fmla="*/ 15126 h 75628"/>
                  <a:gd name="connsiteX4" fmla="*/ 75845 w 75845"/>
                  <a:gd name="connsiteY4" fmla="*/ 15126 h 75628"/>
                  <a:gd name="connsiteX5" fmla="*/ 75845 w 75845"/>
                  <a:gd name="connsiteY5" fmla="*/ 75629 h 75628"/>
                  <a:gd name="connsiteX6" fmla="*/ 75845 w 75845"/>
                  <a:gd name="connsiteY6" fmla="*/ 75629 h 75628"/>
                  <a:gd name="connsiteX7" fmla="*/ 75845 w 75845"/>
                  <a:gd name="connsiteY7" fmla="*/ 75629 h 75628"/>
                  <a:gd name="connsiteX8" fmla="*/ 0 w 75845"/>
                  <a:gd name="connsiteY8" fmla="*/ 75629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45" h="75628">
                    <a:moveTo>
                      <a:pt x="0" y="0"/>
                    </a:moveTo>
                    <a:lnTo>
                      <a:pt x="0" y="0"/>
                    </a:lnTo>
                    <a:lnTo>
                      <a:pt x="68261" y="0"/>
                    </a:lnTo>
                    <a:lnTo>
                      <a:pt x="68261" y="15126"/>
                    </a:lnTo>
                    <a:lnTo>
                      <a:pt x="75845" y="15126"/>
                    </a:lnTo>
                    <a:lnTo>
                      <a:pt x="75845" y="75629"/>
                    </a:lnTo>
                    <a:lnTo>
                      <a:pt x="75845" y="75629"/>
                    </a:lnTo>
                    <a:lnTo>
                      <a:pt x="75845" y="75629"/>
                    </a:lnTo>
                    <a:lnTo>
                      <a:pt x="0" y="75629"/>
                    </a:lnTo>
                    <a:close/>
                  </a:path>
                </a:pathLst>
              </a:custGeom>
              <a:solidFill>
                <a:srgbClr val="92D050"/>
              </a:soli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D3C75C0-F3A7-184A-9A50-005D96B87004}"/>
                  </a:ext>
                </a:extLst>
              </p:cNvPr>
              <p:cNvSpPr/>
              <p:nvPr/>
            </p:nvSpPr>
            <p:spPr>
              <a:xfrm>
                <a:off x="5548202" y="1350518"/>
                <a:ext cx="75845" cy="75628"/>
              </a:xfrm>
              <a:custGeom>
                <a:avLst/>
                <a:gdLst>
                  <a:gd name="connsiteX0" fmla="*/ 0 w 75845"/>
                  <a:gd name="connsiteY0" fmla="*/ 0 h 75628"/>
                  <a:gd name="connsiteX1" fmla="*/ 0 w 75845"/>
                  <a:gd name="connsiteY1" fmla="*/ 0 h 75628"/>
                  <a:gd name="connsiteX2" fmla="*/ 60676 w 75845"/>
                  <a:gd name="connsiteY2" fmla="*/ 0 h 75628"/>
                  <a:gd name="connsiteX3" fmla="*/ 60676 w 75845"/>
                  <a:gd name="connsiteY3" fmla="*/ 15126 h 75628"/>
                  <a:gd name="connsiteX4" fmla="*/ 60676 w 75845"/>
                  <a:gd name="connsiteY4" fmla="*/ 15126 h 75628"/>
                  <a:gd name="connsiteX5" fmla="*/ 60676 w 75845"/>
                  <a:gd name="connsiteY5" fmla="*/ 15126 h 75628"/>
                  <a:gd name="connsiteX6" fmla="*/ 75845 w 75845"/>
                  <a:gd name="connsiteY6" fmla="*/ 15126 h 75628"/>
                  <a:gd name="connsiteX7" fmla="*/ 75845 w 75845"/>
                  <a:gd name="connsiteY7" fmla="*/ 75629 h 75628"/>
                  <a:gd name="connsiteX8" fmla="*/ 75845 w 75845"/>
                  <a:gd name="connsiteY8" fmla="*/ 75629 h 75628"/>
                  <a:gd name="connsiteX9" fmla="*/ 75845 w 75845"/>
                  <a:gd name="connsiteY9" fmla="*/ 75629 h 75628"/>
                  <a:gd name="connsiteX10" fmla="*/ 7585 w 75845"/>
                  <a:gd name="connsiteY10" fmla="*/ 75629 h 75628"/>
                  <a:gd name="connsiteX11" fmla="*/ 7585 w 75845"/>
                  <a:gd name="connsiteY11" fmla="*/ 60503 h 75628"/>
                  <a:gd name="connsiteX12" fmla="*/ 0 w 75845"/>
                  <a:gd name="connsiteY12" fmla="*/ 60503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45" h="75628">
                    <a:moveTo>
                      <a:pt x="0" y="0"/>
                    </a:moveTo>
                    <a:lnTo>
                      <a:pt x="0" y="0"/>
                    </a:lnTo>
                    <a:lnTo>
                      <a:pt x="60676" y="0"/>
                    </a:lnTo>
                    <a:lnTo>
                      <a:pt x="60676" y="15126"/>
                    </a:lnTo>
                    <a:lnTo>
                      <a:pt x="60676" y="15126"/>
                    </a:lnTo>
                    <a:lnTo>
                      <a:pt x="60676" y="15126"/>
                    </a:lnTo>
                    <a:lnTo>
                      <a:pt x="75845" y="15126"/>
                    </a:lnTo>
                    <a:lnTo>
                      <a:pt x="75845" y="75629"/>
                    </a:lnTo>
                    <a:lnTo>
                      <a:pt x="75845" y="75629"/>
                    </a:lnTo>
                    <a:lnTo>
                      <a:pt x="75845" y="75629"/>
                    </a:lnTo>
                    <a:lnTo>
                      <a:pt x="7585" y="75629"/>
                    </a:lnTo>
                    <a:lnTo>
                      <a:pt x="7585" y="60503"/>
                    </a:lnTo>
                    <a:lnTo>
                      <a:pt x="0" y="60503"/>
                    </a:lnTo>
                    <a:close/>
                  </a:path>
                </a:pathLst>
              </a:custGeom>
              <a:solidFill>
                <a:srgbClr val="92D050"/>
              </a:solidFill>
              <a:ln w="0"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C9CA940-53C1-0C40-93AA-1D15999CD384}"/>
                  </a:ext>
                </a:extLst>
              </p:cNvPr>
              <p:cNvSpPr/>
              <p:nvPr/>
            </p:nvSpPr>
            <p:spPr>
              <a:xfrm>
                <a:off x="5555786" y="1441273"/>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92D050"/>
              </a:solidFill>
              <a:ln w="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1166B60-C057-A04B-B76A-8502085A132A}"/>
                  </a:ext>
                </a:extLst>
              </p:cNvPr>
              <p:cNvSpPr/>
              <p:nvPr/>
            </p:nvSpPr>
            <p:spPr>
              <a:xfrm>
                <a:off x="5555786" y="1532028"/>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92D050"/>
              </a:solidFill>
              <a:ln w="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E194662-BE0D-404B-AD04-C2B905AECFD9}"/>
                  </a:ext>
                </a:extLst>
              </p:cNvPr>
              <p:cNvSpPr/>
              <p:nvPr/>
            </p:nvSpPr>
            <p:spPr>
              <a:xfrm>
                <a:off x="5555786" y="1622782"/>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92D050"/>
              </a:solidFill>
              <a:ln w="0"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BB7FC37-6EEF-B74C-85C1-B4A4E2E718AA}"/>
                  </a:ext>
                </a:extLst>
              </p:cNvPr>
              <p:cNvSpPr/>
              <p:nvPr/>
            </p:nvSpPr>
            <p:spPr>
              <a:xfrm>
                <a:off x="5548202" y="1713537"/>
                <a:ext cx="75845" cy="75628"/>
              </a:xfrm>
              <a:custGeom>
                <a:avLst/>
                <a:gdLst>
                  <a:gd name="connsiteX0" fmla="*/ 7585 w 75845"/>
                  <a:gd name="connsiteY0" fmla="*/ 0 h 75628"/>
                  <a:gd name="connsiteX1" fmla="*/ 7585 w 75845"/>
                  <a:gd name="connsiteY1" fmla="*/ 0 h 75628"/>
                  <a:gd name="connsiteX2" fmla="*/ 75845 w 75845"/>
                  <a:gd name="connsiteY2" fmla="*/ 0 h 75628"/>
                  <a:gd name="connsiteX3" fmla="*/ 75845 w 75845"/>
                  <a:gd name="connsiteY3" fmla="*/ 60503 h 75628"/>
                  <a:gd name="connsiteX4" fmla="*/ 75845 w 75845"/>
                  <a:gd name="connsiteY4" fmla="*/ 60503 h 75628"/>
                  <a:gd name="connsiteX5" fmla="*/ 75845 w 75845"/>
                  <a:gd name="connsiteY5" fmla="*/ 60503 h 75628"/>
                  <a:gd name="connsiteX6" fmla="*/ 60676 w 75845"/>
                  <a:gd name="connsiteY6" fmla="*/ 60503 h 75628"/>
                  <a:gd name="connsiteX7" fmla="*/ 60676 w 75845"/>
                  <a:gd name="connsiteY7" fmla="*/ 75629 h 75628"/>
                  <a:gd name="connsiteX8" fmla="*/ 60676 w 75845"/>
                  <a:gd name="connsiteY8" fmla="*/ 75629 h 75628"/>
                  <a:gd name="connsiteX9" fmla="*/ 60676 w 75845"/>
                  <a:gd name="connsiteY9" fmla="*/ 75629 h 75628"/>
                  <a:gd name="connsiteX10" fmla="*/ 0 w 75845"/>
                  <a:gd name="connsiteY10" fmla="*/ 75629 h 75628"/>
                  <a:gd name="connsiteX11" fmla="*/ 0 w 75845"/>
                  <a:gd name="connsiteY11" fmla="*/ 15126 h 75628"/>
                  <a:gd name="connsiteX12" fmla="*/ 0 w 75845"/>
                  <a:gd name="connsiteY12" fmla="*/ 15126 h 75628"/>
                  <a:gd name="connsiteX13" fmla="*/ 0 w 75845"/>
                  <a:gd name="connsiteY13" fmla="*/ 15126 h 75628"/>
                  <a:gd name="connsiteX14" fmla="*/ 7585 w 75845"/>
                  <a:gd name="connsiteY14" fmla="*/ 15126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45" h="75628">
                    <a:moveTo>
                      <a:pt x="7585" y="0"/>
                    </a:moveTo>
                    <a:lnTo>
                      <a:pt x="7585" y="0"/>
                    </a:lnTo>
                    <a:lnTo>
                      <a:pt x="75845" y="0"/>
                    </a:lnTo>
                    <a:lnTo>
                      <a:pt x="75845" y="60503"/>
                    </a:lnTo>
                    <a:lnTo>
                      <a:pt x="75845" y="60503"/>
                    </a:lnTo>
                    <a:lnTo>
                      <a:pt x="75845" y="60503"/>
                    </a:lnTo>
                    <a:lnTo>
                      <a:pt x="60676" y="60503"/>
                    </a:lnTo>
                    <a:lnTo>
                      <a:pt x="60676" y="75629"/>
                    </a:lnTo>
                    <a:lnTo>
                      <a:pt x="60676" y="75629"/>
                    </a:lnTo>
                    <a:lnTo>
                      <a:pt x="60676" y="75629"/>
                    </a:lnTo>
                    <a:lnTo>
                      <a:pt x="0" y="75629"/>
                    </a:lnTo>
                    <a:lnTo>
                      <a:pt x="0" y="15126"/>
                    </a:lnTo>
                    <a:lnTo>
                      <a:pt x="0" y="15126"/>
                    </a:lnTo>
                    <a:lnTo>
                      <a:pt x="0" y="15126"/>
                    </a:lnTo>
                    <a:lnTo>
                      <a:pt x="7585" y="15126"/>
                    </a:lnTo>
                    <a:close/>
                  </a:path>
                </a:pathLst>
              </a:custGeom>
              <a:solidFill>
                <a:srgbClr val="92D050"/>
              </a:solidFill>
              <a:ln w="0" cap="flat">
                <a:noFill/>
                <a:prstDash val="solid"/>
                <a:miter/>
              </a:ln>
            </p:spPr>
            <p:txBody>
              <a:bodyPr rtlCol="0" anchor="ctr"/>
              <a:lstStyle/>
              <a:p>
                <a:endParaRPr lang="en-US"/>
              </a:p>
            </p:txBody>
          </p:sp>
        </p:grpSp>
        <p:grpSp>
          <p:nvGrpSpPr>
            <p:cNvPr id="97" name="Graphic 2">
              <a:extLst>
                <a:ext uri="{FF2B5EF4-FFF2-40B4-BE49-F238E27FC236}">
                  <a16:creationId xmlns:a16="http://schemas.microsoft.com/office/drawing/2014/main" id="{A65F3709-ECAE-A44B-94B8-AF48F3C2AEA8}"/>
                </a:ext>
              </a:extLst>
            </p:cNvPr>
            <p:cNvGrpSpPr/>
            <p:nvPr/>
          </p:nvGrpSpPr>
          <p:grpSpPr>
            <a:xfrm>
              <a:off x="5639216" y="1350518"/>
              <a:ext cx="257873" cy="438647"/>
              <a:chOff x="5639216" y="1350518"/>
              <a:chExt cx="257873" cy="438647"/>
            </a:xfrm>
            <a:solidFill>
              <a:srgbClr val="FE8581"/>
            </a:solidFill>
          </p:grpSpPr>
          <p:sp>
            <p:nvSpPr>
              <p:cNvPr id="104" name="Freeform 103">
                <a:extLst>
                  <a:ext uri="{FF2B5EF4-FFF2-40B4-BE49-F238E27FC236}">
                    <a16:creationId xmlns:a16="http://schemas.microsoft.com/office/drawing/2014/main" id="{B2F0FC69-43D1-544E-85F9-CB21EDA149D7}"/>
                  </a:ext>
                </a:extLst>
              </p:cNvPr>
              <p:cNvSpPr/>
              <p:nvPr/>
            </p:nvSpPr>
            <p:spPr>
              <a:xfrm>
                <a:off x="5639216" y="1350518"/>
                <a:ext cx="75845" cy="75628"/>
              </a:xfrm>
              <a:custGeom>
                <a:avLst/>
                <a:gdLst>
                  <a:gd name="connsiteX0" fmla="*/ 15169 w 75845"/>
                  <a:gd name="connsiteY0" fmla="*/ 0 h 75628"/>
                  <a:gd name="connsiteX1" fmla="*/ 15169 w 75845"/>
                  <a:gd name="connsiteY1" fmla="*/ 0 h 75628"/>
                  <a:gd name="connsiteX2" fmla="*/ 75845 w 75845"/>
                  <a:gd name="connsiteY2" fmla="*/ 0 h 75628"/>
                  <a:gd name="connsiteX3" fmla="*/ 75845 w 75845"/>
                  <a:gd name="connsiteY3" fmla="*/ 60503 h 75628"/>
                  <a:gd name="connsiteX4" fmla="*/ 75845 w 75845"/>
                  <a:gd name="connsiteY4" fmla="*/ 60503 h 75628"/>
                  <a:gd name="connsiteX5" fmla="*/ 75845 w 75845"/>
                  <a:gd name="connsiteY5" fmla="*/ 60503 h 75628"/>
                  <a:gd name="connsiteX6" fmla="*/ 68261 w 75845"/>
                  <a:gd name="connsiteY6" fmla="*/ 60503 h 75628"/>
                  <a:gd name="connsiteX7" fmla="*/ 68261 w 75845"/>
                  <a:gd name="connsiteY7" fmla="*/ 75629 h 75628"/>
                  <a:gd name="connsiteX8" fmla="*/ 68261 w 75845"/>
                  <a:gd name="connsiteY8" fmla="*/ 75629 h 75628"/>
                  <a:gd name="connsiteX9" fmla="*/ 68261 w 75845"/>
                  <a:gd name="connsiteY9" fmla="*/ 75629 h 75628"/>
                  <a:gd name="connsiteX10" fmla="*/ 0 w 75845"/>
                  <a:gd name="connsiteY10" fmla="*/ 75629 h 75628"/>
                  <a:gd name="connsiteX11" fmla="*/ 0 w 75845"/>
                  <a:gd name="connsiteY11" fmla="*/ 15126 h 75628"/>
                  <a:gd name="connsiteX12" fmla="*/ 0 w 75845"/>
                  <a:gd name="connsiteY12" fmla="*/ 15126 h 75628"/>
                  <a:gd name="connsiteX13" fmla="*/ 0 w 75845"/>
                  <a:gd name="connsiteY13" fmla="*/ 15126 h 75628"/>
                  <a:gd name="connsiteX14" fmla="*/ 15169 w 75845"/>
                  <a:gd name="connsiteY14" fmla="*/ 15126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45" h="75628">
                    <a:moveTo>
                      <a:pt x="15169" y="0"/>
                    </a:moveTo>
                    <a:lnTo>
                      <a:pt x="15169" y="0"/>
                    </a:lnTo>
                    <a:lnTo>
                      <a:pt x="75845" y="0"/>
                    </a:lnTo>
                    <a:lnTo>
                      <a:pt x="75845" y="60503"/>
                    </a:lnTo>
                    <a:lnTo>
                      <a:pt x="75845" y="60503"/>
                    </a:lnTo>
                    <a:lnTo>
                      <a:pt x="75845" y="60503"/>
                    </a:lnTo>
                    <a:lnTo>
                      <a:pt x="68261" y="60503"/>
                    </a:lnTo>
                    <a:lnTo>
                      <a:pt x="68261" y="75629"/>
                    </a:lnTo>
                    <a:lnTo>
                      <a:pt x="68261" y="75629"/>
                    </a:lnTo>
                    <a:lnTo>
                      <a:pt x="68261" y="75629"/>
                    </a:lnTo>
                    <a:lnTo>
                      <a:pt x="0" y="75629"/>
                    </a:lnTo>
                    <a:lnTo>
                      <a:pt x="0" y="15126"/>
                    </a:lnTo>
                    <a:lnTo>
                      <a:pt x="0" y="15126"/>
                    </a:lnTo>
                    <a:lnTo>
                      <a:pt x="0" y="15126"/>
                    </a:lnTo>
                    <a:lnTo>
                      <a:pt x="15169" y="15126"/>
                    </a:lnTo>
                    <a:close/>
                  </a:path>
                </a:pathLst>
              </a:custGeom>
              <a:solidFill>
                <a:srgbClr val="FF8682"/>
              </a:solidFill>
              <a:ln w="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9084FDA8-C2F8-814C-9D52-40F7657BCC6E}"/>
                  </a:ext>
                </a:extLst>
              </p:cNvPr>
              <p:cNvSpPr/>
              <p:nvPr/>
            </p:nvSpPr>
            <p:spPr>
              <a:xfrm>
                <a:off x="5639216" y="1441273"/>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039D5BC-AAEC-C147-9C1E-27FBAC76D34D}"/>
                  </a:ext>
                </a:extLst>
              </p:cNvPr>
              <p:cNvSpPr/>
              <p:nvPr/>
            </p:nvSpPr>
            <p:spPr>
              <a:xfrm>
                <a:off x="5639216" y="1532028"/>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A10BFE9E-9466-3048-9F63-BF192ED25936}"/>
                  </a:ext>
                </a:extLst>
              </p:cNvPr>
              <p:cNvSpPr/>
              <p:nvPr/>
            </p:nvSpPr>
            <p:spPr>
              <a:xfrm>
                <a:off x="5639216" y="1622782"/>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37270EE-E47F-A44A-BDA4-DF915BBF23BD}"/>
                  </a:ext>
                </a:extLst>
              </p:cNvPr>
              <p:cNvSpPr/>
              <p:nvPr/>
            </p:nvSpPr>
            <p:spPr>
              <a:xfrm>
                <a:off x="5639216" y="1713537"/>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FE29F4B-92E1-1F4B-903A-72566B69280C}"/>
                  </a:ext>
                </a:extLst>
              </p:cNvPr>
              <p:cNvSpPr/>
              <p:nvPr/>
            </p:nvSpPr>
            <p:spPr>
              <a:xfrm>
                <a:off x="5730230" y="1350518"/>
                <a:ext cx="75845" cy="75628"/>
              </a:xfrm>
              <a:custGeom>
                <a:avLst/>
                <a:gdLst>
                  <a:gd name="connsiteX0" fmla="*/ 0 w 75845"/>
                  <a:gd name="connsiteY0" fmla="*/ 0 h 75628"/>
                  <a:gd name="connsiteX1" fmla="*/ 0 w 75845"/>
                  <a:gd name="connsiteY1" fmla="*/ 0 h 75628"/>
                  <a:gd name="connsiteX2" fmla="*/ 30338 w 75845"/>
                  <a:gd name="connsiteY2" fmla="*/ 0 h 75628"/>
                  <a:gd name="connsiteX3" fmla="*/ 30338 w 75845"/>
                  <a:gd name="connsiteY3" fmla="*/ 15126 h 75628"/>
                  <a:gd name="connsiteX4" fmla="*/ 30338 w 75845"/>
                  <a:gd name="connsiteY4" fmla="*/ 15126 h 75628"/>
                  <a:gd name="connsiteX5" fmla="*/ 30338 w 75845"/>
                  <a:gd name="connsiteY5" fmla="*/ 15126 h 75628"/>
                  <a:gd name="connsiteX6" fmla="*/ 45507 w 75845"/>
                  <a:gd name="connsiteY6" fmla="*/ 15126 h 75628"/>
                  <a:gd name="connsiteX7" fmla="*/ 45507 w 75845"/>
                  <a:gd name="connsiteY7" fmla="*/ 0 h 75628"/>
                  <a:gd name="connsiteX8" fmla="*/ 45507 w 75845"/>
                  <a:gd name="connsiteY8" fmla="*/ 0 h 75628"/>
                  <a:gd name="connsiteX9" fmla="*/ 45507 w 75845"/>
                  <a:gd name="connsiteY9" fmla="*/ 0 h 75628"/>
                  <a:gd name="connsiteX10" fmla="*/ 75845 w 75845"/>
                  <a:gd name="connsiteY10" fmla="*/ 0 h 75628"/>
                  <a:gd name="connsiteX11" fmla="*/ 75845 w 75845"/>
                  <a:gd name="connsiteY11" fmla="*/ 60503 h 75628"/>
                  <a:gd name="connsiteX12" fmla="*/ 75845 w 75845"/>
                  <a:gd name="connsiteY12" fmla="*/ 60503 h 75628"/>
                  <a:gd name="connsiteX13" fmla="*/ 75845 w 75845"/>
                  <a:gd name="connsiteY13" fmla="*/ 60503 h 75628"/>
                  <a:gd name="connsiteX14" fmla="*/ 68261 w 75845"/>
                  <a:gd name="connsiteY14" fmla="*/ 60503 h 75628"/>
                  <a:gd name="connsiteX15" fmla="*/ 68261 w 75845"/>
                  <a:gd name="connsiteY15" fmla="*/ 75629 h 75628"/>
                  <a:gd name="connsiteX16" fmla="*/ 68261 w 75845"/>
                  <a:gd name="connsiteY16" fmla="*/ 75629 h 75628"/>
                  <a:gd name="connsiteX17" fmla="*/ 68261 w 75845"/>
                  <a:gd name="connsiteY17" fmla="*/ 75629 h 75628"/>
                  <a:gd name="connsiteX18" fmla="*/ 7585 w 75845"/>
                  <a:gd name="connsiteY18" fmla="*/ 75629 h 75628"/>
                  <a:gd name="connsiteX19" fmla="*/ 7585 w 75845"/>
                  <a:gd name="connsiteY19" fmla="*/ 60503 h 75628"/>
                  <a:gd name="connsiteX20" fmla="*/ 7585 w 75845"/>
                  <a:gd name="connsiteY20" fmla="*/ 60503 h 75628"/>
                  <a:gd name="connsiteX21" fmla="*/ 7585 w 75845"/>
                  <a:gd name="connsiteY21" fmla="*/ 60503 h 75628"/>
                  <a:gd name="connsiteX22" fmla="*/ 0 w 75845"/>
                  <a:gd name="connsiteY22" fmla="*/ 60503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45" h="75628">
                    <a:moveTo>
                      <a:pt x="0" y="0"/>
                    </a:moveTo>
                    <a:lnTo>
                      <a:pt x="0" y="0"/>
                    </a:lnTo>
                    <a:lnTo>
                      <a:pt x="30338" y="0"/>
                    </a:lnTo>
                    <a:lnTo>
                      <a:pt x="30338" y="15126"/>
                    </a:lnTo>
                    <a:lnTo>
                      <a:pt x="30338" y="15126"/>
                    </a:lnTo>
                    <a:lnTo>
                      <a:pt x="30338" y="15126"/>
                    </a:lnTo>
                    <a:lnTo>
                      <a:pt x="45507" y="15126"/>
                    </a:lnTo>
                    <a:lnTo>
                      <a:pt x="45507" y="0"/>
                    </a:lnTo>
                    <a:lnTo>
                      <a:pt x="45507" y="0"/>
                    </a:lnTo>
                    <a:lnTo>
                      <a:pt x="45507" y="0"/>
                    </a:lnTo>
                    <a:lnTo>
                      <a:pt x="75845" y="0"/>
                    </a:lnTo>
                    <a:lnTo>
                      <a:pt x="75845" y="60503"/>
                    </a:lnTo>
                    <a:lnTo>
                      <a:pt x="75845" y="60503"/>
                    </a:lnTo>
                    <a:lnTo>
                      <a:pt x="75845" y="60503"/>
                    </a:lnTo>
                    <a:lnTo>
                      <a:pt x="68261" y="60503"/>
                    </a:lnTo>
                    <a:lnTo>
                      <a:pt x="68261" y="75629"/>
                    </a:lnTo>
                    <a:lnTo>
                      <a:pt x="68261" y="75629"/>
                    </a:lnTo>
                    <a:lnTo>
                      <a:pt x="68261" y="75629"/>
                    </a:lnTo>
                    <a:lnTo>
                      <a:pt x="7585" y="75629"/>
                    </a:lnTo>
                    <a:lnTo>
                      <a:pt x="7585" y="60503"/>
                    </a:lnTo>
                    <a:lnTo>
                      <a:pt x="7585" y="60503"/>
                    </a:lnTo>
                    <a:lnTo>
                      <a:pt x="7585" y="60503"/>
                    </a:lnTo>
                    <a:lnTo>
                      <a:pt x="0" y="60503"/>
                    </a:lnTo>
                    <a:close/>
                  </a:path>
                </a:pathLst>
              </a:custGeom>
              <a:solidFill>
                <a:srgbClr val="FF8682"/>
              </a:solidFill>
              <a:ln w="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CFC820BD-18AC-C642-8536-DC7690D3B29E}"/>
                  </a:ext>
                </a:extLst>
              </p:cNvPr>
              <p:cNvSpPr/>
              <p:nvPr/>
            </p:nvSpPr>
            <p:spPr>
              <a:xfrm>
                <a:off x="5737814" y="1441273"/>
                <a:ext cx="60676" cy="75628"/>
              </a:xfrm>
              <a:custGeom>
                <a:avLst/>
                <a:gdLst>
                  <a:gd name="connsiteX0" fmla="*/ 0 w 60676"/>
                  <a:gd name="connsiteY0" fmla="*/ 0 h 75628"/>
                  <a:gd name="connsiteX1" fmla="*/ 0 w 60676"/>
                  <a:gd name="connsiteY1" fmla="*/ 75629 h 75628"/>
                  <a:gd name="connsiteX2" fmla="*/ 60676 w 60676"/>
                  <a:gd name="connsiteY2" fmla="*/ 75629 h 75628"/>
                  <a:gd name="connsiteX3" fmla="*/ 60676 w 60676"/>
                  <a:gd name="connsiteY3" fmla="*/ 0 h 75628"/>
                  <a:gd name="connsiteX4" fmla="*/ 0 w 60676"/>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76" h="75628">
                    <a:moveTo>
                      <a:pt x="0" y="0"/>
                    </a:moveTo>
                    <a:lnTo>
                      <a:pt x="0" y="75629"/>
                    </a:lnTo>
                    <a:lnTo>
                      <a:pt x="60676" y="75629"/>
                    </a:lnTo>
                    <a:lnTo>
                      <a:pt x="60676" y="0"/>
                    </a:lnTo>
                    <a:lnTo>
                      <a:pt x="0" y="0"/>
                    </a:lnTo>
                    <a:close/>
                  </a:path>
                </a:pathLst>
              </a:custGeom>
              <a:solidFill>
                <a:srgbClr val="FF8682"/>
              </a:solidFill>
              <a:ln w="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EDB5CCD5-5378-2341-88DB-F01907E24122}"/>
                  </a:ext>
                </a:extLst>
              </p:cNvPr>
              <p:cNvSpPr/>
              <p:nvPr/>
            </p:nvSpPr>
            <p:spPr>
              <a:xfrm>
                <a:off x="5737814" y="1532028"/>
                <a:ext cx="60676" cy="75628"/>
              </a:xfrm>
              <a:custGeom>
                <a:avLst/>
                <a:gdLst>
                  <a:gd name="connsiteX0" fmla="*/ 0 w 60676"/>
                  <a:gd name="connsiteY0" fmla="*/ 0 h 75628"/>
                  <a:gd name="connsiteX1" fmla="*/ 0 w 60676"/>
                  <a:gd name="connsiteY1" fmla="*/ 75629 h 75628"/>
                  <a:gd name="connsiteX2" fmla="*/ 60676 w 60676"/>
                  <a:gd name="connsiteY2" fmla="*/ 75629 h 75628"/>
                  <a:gd name="connsiteX3" fmla="*/ 60676 w 60676"/>
                  <a:gd name="connsiteY3" fmla="*/ 0 h 75628"/>
                  <a:gd name="connsiteX4" fmla="*/ 0 w 60676"/>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76" h="75628">
                    <a:moveTo>
                      <a:pt x="0" y="0"/>
                    </a:moveTo>
                    <a:lnTo>
                      <a:pt x="0" y="75629"/>
                    </a:lnTo>
                    <a:lnTo>
                      <a:pt x="60676" y="75629"/>
                    </a:lnTo>
                    <a:lnTo>
                      <a:pt x="60676" y="0"/>
                    </a:lnTo>
                    <a:lnTo>
                      <a:pt x="0" y="0"/>
                    </a:lnTo>
                    <a:close/>
                  </a:path>
                </a:pathLst>
              </a:custGeom>
              <a:solidFill>
                <a:srgbClr val="FF8682"/>
              </a:solid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FF373FD-4FA6-1348-ADB8-3B71B219D244}"/>
                  </a:ext>
                </a:extLst>
              </p:cNvPr>
              <p:cNvSpPr/>
              <p:nvPr/>
            </p:nvSpPr>
            <p:spPr>
              <a:xfrm>
                <a:off x="5737814" y="1622782"/>
                <a:ext cx="60676" cy="75628"/>
              </a:xfrm>
              <a:custGeom>
                <a:avLst/>
                <a:gdLst>
                  <a:gd name="connsiteX0" fmla="*/ 0 w 60676"/>
                  <a:gd name="connsiteY0" fmla="*/ 0 h 75628"/>
                  <a:gd name="connsiteX1" fmla="*/ 0 w 60676"/>
                  <a:gd name="connsiteY1" fmla="*/ 75629 h 75628"/>
                  <a:gd name="connsiteX2" fmla="*/ 60676 w 60676"/>
                  <a:gd name="connsiteY2" fmla="*/ 75629 h 75628"/>
                  <a:gd name="connsiteX3" fmla="*/ 60676 w 60676"/>
                  <a:gd name="connsiteY3" fmla="*/ 0 h 75628"/>
                  <a:gd name="connsiteX4" fmla="*/ 0 w 60676"/>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76" h="75628">
                    <a:moveTo>
                      <a:pt x="0" y="0"/>
                    </a:moveTo>
                    <a:lnTo>
                      <a:pt x="0" y="75629"/>
                    </a:lnTo>
                    <a:lnTo>
                      <a:pt x="60676" y="75629"/>
                    </a:lnTo>
                    <a:lnTo>
                      <a:pt x="60676" y="0"/>
                    </a:lnTo>
                    <a:lnTo>
                      <a:pt x="0" y="0"/>
                    </a:lnTo>
                    <a:close/>
                  </a:path>
                </a:pathLst>
              </a:custGeom>
              <a:solidFill>
                <a:srgbClr val="FF8682"/>
              </a:solid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4B83D9F-3B84-8E4F-B557-B4AF5BFD4A89}"/>
                  </a:ext>
                </a:extLst>
              </p:cNvPr>
              <p:cNvSpPr/>
              <p:nvPr/>
            </p:nvSpPr>
            <p:spPr>
              <a:xfrm>
                <a:off x="5737814" y="1713537"/>
                <a:ext cx="60676" cy="75628"/>
              </a:xfrm>
              <a:custGeom>
                <a:avLst/>
                <a:gdLst>
                  <a:gd name="connsiteX0" fmla="*/ 0 w 60676"/>
                  <a:gd name="connsiteY0" fmla="*/ 0 h 75628"/>
                  <a:gd name="connsiteX1" fmla="*/ 0 w 60676"/>
                  <a:gd name="connsiteY1" fmla="*/ 75629 h 75628"/>
                  <a:gd name="connsiteX2" fmla="*/ 60676 w 60676"/>
                  <a:gd name="connsiteY2" fmla="*/ 75629 h 75628"/>
                  <a:gd name="connsiteX3" fmla="*/ 60676 w 60676"/>
                  <a:gd name="connsiteY3" fmla="*/ 0 h 75628"/>
                  <a:gd name="connsiteX4" fmla="*/ 0 w 60676"/>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76" h="75628">
                    <a:moveTo>
                      <a:pt x="0" y="0"/>
                    </a:moveTo>
                    <a:lnTo>
                      <a:pt x="0" y="75629"/>
                    </a:lnTo>
                    <a:lnTo>
                      <a:pt x="60676" y="75629"/>
                    </a:lnTo>
                    <a:lnTo>
                      <a:pt x="60676" y="0"/>
                    </a:lnTo>
                    <a:lnTo>
                      <a:pt x="0" y="0"/>
                    </a:lnTo>
                    <a:close/>
                  </a:path>
                </a:pathLst>
              </a:custGeom>
              <a:solidFill>
                <a:srgbClr val="FF8682"/>
              </a:solidFill>
              <a:ln w="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6085FC1C-0F98-C84A-B78B-6CDAC9FC1700}"/>
                  </a:ext>
                </a:extLst>
              </p:cNvPr>
              <p:cNvSpPr/>
              <p:nvPr/>
            </p:nvSpPr>
            <p:spPr>
              <a:xfrm>
                <a:off x="5821244" y="1350518"/>
                <a:ext cx="75845" cy="75628"/>
              </a:xfrm>
              <a:custGeom>
                <a:avLst/>
                <a:gdLst>
                  <a:gd name="connsiteX0" fmla="*/ 0 w 75845"/>
                  <a:gd name="connsiteY0" fmla="*/ 0 h 75628"/>
                  <a:gd name="connsiteX1" fmla="*/ 0 w 75845"/>
                  <a:gd name="connsiteY1" fmla="*/ 0 h 75628"/>
                  <a:gd name="connsiteX2" fmla="*/ 60676 w 75845"/>
                  <a:gd name="connsiteY2" fmla="*/ 0 h 75628"/>
                  <a:gd name="connsiteX3" fmla="*/ 60676 w 75845"/>
                  <a:gd name="connsiteY3" fmla="*/ 15126 h 75628"/>
                  <a:gd name="connsiteX4" fmla="*/ 60676 w 75845"/>
                  <a:gd name="connsiteY4" fmla="*/ 15126 h 75628"/>
                  <a:gd name="connsiteX5" fmla="*/ 60676 w 75845"/>
                  <a:gd name="connsiteY5" fmla="*/ 15126 h 75628"/>
                  <a:gd name="connsiteX6" fmla="*/ 75845 w 75845"/>
                  <a:gd name="connsiteY6" fmla="*/ 15126 h 75628"/>
                  <a:gd name="connsiteX7" fmla="*/ 75845 w 75845"/>
                  <a:gd name="connsiteY7" fmla="*/ 75629 h 75628"/>
                  <a:gd name="connsiteX8" fmla="*/ 75845 w 75845"/>
                  <a:gd name="connsiteY8" fmla="*/ 75629 h 75628"/>
                  <a:gd name="connsiteX9" fmla="*/ 75845 w 75845"/>
                  <a:gd name="connsiteY9" fmla="*/ 75629 h 75628"/>
                  <a:gd name="connsiteX10" fmla="*/ 7585 w 75845"/>
                  <a:gd name="connsiteY10" fmla="*/ 75629 h 75628"/>
                  <a:gd name="connsiteX11" fmla="*/ 7585 w 75845"/>
                  <a:gd name="connsiteY11" fmla="*/ 60503 h 75628"/>
                  <a:gd name="connsiteX12" fmla="*/ 7585 w 75845"/>
                  <a:gd name="connsiteY12" fmla="*/ 60503 h 75628"/>
                  <a:gd name="connsiteX13" fmla="*/ 7585 w 75845"/>
                  <a:gd name="connsiteY13" fmla="*/ 60503 h 75628"/>
                  <a:gd name="connsiteX14" fmla="*/ 0 w 75845"/>
                  <a:gd name="connsiteY14" fmla="*/ 60503 h 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45" h="75628">
                    <a:moveTo>
                      <a:pt x="0" y="0"/>
                    </a:moveTo>
                    <a:lnTo>
                      <a:pt x="0" y="0"/>
                    </a:lnTo>
                    <a:lnTo>
                      <a:pt x="60676" y="0"/>
                    </a:lnTo>
                    <a:lnTo>
                      <a:pt x="60676" y="15126"/>
                    </a:lnTo>
                    <a:lnTo>
                      <a:pt x="60676" y="15126"/>
                    </a:lnTo>
                    <a:lnTo>
                      <a:pt x="60676" y="15126"/>
                    </a:lnTo>
                    <a:lnTo>
                      <a:pt x="75845" y="15126"/>
                    </a:lnTo>
                    <a:lnTo>
                      <a:pt x="75845" y="75629"/>
                    </a:lnTo>
                    <a:lnTo>
                      <a:pt x="75845" y="75629"/>
                    </a:lnTo>
                    <a:lnTo>
                      <a:pt x="75845" y="75629"/>
                    </a:lnTo>
                    <a:lnTo>
                      <a:pt x="7585" y="75629"/>
                    </a:lnTo>
                    <a:lnTo>
                      <a:pt x="7585" y="60503"/>
                    </a:lnTo>
                    <a:lnTo>
                      <a:pt x="7585" y="60503"/>
                    </a:lnTo>
                    <a:lnTo>
                      <a:pt x="7585" y="60503"/>
                    </a:lnTo>
                    <a:lnTo>
                      <a:pt x="0" y="60503"/>
                    </a:lnTo>
                    <a:close/>
                  </a:path>
                </a:pathLst>
              </a:custGeom>
              <a:solidFill>
                <a:srgbClr val="FF8682"/>
              </a:solidFill>
              <a:ln w="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5F63A146-44C5-0649-BA91-AE5E65E9ED76}"/>
                  </a:ext>
                </a:extLst>
              </p:cNvPr>
              <p:cNvSpPr/>
              <p:nvPr/>
            </p:nvSpPr>
            <p:spPr>
              <a:xfrm>
                <a:off x="5828828" y="1441273"/>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247C108-E7F6-CB4E-AAD1-784EE4908E55}"/>
                  </a:ext>
                </a:extLst>
              </p:cNvPr>
              <p:cNvSpPr/>
              <p:nvPr/>
            </p:nvSpPr>
            <p:spPr>
              <a:xfrm>
                <a:off x="5828828" y="1532028"/>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E18CFD-FC21-7740-847A-FF631B854BAA}"/>
                  </a:ext>
                </a:extLst>
              </p:cNvPr>
              <p:cNvSpPr/>
              <p:nvPr/>
            </p:nvSpPr>
            <p:spPr>
              <a:xfrm>
                <a:off x="5828828" y="1622782"/>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D9CFEB-F8F6-5642-AE21-740526DBE822}"/>
                  </a:ext>
                </a:extLst>
              </p:cNvPr>
              <p:cNvSpPr/>
              <p:nvPr/>
            </p:nvSpPr>
            <p:spPr>
              <a:xfrm>
                <a:off x="5828828" y="1713537"/>
                <a:ext cx="68260" cy="75628"/>
              </a:xfrm>
              <a:custGeom>
                <a:avLst/>
                <a:gdLst>
                  <a:gd name="connsiteX0" fmla="*/ 0 w 68260"/>
                  <a:gd name="connsiteY0" fmla="*/ 0 h 75628"/>
                  <a:gd name="connsiteX1" fmla="*/ 0 w 68260"/>
                  <a:gd name="connsiteY1" fmla="*/ 75629 h 75628"/>
                  <a:gd name="connsiteX2" fmla="*/ 68261 w 68260"/>
                  <a:gd name="connsiteY2" fmla="*/ 75629 h 75628"/>
                  <a:gd name="connsiteX3" fmla="*/ 68261 w 68260"/>
                  <a:gd name="connsiteY3" fmla="*/ 0 h 75628"/>
                  <a:gd name="connsiteX4" fmla="*/ 0 w 68260"/>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 h="75628">
                    <a:moveTo>
                      <a:pt x="0" y="0"/>
                    </a:moveTo>
                    <a:lnTo>
                      <a:pt x="0" y="75629"/>
                    </a:lnTo>
                    <a:lnTo>
                      <a:pt x="68261" y="75629"/>
                    </a:lnTo>
                    <a:lnTo>
                      <a:pt x="68261" y="0"/>
                    </a:lnTo>
                    <a:lnTo>
                      <a:pt x="0" y="0"/>
                    </a:lnTo>
                    <a:close/>
                  </a:path>
                </a:pathLst>
              </a:custGeom>
              <a:solidFill>
                <a:srgbClr val="FF8682"/>
              </a:solidFill>
              <a:ln w="0" cap="flat">
                <a:noFill/>
                <a:prstDash val="solid"/>
                <a:miter/>
              </a:ln>
            </p:spPr>
            <p:txBody>
              <a:bodyPr rtlCol="0" anchor="ctr"/>
              <a:lstStyle/>
              <a:p>
                <a:endParaRPr lang="en-US"/>
              </a:p>
            </p:txBody>
          </p:sp>
        </p:grpSp>
        <p:sp>
          <p:nvSpPr>
            <p:cNvPr id="98" name="Freeform 97">
              <a:extLst>
                <a:ext uri="{FF2B5EF4-FFF2-40B4-BE49-F238E27FC236}">
                  <a16:creationId xmlns:a16="http://schemas.microsoft.com/office/drawing/2014/main" id="{F94ACF86-E284-CF49-9E14-2740BC579A9E}"/>
                </a:ext>
              </a:extLst>
            </p:cNvPr>
            <p:cNvSpPr/>
            <p:nvPr/>
          </p:nvSpPr>
          <p:spPr>
            <a:xfrm>
              <a:off x="5457188" y="1804292"/>
              <a:ext cx="439901" cy="45377"/>
            </a:xfrm>
            <a:custGeom>
              <a:avLst/>
              <a:gdLst>
                <a:gd name="connsiteX0" fmla="*/ 439901 w 439901"/>
                <a:gd name="connsiteY0" fmla="*/ 45377 h 45377"/>
                <a:gd name="connsiteX1" fmla="*/ 439901 w 439901"/>
                <a:gd name="connsiteY1" fmla="*/ 0 h 45377"/>
                <a:gd name="connsiteX2" fmla="*/ 0 w 439901"/>
                <a:gd name="connsiteY2" fmla="*/ 0 h 45377"/>
              </a:gdLst>
              <a:ahLst/>
              <a:cxnLst>
                <a:cxn ang="0">
                  <a:pos x="connsiteX0" y="connsiteY0"/>
                </a:cxn>
                <a:cxn ang="0">
                  <a:pos x="connsiteX1" y="connsiteY1"/>
                </a:cxn>
                <a:cxn ang="0">
                  <a:pos x="connsiteX2" y="connsiteY2"/>
                </a:cxn>
              </a:cxnLst>
              <a:rect l="l" t="t" r="r" b="b"/>
              <a:pathLst>
                <a:path w="439901" h="45377">
                  <a:moveTo>
                    <a:pt x="439901" y="45377"/>
                  </a:moveTo>
                  <a:lnTo>
                    <a:pt x="439901" y="0"/>
                  </a:lnTo>
                  <a:lnTo>
                    <a:pt x="0" y="0"/>
                  </a:lnTo>
                  <a:close/>
                </a:path>
              </a:pathLst>
            </a:custGeom>
            <a:solidFill>
              <a:srgbClr val="006FBE"/>
            </a:solid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C5F8A5ED-77CB-E042-B8D0-229CBC1B4BE5}"/>
                </a:ext>
              </a:extLst>
            </p:cNvPr>
            <p:cNvSpPr/>
            <p:nvPr/>
          </p:nvSpPr>
          <p:spPr>
            <a:xfrm>
              <a:off x="5457188" y="1804292"/>
              <a:ext cx="439901" cy="45377"/>
            </a:xfrm>
            <a:custGeom>
              <a:avLst/>
              <a:gdLst>
                <a:gd name="connsiteX0" fmla="*/ 0 w 439901"/>
                <a:gd name="connsiteY0" fmla="*/ 0 h 45377"/>
                <a:gd name="connsiteX1" fmla="*/ 0 w 439901"/>
                <a:gd name="connsiteY1" fmla="*/ 45377 h 45377"/>
                <a:gd name="connsiteX2" fmla="*/ 439901 w 439901"/>
                <a:gd name="connsiteY2" fmla="*/ 45377 h 45377"/>
              </a:gdLst>
              <a:ahLst/>
              <a:cxnLst>
                <a:cxn ang="0">
                  <a:pos x="connsiteX0" y="connsiteY0"/>
                </a:cxn>
                <a:cxn ang="0">
                  <a:pos x="connsiteX1" y="connsiteY1"/>
                </a:cxn>
                <a:cxn ang="0">
                  <a:pos x="connsiteX2" y="connsiteY2"/>
                </a:cxn>
              </a:cxnLst>
              <a:rect l="l" t="t" r="r" b="b"/>
              <a:pathLst>
                <a:path w="439901" h="45377">
                  <a:moveTo>
                    <a:pt x="0" y="0"/>
                  </a:moveTo>
                  <a:lnTo>
                    <a:pt x="0" y="45377"/>
                  </a:lnTo>
                  <a:lnTo>
                    <a:pt x="439901" y="45377"/>
                  </a:lnTo>
                  <a:close/>
                </a:path>
              </a:pathLst>
            </a:custGeom>
            <a:solidFill>
              <a:srgbClr val="FD0000"/>
            </a:solidFill>
            <a:ln w="0" cap="flat">
              <a:noFill/>
              <a:prstDash val="solid"/>
              <a:miter/>
            </a:ln>
          </p:spPr>
          <p:txBody>
            <a:bodyPr rtlCol="0" anchor="ctr"/>
            <a:lstStyle/>
            <a:p>
              <a:endParaRPr lang="en-US"/>
            </a:p>
          </p:txBody>
        </p:sp>
        <p:grpSp>
          <p:nvGrpSpPr>
            <p:cNvPr id="100" name="Graphic 2">
              <a:extLst>
                <a:ext uri="{FF2B5EF4-FFF2-40B4-BE49-F238E27FC236}">
                  <a16:creationId xmlns:a16="http://schemas.microsoft.com/office/drawing/2014/main" id="{670E17DB-7679-2C43-920E-3B683AE6D796}"/>
                </a:ext>
              </a:extLst>
            </p:cNvPr>
            <p:cNvGrpSpPr/>
            <p:nvPr/>
          </p:nvGrpSpPr>
          <p:grpSpPr>
            <a:xfrm>
              <a:off x="5366174" y="1259764"/>
              <a:ext cx="530915" cy="612594"/>
              <a:chOff x="5366174" y="1259764"/>
              <a:chExt cx="530915" cy="612594"/>
            </a:xfrm>
            <a:solidFill>
              <a:srgbClr val="00AF4F"/>
            </a:solidFill>
          </p:grpSpPr>
          <p:sp>
            <p:nvSpPr>
              <p:cNvPr id="101" name="Freeform 100">
                <a:extLst>
                  <a:ext uri="{FF2B5EF4-FFF2-40B4-BE49-F238E27FC236}">
                    <a16:creationId xmlns:a16="http://schemas.microsoft.com/office/drawing/2014/main" id="{FF944C44-79B6-B14E-BFB3-ACFBFF6F5A94}"/>
                  </a:ext>
                </a:extLst>
              </p:cNvPr>
              <p:cNvSpPr/>
              <p:nvPr/>
            </p:nvSpPr>
            <p:spPr>
              <a:xfrm>
                <a:off x="5457188" y="1849669"/>
                <a:ext cx="439901" cy="22688"/>
              </a:xfrm>
              <a:custGeom>
                <a:avLst/>
                <a:gdLst>
                  <a:gd name="connsiteX0" fmla="*/ 0 w 439901"/>
                  <a:gd name="connsiteY0" fmla="*/ 0 h 22688"/>
                  <a:gd name="connsiteX1" fmla="*/ 0 w 439901"/>
                  <a:gd name="connsiteY1" fmla="*/ 22689 h 22688"/>
                  <a:gd name="connsiteX2" fmla="*/ 439901 w 439901"/>
                  <a:gd name="connsiteY2" fmla="*/ 22689 h 22688"/>
                  <a:gd name="connsiteX3" fmla="*/ 439901 w 439901"/>
                  <a:gd name="connsiteY3" fmla="*/ 0 h 22688"/>
                  <a:gd name="connsiteX4" fmla="*/ 0 w 439901"/>
                  <a:gd name="connsiteY4" fmla="*/ 0 h 2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01" h="22688">
                    <a:moveTo>
                      <a:pt x="0" y="0"/>
                    </a:moveTo>
                    <a:lnTo>
                      <a:pt x="0" y="22689"/>
                    </a:lnTo>
                    <a:lnTo>
                      <a:pt x="439901" y="22689"/>
                    </a:lnTo>
                    <a:lnTo>
                      <a:pt x="439901" y="0"/>
                    </a:lnTo>
                    <a:lnTo>
                      <a:pt x="0" y="0"/>
                    </a:lnTo>
                    <a:close/>
                  </a:path>
                </a:pathLst>
              </a:custGeom>
              <a:solidFill>
                <a:srgbClr val="00AF4F"/>
              </a:solidFill>
              <a:ln w="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04584E6-6F89-E24D-A614-5BB03C9770B9}"/>
                  </a:ext>
                </a:extLst>
              </p:cNvPr>
              <p:cNvSpPr/>
              <p:nvPr/>
            </p:nvSpPr>
            <p:spPr>
              <a:xfrm>
                <a:off x="5457188" y="1259764"/>
                <a:ext cx="439901" cy="75628"/>
              </a:xfrm>
              <a:custGeom>
                <a:avLst/>
                <a:gdLst>
                  <a:gd name="connsiteX0" fmla="*/ 0 w 439901"/>
                  <a:gd name="connsiteY0" fmla="*/ 0 h 75628"/>
                  <a:gd name="connsiteX1" fmla="*/ 0 w 439901"/>
                  <a:gd name="connsiteY1" fmla="*/ 75629 h 75628"/>
                  <a:gd name="connsiteX2" fmla="*/ 439901 w 439901"/>
                  <a:gd name="connsiteY2" fmla="*/ 75629 h 75628"/>
                  <a:gd name="connsiteX3" fmla="*/ 439901 w 439901"/>
                  <a:gd name="connsiteY3" fmla="*/ 0 h 75628"/>
                  <a:gd name="connsiteX4" fmla="*/ 0 w 439901"/>
                  <a:gd name="connsiteY4" fmla="*/ 0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01" h="75628">
                    <a:moveTo>
                      <a:pt x="0" y="0"/>
                    </a:moveTo>
                    <a:lnTo>
                      <a:pt x="0" y="75629"/>
                    </a:lnTo>
                    <a:lnTo>
                      <a:pt x="439901" y="75629"/>
                    </a:lnTo>
                    <a:lnTo>
                      <a:pt x="439901" y="0"/>
                    </a:lnTo>
                    <a:lnTo>
                      <a:pt x="0" y="0"/>
                    </a:lnTo>
                    <a:close/>
                  </a:path>
                </a:pathLst>
              </a:custGeom>
              <a:solidFill>
                <a:srgbClr val="0070C0"/>
              </a:solidFill>
              <a:ln w="0"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3618DB4-1B03-8D43-A139-6DAAA09571EA}"/>
                  </a:ext>
                </a:extLst>
              </p:cNvPr>
              <p:cNvSpPr/>
              <p:nvPr/>
            </p:nvSpPr>
            <p:spPr>
              <a:xfrm>
                <a:off x="5366174" y="1350518"/>
                <a:ext cx="75845" cy="438647"/>
              </a:xfrm>
              <a:custGeom>
                <a:avLst/>
                <a:gdLst>
                  <a:gd name="connsiteX0" fmla="*/ 0 w 75845"/>
                  <a:gd name="connsiteY0" fmla="*/ 0 h 438647"/>
                  <a:gd name="connsiteX1" fmla="*/ 0 w 75845"/>
                  <a:gd name="connsiteY1" fmla="*/ 438648 h 438647"/>
                  <a:gd name="connsiteX2" fmla="*/ 75845 w 75845"/>
                  <a:gd name="connsiteY2" fmla="*/ 438648 h 438647"/>
                  <a:gd name="connsiteX3" fmla="*/ 75845 w 75845"/>
                  <a:gd name="connsiteY3" fmla="*/ 0 h 438647"/>
                  <a:gd name="connsiteX4" fmla="*/ 0 w 75845"/>
                  <a:gd name="connsiteY4" fmla="*/ 0 h 43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45" h="438647">
                    <a:moveTo>
                      <a:pt x="0" y="0"/>
                    </a:moveTo>
                    <a:lnTo>
                      <a:pt x="0" y="438648"/>
                    </a:lnTo>
                    <a:lnTo>
                      <a:pt x="75845" y="438648"/>
                    </a:lnTo>
                    <a:lnTo>
                      <a:pt x="75845" y="0"/>
                    </a:lnTo>
                    <a:lnTo>
                      <a:pt x="0" y="0"/>
                    </a:lnTo>
                    <a:close/>
                  </a:path>
                </a:pathLst>
              </a:custGeom>
              <a:solidFill>
                <a:srgbClr val="0070C0"/>
              </a:solidFill>
              <a:ln w="0" cap="flat">
                <a:noFill/>
                <a:prstDash val="solid"/>
                <a:miter/>
              </a:ln>
            </p:spPr>
            <p:txBody>
              <a:bodyPr rtlCol="0" anchor="ctr"/>
              <a:lstStyle/>
              <a:p>
                <a:endParaRPr lang="en-US"/>
              </a:p>
            </p:txBody>
          </p:sp>
        </p:grpSp>
      </p:grpSp>
      <p:sp>
        <p:nvSpPr>
          <p:cNvPr id="4" name="Date Placeholder 3">
            <a:extLst>
              <a:ext uri="{FF2B5EF4-FFF2-40B4-BE49-F238E27FC236}">
                <a16:creationId xmlns:a16="http://schemas.microsoft.com/office/drawing/2014/main" id="{61F6D9BA-57FC-E94B-8C98-5FAE298933E5}"/>
              </a:ext>
            </a:extLst>
          </p:cNvPr>
          <p:cNvSpPr>
            <a:spLocks noGrp="1"/>
          </p:cNvSpPr>
          <p:nvPr>
            <p:ph type="dt" sz="half" idx="2"/>
          </p:nvPr>
        </p:nvSpPr>
        <p:spPr>
          <a:xfrm>
            <a:off x="338193" y="6450954"/>
            <a:ext cx="2743200" cy="17127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2022</a:t>
            </a:r>
          </a:p>
        </p:txBody>
      </p:sp>
      <p:pic>
        <p:nvPicPr>
          <p:cNvPr id="8" name="Graphic 7">
            <a:extLst>
              <a:ext uri="{FF2B5EF4-FFF2-40B4-BE49-F238E27FC236}">
                <a16:creationId xmlns:a16="http://schemas.microsoft.com/office/drawing/2014/main" id="{2F1B48D1-9462-3FB1-FC6B-17FE602E5FA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8995" y="6539349"/>
            <a:ext cx="1352550" cy="215900"/>
          </a:xfrm>
          <a:prstGeom prst="rect">
            <a:avLst/>
          </a:prstGeom>
        </p:spPr>
      </p:pic>
    </p:spTree>
    <p:extLst>
      <p:ext uri="{BB962C8B-B14F-4D97-AF65-F5344CB8AC3E}">
        <p14:creationId xmlns:p14="http://schemas.microsoft.com/office/powerpoint/2010/main" val="308122568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30" r:id="rId3"/>
    <p:sldLayoutId id="2147483731" r:id="rId4"/>
  </p:sldLayoutIdLst>
  <p:hf sldNum="0" hdr="0" ftr="0" dt="0"/>
  <p:txStyles>
    <p:titleStyle>
      <a:lvl1pPr algn="l" defTabSz="609570" rtl="0" eaLnBrk="1" latinLnBrk="0" hangingPunct="1">
        <a:lnSpc>
          <a:spcPct val="85000"/>
        </a:lnSpc>
        <a:spcBef>
          <a:spcPct val="0"/>
        </a:spcBef>
        <a:buNone/>
        <a:defRPr sz="3600" b="1" i="0" kern="1200" baseline="0">
          <a:solidFill>
            <a:schemeClr val="bg1"/>
          </a:solidFill>
          <a:latin typeface="Arial" panose="020B0604020202020204" pitchFamily="34" charset="0"/>
          <a:ea typeface="+mj-ea"/>
          <a:cs typeface="Arial" panose="020B0604020202020204" pitchFamily="34" charset="0"/>
        </a:defRPr>
      </a:lvl1pPr>
    </p:titleStyle>
    <p:bodyStyle>
      <a:lvl1pPr marL="304784" indent="-304784" algn="l" defTabSz="609570" rtl="0" eaLnBrk="1" latinLnBrk="0" hangingPunct="1">
        <a:lnSpc>
          <a:spcPct val="90000"/>
        </a:lnSpc>
        <a:spcBef>
          <a:spcPts val="1600"/>
        </a:spcBef>
        <a:spcAft>
          <a:spcPts val="0"/>
        </a:spcAft>
        <a:buClr>
          <a:schemeClr val="accent2"/>
        </a:buClr>
        <a:buSzPct val="75000"/>
        <a:buFontTx/>
        <a:buBlip>
          <a:blip r:embed="rId9"/>
        </a:buBlip>
        <a:defRPr sz="3200" b="0" kern="0">
          <a:solidFill>
            <a:schemeClr val="tx1"/>
          </a:solidFill>
          <a:latin typeface="+mn-lt"/>
          <a:ea typeface="+mn-ea"/>
          <a:cs typeface="Calibri Light"/>
        </a:defRPr>
      </a:lvl1pPr>
      <a:lvl2pPr marL="621792" indent="-274320" algn="l" defTabSz="609570" rtl="0" eaLnBrk="1" latinLnBrk="0" hangingPunct="1">
        <a:lnSpc>
          <a:spcPct val="90000"/>
        </a:lnSpc>
        <a:spcBef>
          <a:spcPts val="800"/>
        </a:spcBef>
        <a:spcAft>
          <a:spcPts val="0"/>
        </a:spcAft>
        <a:buClr>
          <a:schemeClr val="bg2"/>
        </a:buClr>
        <a:buSzPct val="100000"/>
        <a:buFont typeface="System Font Regular"/>
        <a:buChar char="–"/>
        <a:defRPr sz="2700" kern="0">
          <a:solidFill>
            <a:schemeClr val="tx1"/>
          </a:solidFill>
          <a:latin typeface="+mn-lt"/>
          <a:ea typeface="+mn-ea"/>
          <a:cs typeface="Calibri Light"/>
        </a:defRPr>
      </a:lvl2pPr>
      <a:lvl3pPr marL="896112" indent="-246888" algn="l" defTabSz="609570" rtl="0" eaLnBrk="1" latinLnBrk="0" hangingPunct="1">
        <a:lnSpc>
          <a:spcPct val="90000"/>
        </a:lnSpc>
        <a:spcBef>
          <a:spcPts val="667"/>
        </a:spcBef>
        <a:spcAft>
          <a:spcPts val="0"/>
        </a:spcAft>
        <a:buClr>
          <a:schemeClr val="bg2"/>
        </a:buClr>
        <a:buSzPct val="78000"/>
        <a:buFontTx/>
        <a:buBlip>
          <a:blip r:embed="rId10"/>
        </a:buBlip>
        <a:defRPr sz="2500" kern="0" baseline="0">
          <a:solidFill>
            <a:srgbClr val="000000"/>
          </a:solidFill>
          <a:latin typeface="+mn-lt"/>
          <a:ea typeface="+mn-ea"/>
          <a:cs typeface="Calibri Light"/>
        </a:defRPr>
      </a:lvl3pPr>
      <a:lvl4pPr marL="1188720" indent="-228600" algn="l" defTabSz="609570" rtl="0" eaLnBrk="1" latinLnBrk="0" hangingPunct="1">
        <a:lnSpc>
          <a:spcPct val="90000"/>
        </a:lnSpc>
        <a:spcBef>
          <a:spcPts val="533"/>
        </a:spcBef>
        <a:spcAft>
          <a:spcPts val="0"/>
        </a:spcAft>
        <a:buClr>
          <a:schemeClr val="bg2"/>
        </a:buClr>
        <a:buSzPct val="100000"/>
        <a:buFont typeface="Arial" panose="020B0604020202020204" pitchFamily="34" charset="0"/>
        <a:buChar char="•"/>
        <a:defRPr sz="2300" kern="0">
          <a:solidFill>
            <a:srgbClr val="000000"/>
          </a:solidFill>
          <a:latin typeface="+mn-lt"/>
          <a:ea typeface="+mn-ea"/>
          <a:cs typeface="Calibri Light"/>
        </a:defRPr>
      </a:lvl4pPr>
      <a:lvl5pPr marL="1508760" indent="-243829" algn="l" defTabSz="609570" rtl="0" eaLnBrk="1" latinLnBrk="0" hangingPunct="1">
        <a:lnSpc>
          <a:spcPct val="90000"/>
        </a:lnSpc>
        <a:spcBef>
          <a:spcPts val="400"/>
        </a:spcBef>
        <a:spcAft>
          <a:spcPts val="0"/>
        </a:spcAft>
        <a:buClr>
          <a:schemeClr val="bg2"/>
        </a:buClr>
        <a:buSzPct val="100000"/>
        <a:buFont typeface="System Font Regular"/>
        <a:buChar char="–"/>
        <a:defRPr sz="2100" kern="0">
          <a:solidFill>
            <a:srgbClr val="000000"/>
          </a:solidFill>
          <a:latin typeface="+mn-lt"/>
          <a:ea typeface="+mn-ea"/>
          <a:cs typeface="Calibri Light"/>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9"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70.gif"/><Relationship Id="rId7" Type="http://schemas.openxmlformats.org/officeDocument/2006/relationships/image" Target="../media/image56.png"/><Relationship Id="rId12" Type="http://schemas.openxmlformats.org/officeDocument/2006/relationships/image" Target="../media/image61.jpg"/><Relationship Id="rId17" Type="http://schemas.openxmlformats.org/officeDocument/2006/relationships/image" Target="../media/image66.svg"/><Relationship Id="rId2" Type="http://schemas.openxmlformats.org/officeDocument/2006/relationships/notesSlide" Target="../notesSlides/notesSlide8.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gif"/><Relationship Id="rId10" Type="http://schemas.openxmlformats.org/officeDocument/2006/relationships/image" Target="../media/image59.png"/><Relationship Id="rId19" Type="http://schemas.openxmlformats.org/officeDocument/2006/relationships/image" Target="../media/image68.sv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5.jpg"/><Relationship Id="rId4" Type="http://schemas.openxmlformats.org/officeDocument/2006/relationships/image" Target="../media/image74.svg"/></Relationships>
</file>

<file path=ppt/slides/_rels/slide16.xml.rels><?xml version="1.0" encoding="UTF-8" standalone="yes"?>
<Relationships xmlns="http://schemas.openxmlformats.org/package/2006/relationships"><Relationship Id="rId8" Type="http://schemas.openxmlformats.org/officeDocument/2006/relationships/image" Target="../media/image78.gif"/><Relationship Id="rId3" Type="http://schemas.openxmlformats.org/officeDocument/2006/relationships/image" Target="../media/image54.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53.png"/><Relationship Id="rId4" Type="http://schemas.openxmlformats.org/officeDocument/2006/relationships/image" Target="../media/image76.jp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3.png"/><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24.xml"/><Relationship Id="rId16" Type="http://schemas.openxmlformats.org/officeDocument/2006/relationships/diagramQuickStyle" Target="../diagrams/quickStyle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jpg"/><Relationship Id="rId4" Type="http://schemas.openxmlformats.org/officeDocument/2006/relationships/image" Target="../media/image86.png"/><Relationship Id="rId9"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tiff"/><Relationship Id="rId9" Type="http://schemas.openxmlformats.org/officeDocument/2006/relationships/image" Target="../media/image29.png"/><Relationship Id="rId1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6.tiff"/><Relationship Id="rId13" Type="http://schemas.openxmlformats.org/officeDocument/2006/relationships/image" Target="../media/image41.tiff"/><Relationship Id="rId18" Type="http://schemas.openxmlformats.org/officeDocument/2006/relationships/image" Target="../media/image46.tiff"/><Relationship Id="rId3" Type="http://schemas.openxmlformats.org/officeDocument/2006/relationships/image" Target="../media/image31.tiff"/><Relationship Id="rId21" Type="http://schemas.openxmlformats.org/officeDocument/2006/relationships/image" Target="../media/image49.tiff"/><Relationship Id="rId7" Type="http://schemas.openxmlformats.org/officeDocument/2006/relationships/image" Target="../media/image35.tiff"/><Relationship Id="rId12" Type="http://schemas.openxmlformats.org/officeDocument/2006/relationships/image" Target="../media/image40.tiff"/><Relationship Id="rId17" Type="http://schemas.openxmlformats.org/officeDocument/2006/relationships/image" Target="../media/image45.tiff"/><Relationship Id="rId2" Type="http://schemas.openxmlformats.org/officeDocument/2006/relationships/notesSlide" Target="../notesSlides/notesSlide7.xml"/><Relationship Id="rId16" Type="http://schemas.openxmlformats.org/officeDocument/2006/relationships/image" Target="../media/image44.tiff"/><Relationship Id="rId20" Type="http://schemas.openxmlformats.org/officeDocument/2006/relationships/image" Target="../media/image48.tiff"/><Relationship Id="rId1" Type="http://schemas.openxmlformats.org/officeDocument/2006/relationships/slideLayout" Target="../slideLayouts/slideLayout3.xml"/><Relationship Id="rId6" Type="http://schemas.openxmlformats.org/officeDocument/2006/relationships/image" Target="../media/image34.tiff"/><Relationship Id="rId11" Type="http://schemas.openxmlformats.org/officeDocument/2006/relationships/image" Target="../media/image39.tiff"/><Relationship Id="rId5" Type="http://schemas.openxmlformats.org/officeDocument/2006/relationships/image" Target="../media/image33.tiff"/><Relationship Id="rId15" Type="http://schemas.openxmlformats.org/officeDocument/2006/relationships/image" Target="../media/image43.tiff"/><Relationship Id="rId23" Type="http://schemas.openxmlformats.org/officeDocument/2006/relationships/image" Target="../media/image51.png"/><Relationship Id="rId10" Type="http://schemas.openxmlformats.org/officeDocument/2006/relationships/image" Target="../media/image38.tiff"/><Relationship Id="rId19" Type="http://schemas.openxmlformats.org/officeDocument/2006/relationships/image" Target="../media/image47.tiff"/><Relationship Id="rId4" Type="http://schemas.openxmlformats.org/officeDocument/2006/relationships/image" Target="../media/image32.tiff"/><Relationship Id="rId9" Type="http://schemas.openxmlformats.org/officeDocument/2006/relationships/image" Target="../media/image37.tiff"/><Relationship Id="rId14" Type="http://schemas.openxmlformats.org/officeDocument/2006/relationships/image" Target="../media/image42.tiff"/><Relationship Id="rId22" Type="http://schemas.openxmlformats.org/officeDocument/2006/relationships/image" Target="../media/image5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1FEB-8ACB-6441-A32E-7E4D5EE2DFA9}"/>
              </a:ext>
            </a:extLst>
          </p:cNvPr>
          <p:cNvSpPr>
            <a:spLocks noGrp="1"/>
          </p:cNvSpPr>
          <p:nvPr>
            <p:ph type="title"/>
          </p:nvPr>
        </p:nvSpPr>
        <p:spPr>
          <a:xfrm>
            <a:off x="559905" y="1704914"/>
            <a:ext cx="8242124" cy="1131101"/>
          </a:xfrm>
        </p:spPr>
        <p:txBody>
          <a:bodyPr/>
          <a:lstStyle/>
          <a:p>
            <a:r>
              <a:rPr lang="en-US" sz="6000" dirty="0"/>
              <a:t>The Past, Present, and Future of Security… and How to Stop It</a:t>
            </a:r>
          </a:p>
        </p:txBody>
      </p:sp>
      <p:sp>
        <p:nvSpPr>
          <p:cNvPr id="4" name="Content Placeholder 3">
            <a:extLst>
              <a:ext uri="{FF2B5EF4-FFF2-40B4-BE49-F238E27FC236}">
                <a16:creationId xmlns:a16="http://schemas.microsoft.com/office/drawing/2014/main" id="{76C8E12A-17E8-6140-BF2C-FCF9BE280769}"/>
              </a:ext>
            </a:extLst>
          </p:cNvPr>
          <p:cNvSpPr>
            <a:spLocks noGrp="1"/>
          </p:cNvSpPr>
          <p:nvPr>
            <p:ph sz="quarter" idx="10"/>
          </p:nvPr>
        </p:nvSpPr>
        <p:spPr>
          <a:xfrm>
            <a:off x="559904" y="3671127"/>
            <a:ext cx="10691812" cy="646112"/>
          </a:xfrm>
        </p:spPr>
        <p:txBody>
          <a:bodyPr/>
          <a:lstStyle/>
          <a:p>
            <a:r>
              <a:rPr lang="en-US" dirty="0"/>
              <a:t>Sounil Yu</a:t>
            </a:r>
          </a:p>
        </p:txBody>
      </p:sp>
      <p:pic>
        <p:nvPicPr>
          <p:cNvPr id="6" name="Graphic 5">
            <a:extLst>
              <a:ext uri="{FF2B5EF4-FFF2-40B4-BE49-F238E27FC236}">
                <a16:creationId xmlns:a16="http://schemas.microsoft.com/office/drawing/2014/main" id="{64C08CAF-429B-A54E-98F3-0877A29DD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121" y="4320433"/>
            <a:ext cx="304800" cy="241300"/>
          </a:xfrm>
          <a:prstGeom prst="rect">
            <a:avLst/>
          </a:prstGeom>
        </p:spPr>
      </p:pic>
      <p:sp>
        <p:nvSpPr>
          <p:cNvPr id="7" name="TextBox 6">
            <a:extLst>
              <a:ext uri="{FF2B5EF4-FFF2-40B4-BE49-F238E27FC236}">
                <a16:creationId xmlns:a16="http://schemas.microsoft.com/office/drawing/2014/main" id="{E5CBE11B-A7C2-6B46-A15C-8279F5C776AA}"/>
              </a:ext>
            </a:extLst>
          </p:cNvPr>
          <p:cNvSpPr txBox="1"/>
          <p:nvPr/>
        </p:nvSpPr>
        <p:spPr>
          <a:xfrm>
            <a:off x="1003539" y="4210251"/>
            <a:ext cx="1508746" cy="461665"/>
          </a:xfrm>
          <a:prstGeom prst="rect">
            <a:avLst/>
          </a:prstGeom>
          <a:noFill/>
        </p:spPr>
        <p:txBody>
          <a:bodyPr wrap="none" rtlCol="0">
            <a:spAutoFit/>
          </a:bodyPr>
          <a:lstStyle/>
          <a:p>
            <a:r>
              <a:rPr lang="en-US" dirty="0">
                <a:solidFill>
                  <a:schemeClr val="bg1"/>
                </a:solidFill>
              </a:rPr>
              <a:t>@</a:t>
            </a:r>
            <a:r>
              <a:rPr lang="en-US" dirty="0" err="1">
                <a:solidFill>
                  <a:schemeClr val="bg1"/>
                </a:solidFill>
              </a:rPr>
              <a:t>sounilyu</a:t>
            </a:r>
            <a:endParaRPr lang="en-US" dirty="0">
              <a:solidFill>
                <a:schemeClr val="bg1"/>
              </a:solidFill>
            </a:endParaRPr>
          </a:p>
        </p:txBody>
      </p:sp>
      <p:sp>
        <p:nvSpPr>
          <p:cNvPr id="3" name="Rectangle 2">
            <a:extLst>
              <a:ext uri="{FF2B5EF4-FFF2-40B4-BE49-F238E27FC236}">
                <a16:creationId xmlns:a16="http://schemas.microsoft.com/office/drawing/2014/main" id="{E481E9D5-9AB5-5849-BC21-CC40F8A9228E}"/>
              </a:ext>
            </a:extLst>
          </p:cNvPr>
          <p:cNvSpPr/>
          <p:nvPr/>
        </p:nvSpPr>
        <p:spPr>
          <a:xfrm>
            <a:off x="8376183" y="5211040"/>
            <a:ext cx="3120128" cy="1200329"/>
          </a:xfrm>
          <a:prstGeom prst="rect">
            <a:avLst/>
          </a:prstGeom>
        </p:spPr>
        <p:txBody>
          <a:bodyPr wrap="square">
            <a:spAutoFit/>
          </a:bodyPr>
          <a:lstStyle/>
          <a:p>
            <a:r>
              <a:rPr lang="en-US" sz="1800" dirty="0">
                <a:solidFill>
                  <a:schemeClr val="bg1"/>
                </a:solidFill>
              </a:rPr>
              <a:t>We cannot solve our problems with the same thinking we used when we created them</a:t>
            </a:r>
          </a:p>
          <a:p>
            <a:pPr algn="r"/>
            <a:r>
              <a:rPr lang="en-US" sz="1800" i="1" dirty="0">
                <a:solidFill>
                  <a:schemeClr val="bg1"/>
                </a:solidFill>
              </a:rPr>
              <a:t>Albert Einstein</a:t>
            </a:r>
          </a:p>
        </p:txBody>
      </p:sp>
      <p:sp>
        <p:nvSpPr>
          <p:cNvPr id="8" name="TextBox 7">
            <a:extLst>
              <a:ext uri="{FF2B5EF4-FFF2-40B4-BE49-F238E27FC236}">
                <a16:creationId xmlns:a16="http://schemas.microsoft.com/office/drawing/2014/main" id="{AA37B5DF-FB1D-E7BD-2782-F70B02D38C3D}"/>
              </a:ext>
            </a:extLst>
          </p:cNvPr>
          <p:cNvSpPr txBox="1"/>
          <p:nvPr/>
        </p:nvSpPr>
        <p:spPr>
          <a:xfrm>
            <a:off x="559904" y="5211040"/>
            <a:ext cx="4713480" cy="1200329"/>
          </a:xfrm>
          <a:prstGeom prst="rect">
            <a:avLst/>
          </a:prstGeom>
          <a:noFill/>
        </p:spPr>
        <p:txBody>
          <a:bodyPr wrap="square">
            <a:spAutoFit/>
          </a:bodyPr>
          <a:lstStyle/>
          <a:p>
            <a:r>
              <a:rPr lang="en-US" sz="1800" dirty="0">
                <a:solidFill>
                  <a:schemeClr val="bg1"/>
                </a:solidFill>
              </a:rPr>
              <a:t>The measure of success is not whether you have a tough problem to deal with, but whether it is the same problem you had last year.</a:t>
            </a:r>
          </a:p>
          <a:p>
            <a:pPr algn="r"/>
            <a:r>
              <a:rPr lang="en-US" sz="1800" i="1" dirty="0">
                <a:solidFill>
                  <a:schemeClr val="bg1"/>
                </a:solidFill>
              </a:rPr>
              <a:t>John Foster Dulles</a:t>
            </a:r>
          </a:p>
        </p:txBody>
      </p:sp>
      <p:pic>
        <p:nvPicPr>
          <p:cNvPr id="5" name="Picture 2">
            <a:extLst>
              <a:ext uri="{FF2B5EF4-FFF2-40B4-BE49-F238E27FC236}">
                <a16:creationId xmlns:a16="http://schemas.microsoft.com/office/drawing/2014/main" id="{8FF1BA30-69C0-579F-D08B-4FDF64F96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7807" y="1114285"/>
            <a:ext cx="2304288" cy="231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9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05F7-C996-1E49-ABDB-9DAD8D48A910}"/>
              </a:ext>
            </a:extLst>
          </p:cNvPr>
          <p:cNvSpPr>
            <a:spLocks noGrp="1"/>
          </p:cNvSpPr>
          <p:nvPr>
            <p:ph type="title"/>
          </p:nvPr>
        </p:nvSpPr>
        <p:spPr/>
        <p:txBody>
          <a:bodyPr/>
          <a:lstStyle/>
          <a:p>
            <a:r>
              <a:rPr lang="en-US" dirty="0"/>
              <a:t>Pets vs Cattle</a:t>
            </a:r>
          </a:p>
        </p:txBody>
      </p:sp>
      <p:pic>
        <p:nvPicPr>
          <p:cNvPr id="6" name="Picture 5">
            <a:extLst>
              <a:ext uri="{FF2B5EF4-FFF2-40B4-BE49-F238E27FC236}">
                <a16:creationId xmlns:a16="http://schemas.microsoft.com/office/drawing/2014/main" id="{C86A5EA9-9694-0B4F-9A80-E0A4AAF49F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846" y="1700894"/>
            <a:ext cx="1368675" cy="1532916"/>
          </a:xfrm>
          <a:prstGeom prst="rect">
            <a:avLst/>
          </a:prstGeom>
        </p:spPr>
      </p:pic>
      <p:pic>
        <p:nvPicPr>
          <p:cNvPr id="7" name="Picture 6">
            <a:extLst>
              <a:ext uri="{FF2B5EF4-FFF2-40B4-BE49-F238E27FC236}">
                <a16:creationId xmlns:a16="http://schemas.microsoft.com/office/drawing/2014/main" id="{375E8A2F-FACA-4944-B429-4AF1991FD6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0458" t="16294" r="16669" b="2434"/>
          <a:stretch/>
        </p:blipFill>
        <p:spPr>
          <a:xfrm>
            <a:off x="231923" y="4243472"/>
            <a:ext cx="1850967" cy="1651463"/>
          </a:xfrm>
          <a:prstGeom prst="rect">
            <a:avLst/>
          </a:prstGeom>
        </p:spPr>
      </p:pic>
      <p:sp>
        <p:nvSpPr>
          <p:cNvPr id="8" name="TextBox 7">
            <a:extLst>
              <a:ext uri="{FF2B5EF4-FFF2-40B4-BE49-F238E27FC236}">
                <a16:creationId xmlns:a16="http://schemas.microsoft.com/office/drawing/2014/main" id="{D211149E-13D0-5344-824C-80DDE0E09470}"/>
              </a:ext>
            </a:extLst>
          </p:cNvPr>
          <p:cNvSpPr txBox="1"/>
          <p:nvPr/>
        </p:nvSpPr>
        <p:spPr>
          <a:xfrm>
            <a:off x="1987052" y="1790241"/>
            <a:ext cx="4414478" cy="1384995"/>
          </a:xfrm>
          <a:prstGeom prst="rect">
            <a:avLst/>
          </a:prstGeom>
          <a:noFill/>
        </p:spPr>
        <p:txBody>
          <a:bodyPr wrap="none" rtlCol="0">
            <a:spAutoFit/>
          </a:bodyPr>
          <a:lstStyle/>
          <a:p>
            <a:pPr marL="380990" indent="-380990">
              <a:buFont typeface="Arial" panose="020B0604020202020204" pitchFamily="34" charset="0"/>
              <a:buChar char="•"/>
            </a:pPr>
            <a:r>
              <a:rPr lang="en-US" sz="2800" dirty="0"/>
              <a:t>Given a familiar name</a:t>
            </a:r>
          </a:p>
          <a:p>
            <a:pPr marL="380990" indent="-380990">
              <a:buFont typeface="Arial" panose="020B0604020202020204" pitchFamily="34" charset="0"/>
              <a:buChar char="•"/>
            </a:pPr>
            <a:r>
              <a:rPr lang="en-US" sz="2800" dirty="0"/>
              <a:t>Taken to the vet when sick</a:t>
            </a:r>
          </a:p>
          <a:p>
            <a:pPr marL="380990" indent="-380990">
              <a:buFont typeface="Arial" panose="020B0604020202020204" pitchFamily="34" charset="0"/>
              <a:buChar char="•"/>
            </a:pPr>
            <a:r>
              <a:rPr lang="en-US" sz="2800" dirty="0"/>
              <a:t>Hugged</a:t>
            </a:r>
          </a:p>
        </p:txBody>
      </p:sp>
      <p:sp>
        <p:nvSpPr>
          <p:cNvPr id="9" name="TextBox 8">
            <a:extLst>
              <a:ext uri="{FF2B5EF4-FFF2-40B4-BE49-F238E27FC236}">
                <a16:creationId xmlns:a16="http://schemas.microsoft.com/office/drawing/2014/main" id="{44509EF8-0DA5-C841-BCB9-5FDBE81BC21A}"/>
              </a:ext>
            </a:extLst>
          </p:cNvPr>
          <p:cNvSpPr txBox="1"/>
          <p:nvPr/>
        </p:nvSpPr>
        <p:spPr>
          <a:xfrm>
            <a:off x="1987052" y="4414027"/>
            <a:ext cx="5021032" cy="1384995"/>
          </a:xfrm>
          <a:prstGeom prst="rect">
            <a:avLst/>
          </a:prstGeom>
          <a:noFill/>
        </p:spPr>
        <p:txBody>
          <a:bodyPr wrap="square" rtlCol="0">
            <a:spAutoFit/>
          </a:bodyPr>
          <a:lstStyle/>
          <a:p>
            <a:pPr marL="380990" indent="-380990">
              <a:buFont typeface="Arial" panose="020B0604020202020204" pitchFamily="34" charset="0"/>
              <a:buChar char="•"/>
            </a:pPr>
            <a:r>
              <a:rPr lang="en-US" sz="2800" dirty="0"/>
              <a:t>Branded with an obscure, unpronounceable name</a:t>
            </a:r>
          </a:p>
          <a:p>
            <a:pPr marL="380990" indent="-380990">
              <a:buFont typeface="Arial" panose="020B0604020202020204" pitchFamily="34" charset="0"/>
              <a:buChar char="•"/>
            </a:pPr>
            <a:r>
              <a:rPr lang="en-US" sz="2800" dirty="0"/>
              <a:t>Culled from herd</a:t>
            </a:r>
          </a:p>
        </p:txBody>
      </p:sp>
      <p:sp>
        <p:nvSpPr>
          <p:cNvPr id="3" name="TextBox 2">
            <a:extLst>
              <a:ext uri="{FF2B5EF4-FFF2-40B4-BE49-F238E27FC236}">
                <a16:creationId xmlns:a16="http://schemas.microsoft.com/office/drawing/2014/main" id="{8811B107-14EE-B648-93AE-2B99DBD35408}"/>
              </a:ext>
            </a:extLst>
          </p:cNvPr>
          <p:cNvSpPr txBox="1"/>
          <p:nvPr/>
        </p:nvSpPr>
        <p:spPr>
          <a:xfrm>
            <a:off x="9512695" y="2321044"/>
            <a:ext cx="1890326" cy="1015663"/>
          </a:xfrm>
          <a:prstGeom prst="rect">
            <a:avLst/>
          </a:prstGeom>
          <a:noFill/>
        </p:spPr>
        <p:txBody>
          <a:bodyPr wrap="none" rtlCol="0" anchor="ctr">
            <a:spAutoFit/>
          </a:bodyPr>
          <a:lstStyle/>
          <a:p>
            <a:pPr algn="ctr"/>
            <a:r>
              <a:rPr lang="en-US" sz="6000" b="1" dirty="0"/>
              <a:t>C.I.A.</a:t>
            </a:r>
          </a:p>
        </p:txBody>
      </p:sp>
      <p:sp>
        <p:nvSpPr>
          <p:cNvPr id="15" name="TextBox 14">
            <a:extLst>
              <a:ext uri="{FF2B5EF4-FFF2-40B4-BE49-F238E27FC236}">
                <a16:creationId xmlns:a16="http://schemas.microsoft.com/office/drawing/2014/main" id="{6CA04441-EED3-BF42-BC40-9F83BD700E42}"/>
              </a:ext>
            </a:extLst>
          </p:cNvPr>
          <p:cNvSpPr txBox="1"/>
          <p:nvPr/>
        </p:nvSpPr>
        <p:spPr>
          <a:xfrm>
            <a:off x="9542353" y="4503713"/>
            <a:ext cx="1849289" cy="1015663"/>
          </a:xfrm>
          <a:prstGeom prst="rect">
            <a:avLst/>
          </a:prstGeom>
          <a:noFill/>
        </p:spPr>
        <p:txBody>
          <a:bodyPr wrap="none" rtlCol="0" anchor="ctr">
            <a:spAutoFit/>
          </a:bodyPr>
          <a:lstStyle/>
          <a:p>
            <a:pPr algn="ctr"/>
            <a:r>
              <a:rPr lang="en-US" sz="6000" b="1" dirty="0"/>
              <a:t>D.I.E.</a:t>
            </a:r>
          </a:p>
        </p:txBody>
      </p:sp>
      <p:grpSp>
        <p:nvGrpSpPr>
          <p:cNvPr id="10" name="Group 9">
            <a:extLst>
              <a:ext uri="{FF2B5EF4-FFF2-40B4-BE49-F238E27FC236}">
                <a16:creationId xmlns:a16="http://schemas.microsoft.com/office/drawing/2014/main" id="{B921233D-9734-634E-BFD1-1B8147D066D3}"/>
              </a:ext>
            </a:extLst>
          </p:cNvPr>
          <p:cNvGrpSpPr/>
          <p:nvPr/>
        </p:nvGrpSpPr>
        <p:grpSpPr>
          <a:xfrm>
            <a:off x="9375572" y="752571"/>
            <a:ext cx="2693016" cy="1668332"/>
            <a:chOff x="9375572" y="752571"/>
            <a:chExt cx="2693016" cy="1668332"/>
          </a:xfrm>
        </p:grpSpPr>
        <p:pic>
          <p:nvPicPr>
            <p:cNvPr id="25" name="Picture 24">
              <a:extLst>
                <a:ext uri="{FF2B5EF4-FFF2-40B4-BE49-F238E27FC236}">
                  <a16:creationId xmlns:a16="http://schemas.microsoft.com/office/drawing/2014/main" id="{BB61BFDB-1BAF-4F4A-B680-484E8383CD8F}"/>
                </a:ext>
              </a:extLst>
            </p:cNvPr>
            <p:cNvPicPr>
              <a:picLocks noChangeAspect="1"/>
            </p:cNvPicPr>
            <p:nvPr/>
          </p:nvPicPr>
          <p:blipFill rotWithShape="1">
            <a:blip r:embed="rId5"/>
            <a:srcRect r="40067" b="55067"/>
            <a:stretch/>
          </p:blipFill>
          <p:spPr>
            <a:xfrm>
              <a:off x="9375572" y="1497841"/>
              <a:ext cx="1858850" cy="903721"/>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66533065-2F74-1A43-B1A5-83E6AA15D125}"/>
                </a:ext>
              </a:extLst>
            </p:cNvPr>
            <p:cNvGrpSpPr/>
            <p:nvPr/>
          </p:nvGrpSpPr>
          <p:grpSpPr>
            <a:xfrm>
              <a:off x="10400256" y="752571"/>
              <a:ext cx="1668332" cy="1668332"/>
              <a:chOff x="7557520" y="609629"/>
              <a:chExt cx="2744349" cy="2744349"/>
            </a:xfrm>
          </p:grpSpPr>
          <p:grpSp>
            <p:nvGrpSpPr>
              <p:cNvPr id="41" name="Group 40">
                <a:extLst>
                  <a:ext uri="{FF2B5EF4-FFF2-40B4-BE49-F238E27FC236}">
                    <a16:creationId xmlns:a16="http://schemas.microsoft.com/office/drawing/2014/main" id="{2E53B5E4-9F8F-F948-9F43-B5371ABED4F1}"/>
                  </a:ext>
                </a:extLst>
              </p:cNvPr>
              <p:cNvGrpSpPr/>
              <p:nvPr/>
            </p:nvGrpSpPr>
            <p:grpSpPr>
              <a:xfrm>
                <a:off x="7557520" y="609629"/>
                <a:ext cx="2744349" cy="2744349"/>
                <a:chOff x="7701071" y="455447"/>
                <a:chExt cx="2744349" cy="2744349"/>
              </a:xfrm>
            </p:grpSpPr>
            <p:pic>
              <p:nvPicPr>
                <p:cNvPr id="26" name="Picture 25">
                  <a:extLst>
                    <a:ext uri="{FF2B5EF4-FFF2-40B4-BE49-F238E27FC236}">
                      <a16:creationId xmlns:a16="http://schemas.microsoft.com/office/drawing/2014/main" id="{289F89DA-1AEE-AA41-BB38-985E254C9CF6}"/>
                    </a:ext>
                  </a:extLst>
                </p:cNvPr>
                <p:cNvPicPr>
                  <a:picLocks noChangeAspect="1"/>
                </p:cNvPicPr>
                <p:nvPr/>
              </p:nvPicPr>
              <p:blipFill>
                <a:blip r:embed="rId6"/>
                <a:stretch>
                  <a:fillRect/>
                </a:stretch>
              </p:blipFill>
              <p:spPr>
                <a:xfrm>
                  <a:off x="7701071" y="455447"/>
                  <a:ext cx="2744349" cy="2744349"/>
                </a:xfrm>
                <a:prstGeom prst="rect">
                  <a:avLst/>
                </a:prstGeom>
              </p:spPr>
            </p:pic>
            <p:grpSp>
              <p:nvGrpSpPr>
                <p:cNvPr id="27" name="Group 26">
                  <a:extLst>
                    <a:ext uri="{FF2B5EF4-FFF2-40B4-BE49-F238E27FC236}">
                      <a16:creationId xmlns:a16="http://schemas.microsoft.com/office/drawing/2014/main" id="{149B6DB1-9642-9C4E-AE37-F8373E58607B}"/>
                    </a:ext>
                  </a:extLst>
                </p:cNvPr>
                <p:cNvGrpSpPr/>
                <p:nvPr/>
              </p:nvGrpSpPr>
              <p:grpSpPr>
                <a:xfrm>
                  <a:off x="8050222" y="1017442"/>
                  <a:ext cx="2218920" cy="1558709"/>
                  <a:chOff x="7344662" y="1365700"/>
                  <a:chExt cx="1664190" cy="1169032"/>
                </a:xfrm>
              </p:grpSpPr>
              <p:pic>
                <p:nvPicPr>
                  <p:cNvPr id="28" name="Picture 27">
                    <a:extLst>
                      <a:ext uri="{FF2B5EF4-FFF2-40B4-BE49-F238E27FC236}">
                        <a16:creationId xmlns:a16="http://schemas.microsoft.com/office/drawing/2014/main" id="{3C564628-9B69-0A45-8075-434C388F4A32}"/>
                      </a:ext>
                    </a:extLst>
                  </p:cNvPr>
                  <p:cNvPicPr>
                    <a:picLocks noChangeAspect="1"/>
                  </p:cNvPicPr>
                  <p:nvPr/>
                </p:nvPicPr>
                <p:blipFill>
                  <a:blip r:embed="rId7"/>
                  <a:stretch>
                    <a:fillRect/>
                  </a:stretch>
                </p:blipFill>
                <p:spPr>
                  <a:xfrm rot="1800000">
                    <a:off x="7344662" y="1570135"/>
                    <a:ext cx="413527" cy="413527"/>
                  </a:xfrm>
                  <a:prstGeom prst="rect">
                    <a:avLst/>
                  </a:prstGeom>
                </p:spPr>
              </p:pic>
              <p:pic>
                <p:nvPicPr>
                  <p:cNvPr id="29" name="Picture 28">
                    <a:extLst>
                      <a:ext uri="{FF2B5EF4-FFF2-40B4-BE49-F238E27FC236}">
                        <a16:creationId xmlns:a16="http://schemas.microsoft.com/office/drawing/2014/main" id="{AEACB8F4-B05B-014B-B204-762D00704F34}"/>
                      </a:ext>
                    </a:extLst>
                  </p:cNvPr>
                  <p:cNvPicPr>
                    <a:picLocks noChangeAspect="1"/>
                  </p:cNvPicPr>
                  <p:nvPr/>
                </p:nvPicPr>
                <p:blipFill>
                  <a:blip r:embed="rId8"/>
                  <a:stretch>
                    <a:fillRect/>
                  </a:stretch>
                </p:blipFill>
                <p:spPr>
                  <a:xfrm>
                    <a:off x="8584168" y="2122971"/>
                    <a:ext cx="285594" cy="307752"/>
                  </a:xfrm>
                  <a:prstGeom prst="rect">
                    <a:avLst/>
                  </a:prstGeom>
                </p:spPr>
              </p:pic>
              <p:pic>
                <p:nvPicPr>
                  <p:cNvPr id="30" name="Picture 29">
                    <a:extLst>
                      <a:ext uri="{FF2B5EF4-FFF2-40B4-BE49-F238E27FC236}">
                        <a16:creationId xmlns:a16="http://schemas.microsoft.com/office/drawing/2014/main" id="{33E06138-94B2-E44E-80E7-9BEB7061B910}"/>
                      </a:ext>
                    </a:extLst>
                  </p:cNvPr>
                  <p:cNvPicPr>
                    <a:picLocks noChangeAspect="1"/>
                  </p:cNvPicPr>
                  <p:nvPr/>
                </p:nvPicPr>
                <p:blipFill>
                  <a:blip r:embed="rId9"/>
                  <a:stretch>
                    <a:fillRect/>
                  </a:stretch>
                </p:blipFill>
                <p:spPr>
                  <a:xfrm>
                    <a:off x="7988738" y="2205128"/>
                    <a:ext cx="329604" cy="329604"/>
                  </a:xfrm>
                  <a:prstGeom prst="rect">
                    <a:avLst/>
                  </a:prstGeom>
                </p:spPr>
              </p:pic>
              <p:pic>
                <p:nvPicPr>
                  <p:cNvPr id="31" name="Picture 30">
                    <a:extLst>
                      <a:ext uri="{FF2B5EF4-FFF2-40B4-BE49-F238E27FC236}">
                        <a16:creationId xmlns:a16="http://schemas.microsoft.com/office/drawing/2014/main" id="{9520997C-1F88-7E44-8479-6746F42B548C}"/>
                      </a:ext>
                    </a:extLst>
                  </p:cNvPr>
                  <p:cNvPicPr>
                    <a:picLocks noChangeAspect="1"/>
                  </p:cNvPicPr>
                  <p:nvPr/>
                </p:nvPicPr>
                <p:blipFill>
                  <a:blip r:embed="rId10"/>
                  <a:stretch>
                    <a:fillRect/>
                  </a:stretch>
                </p:blipFill>
                <p:spPr>
                  <a:xfrm>
                    <a:off x="8421689" y="1365700"/>
                    <a:ext cx="587163" cy="587163"/>
                  </a:xfrm>
                  <a:prstGeom prst="rect">
                    <a:avLst/>
                  </a:prstGeom>
                </p:spPr>
              </p:pic>
            </p:grpSp>
            <p:pic>
              <p:nvPicPr>
                <p:cNvPr id="23" name="Picture 22">
                  <a:extLst>
                    <a:ext uri="{FF2B5EF4-FFF2-40B4-BE49-F238E27FC236}">
                      <a16:creationId xmlns:a16="http://schemas.microsoft.com/office/drawing/2014/main" id="{3FDA3F61-A975-FE43-8493-91E478251391}"/>
                    </a:ext>
                  </a:extLst>
                </p:cNvPr>
                <p:cNvPicPr>
                  <a:picLocks noChangeAspect="1"/>
                </p:cNvPicPr>
                <p:nvPr/>
              </p:nvPicPr>
              <p:blipFill>
                <a:blip r:embed="rId11"/>
                <a:stretch>
                  <a:fillRect/>
                </a:stretch>
              </p:blipFill>
              <p:spPr>
                <a:xfrm>
                  <a:off x="8176149" y="2097763"/>
                  <a:ext cx="584390" cy="357292"/>
                </a:xfrm>
                <a:prstGeom prst="rect">
                  <a:avLst/>
                </a:prstGeom>
              </p:spPr>
            </p:pic>
            <p:pic>
              <p:nvPicPr>
                <p:cNvPr id="12" name="Picture 11">
                  <a:extLst>
                    <a:ext uri="{FF2B5EF4-FFF2-40B4-BE49-F238E27FC236}">
                      <a16:creationId xmlns:a16="http://schemas.microsoft.com/office/drawing/2014/main" id="{F66DE4C6-52EF-364B-AB99-3052958CEAAA}"/>
                    </a:ext>
                  </a:extLst>
                </p:cNvPr>
                <p:cNvPicPr>
                  <a:picLocks noChangeAspect="1"/>
                </p:cNvPicPr>
                <p:nvPr/>
              </p:nvPicPr>
              <p:blipFill>
                <a:blip r:embed="rId12"/>
                <a:stretch>
                  <a:fillRect/>
                </a:stretch>
              </p:blipFill>
              <p:spPr>
                <a:xfrm flipH="1">
                  <a:off x="9147461" y="1619198"/>
                  <a:ext cx="621280" cy="621280"/>
                </a:xfrm>
                <a:prstGeom prst="rect">
                  <a:avLst/>
                </a:prstGeom>
              </p:spPr>
            </p:pic>
          </p:grpSp>
          <p:pic>
            <p:nvPicPr>
              <p:cNvPr id="43" name="Picture 42">
                <a:extLst>
                  <a:ext uri="{FF2B5EF4-FFF2-40B4-BE49-F238E27FC236}">
                    <a16:creationId xmlns:a16="http://schemas.microsoft.com/office/drawing/2014/main" id="{E8F39FC1-50B7-7C4D-A1A7-975B066EC64D}"/>
                  </a:ext>
                </a:extLst>
              </p:cNvPr>
              <p:cNvPicPr>
                <a:picLocks noChangeAspect="1"/>
              </p:cNvPicPr>
              <p:nvPr/>
            </p:nvPicPr>
            <p:blipFill>
              <a:blip r:embed="rId13"/>
              <a:stretch>
                <a:fillRect/>
              </a:stretch>
            </p:blipFill>
            <p:spPr>
              <a:xfrm>
                <a:off x="8688960" y="1384479"/>
                <a:ext cx="499356" cy="458076"/>
              </a:xfrm>
              <a:prstGeom prst="rect">
                <a:avLst/>
              </a:prstGeom>
            </p:spPr>
          </p:pic>
        </p:grpSp>
      </p:grpSp>
      <p:grpSp>
        <p:nvGrpSpPr>
          <p:cNvPr id="40" name="Group 39">
            <a:extLst>
              <a:ext uri="{FF2B5EF4-FFF2-40B4-BE49-F238E27FC236}">
                <a16:creationId xmlns:a16="http://schemas.microsoft.com/office/drawing/2014/main" id="{CCF18E5C-EE18-1D45-AD01-051B1D314C70}"/>
              </a:ext>
            </a:extLst>
          </p:cNvPr>
          <p:cNvGrpSpPr/>
          <p:nvPr/>
        </p:nvGrpSpPr>
        <p:grpSpPr>
          <a:xfrm>
            <a:off x="6422518" y="3673130"/>
            <a:ext cx="3239484" cy="2159782"/>
            <a:chOff x="5011016" y="2786842"/>
            <a:chExt cx="2429613" cy="1619837"/>
          </a:xfrm>
        </p:grpSpPr>
        <p:sp>
          <p:nvSpPr>
            <p:cNvPr id="42" name="Right Arrow 41">
              <a:extLst>
                <a:ext uri="{FF2B5EF4-FFF2-40B4-BE49-F238E27FC236}">
                  <a16:creationId xmlns:a16="http://schemas.microsoft.com/office/drawing/2014/main" id="{2A5C31C4-3752-9045-931F-973B44211FAF}"/>
                </a:ext>
              </a:extLst>
            </p:cNvPr>
            <p:cNvSpPr/>
            <p:nvPr/>
          </p:nvSpPr>
          <p:spPr bwMode="auto">
            <a:xfrm>
              <a:off x="5011016" y="3398636"/>
              <a:ext cx="964668" cy="489284"/>
            </a:xfrm>
            <a:prstGeom prst="rightArrow">
              <a:avLst/>
            </a:prstGeom>
            <a:solidFill>
              <a:schemeClr val="tx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US" sz="3200" dirty="0">
                <a:solidFill>
                  <a:srgbClr val="000000"/>
                </a:solidFill>
                <a:latin typeface="Arial" charset="0"/>
              </a:endParaRPr>
            </a:p>
          </p:txBody>
        </p:sp>
        <p:pic>
          <p:nvPicPr>
            <p:cNvPr id="44" name="Picture 43">
              <a:extLst>
                <a:ext uri="{FF2B5EF4-FFF2-40B4-BE49-F238E27FC236}">
                  <a16:creationId xmlns:a16="http://schemas.microsoft.com/office/drawing/2014/main" id="{E4249F54-7D0C-5A4C-9DBC-DBBBCCD864A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123504" y="2786842"/>
              <a:ext cx="1317125" cy="1619837"/>
            </a:xfrm>
            <a:prstGeom prst="rect">
              <a:avLst/>
            </a:prstGeom>
          </p:spPr>
        </p:pic>
      </p:grpSp>
      <p:grpSp>
        <p:nvGrpSpPr>
          <p:cNvPr id="45" name="Group 44">
            <a:extLst>
              <a:ext uri="{FF2B5EF4-FFF2-40B4-BE49-F238E27FC236}">
                <a16:creationId xmlns:a16="http://schemas.microsoft.com/office/drawing/2014/main" id="{1235C108-3835-4148-A2E6-61FBC6B6E122}"/>
              </a:ext>
            </a:extLst>
          </p:cNvPr>
          <p:cNvGrpSpPr/>
          <p:nvPr/>
        </p:nvGrpSpPr>
        <p:grpSpPr>
          <a:xfrm>
            <a:off x="6422517" y="1586737"/>
            <a:ext cx="2888161" cy="1618840"/>
            <a:chOff x="5011016" y="1060919"/>
            <a:chExt cx="2166121" cy="1214130"/>
          </a:xfrm>
        </p:grpSpPr>
        <p:sp>
          <p:nvSpPr>
            <p:cNvPr id="46" name="Right Arrow 9">
              <a:extLst>
                <a:ext uri="{FF2B5EF4-FFF2-40B4-BE49-F238E27FC236}">
                  <a16:creationId xmlns:a16="http://schemas.microsoft.com/office/drawing/2014/main" id="{833AD5FB-C1AC-FB48-8276-F44018C7AA73}"/>
                </a:ext>
              </a:extLst>
            </p:cNvPr>
            <p:cNvSpPr/>
            <p:nvPr/>
          </p:nvSpPr>
          <p:spPr bwMode="auto">
            <a:xfrm>
              <a:off x="5011016" y="1490491"/>
              <a:ext cx="964668" cy="489284"/>
            </a:xfrm>
            <a:prstGeom prst="rightArrow">
              <a:avLst/>
            </a:prstGeom>
            <a:solidFill>
              <a:srgbClr val="61C19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ndParaRPr>
            </a:p>
          </p:txBody>
        </p:sp>
        <p:pic>
          <p:nvPicPr>
            <p:cNvPr id="47" name="Picture 46">
              <a:extLst>
                <a:ext uri="{FF2B5EF4-FFF2-40B4-BE49-F238E27FC236}">
                  <a16:creationId xmlns:a16="http://schemas.microsoft.com/office/drawing/2014/main" id="{9CF324EF-EF19-9F4B-84E9-B727370094C8}"/>
                </a:ext>
              </a:extLst>
            </p:cNvPr>
            <p:cNvPicPr>
              <a:picLocks noChangeAspect="1"/>
            </p:cNvPicPr>
            <p:nvPr/>
          </p:nvPicPr>
          <p:blipFill>
            <a:blip r:embed="rId15"/>
            <a:stretch>
              <a:fillRect/>
            </a:stretch>
          </p:blipFill>
          <p:spPr>
            <a:xfrm>
              <a:off x="6127324" y="1060919"/>
              <a:ext cx="1049813" cy="1214130"/>
            </a:xfrm>
            <a:prstGeom prst="rect">
              <a:avLst/>
            </a:prstGeom>
          </p:spPr>
        </p:pic>
      </p:grpSp>
      <p:grpSp>
        <p:nvGrpSpPr>
          <p:cNvPr id="13" name="Group 12">
            <a:extLst>
              <a:ext uri="{FF2B5EF4-FFF2-40B4-BE49-F238E27FC236}">
                <a16:creationId xmlns:a16="http://schemas.microsoft.com/office/drawing/2014/main" id="{C8B01AF0-BE44-E44A-8D90-6C232421712D}"/>
              </a:ext>
            </a:extLst>
          </p:cNvPr>
          <p:cNvGrpSpPr/>
          <p:nvPr/>
        </p:nvGrpSpPr>
        <p:grpSpPr>
          <a:xfrm>
            <a:off x="9596723" y="4018200"/>
            <a:ext cx="2078750" cy="2461255"/>
            <a:chOff x="9596723" y="4018200"/>
            <a:chExt cx="2078750" cy="2461255"/>
          </a:xfrm>
        </p:grpSpPr>
        <p:pic>
          <p:nvPicPr>
            <p:cNvPr id="37" name="Graphic 36">
              <a:extLst>
                <a:ext uri="{FF2B5EF4-FFF2-40B4-BE49-F238E27FC236}">
                  <a16:creationId xmlns:a16="http://schemas.microsoft.com/office/drawing/2014/main" id="{EDE8EB0A-4FD9-1B46-BE70-B5433964A53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96723" y="4018200"/>
              <a:ext cx="1381682" cy="669906"/>
            </a:xfrm>
            <a:prstGeom prst="rect">
              <a:avLst/>
            </a:prstGeom>
          </p:spPr>
        </p:pic>
        <p:pic>
          <p:nvPicPr>
            <p:cNvPr id="34" name="Graphic 33">
              <a:extLst>
                <a:ext uri="{FF2B5EF4-FFF2-40B4-BE49-F238E27FC236}">
                  <a16:creationId xmlns:a16="http://schemas.microsoft.com/office/drawing/2014/main" id="{5D9627BE-7026-B44D-AF36-C56E2F887E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174848" y="4097287"/>
              <a:ext cx="500625" cy="500624"/>
            </a:xfrm>
            <a:prstGeom prst="rect">
              <a:avLst/>
            </a:prstGeom>
          </p:spPr>
        </p:pic>
        <p:grpSp>
          <p:nvGrpSpPr>
            <p:cNvPr id="5" name="Group 4">
              <a:extLst>
                <a:ext uri="{FF2B5EF4-FFF2-40B4-BE49-F238E27FC236}">
                  <a16:creationId xmlns:a16="http://schemas.microsoft.com/office/drawing/2014/main" id="{9FAC49DC-B5A7-E046-A41A-45EFF6E69CB4}"/>
                </a:ext>
              </a:extLst>
            </p:cNvPr>
            <p:cNvGrpSpPr/>
            <p:nvPr/>
          </p:nvGrpSpPr>
          <p:grpSpPr>
            <a:xfrm>
              <a:off x="10192412" y="5186368"/>
              <a:ext cx="1293087" cy="1293087"/>
              <a:chOff x="10192412" y="5186368"/>
              <a:chExt cx="1293087" cy="1293087"/>
            </a:xfrm>
          </p:grpSpPr>
          <p:grpSp>
            <p:nvGrpSpPr>
              <p:cNvPr id="36" name="Group 35">
                <a:extLst>
                  <a:ext uri="{FF2B5EF4-FFF2-40B4-BE49-F238E27FC236}">
                    <a16:creationId xmlns:a16="http://schemas.microsoft.com/office/drawing/2014/main" id="{A8DEAB80-B778-E448-9555-F6AEA6BD55FC}"/>
                  </a:ext>
                </a:extLst>
              </p:cNvPr>
              <p:cNvGrpSpPr/>
              <p:nvPr/>
            </p:nvGrpSpPr>
            <p:grpSpPr>
              <a:xfrm>
                <a:off x="10192412" y="5186368"/>
                <a:ext cx="1293087" cy="1293087"/>
                <a:chOff x="7098343" y="3387865"/>
                <a:chExt cx="1443373" cy="1443373"/>
              </a:xfrm>
            </p:grpSpPr>
            <p:pic>
              <p:nvPicPr>
                <p:cNvPr id="38" name="Picture 37">
                  <a:extLst>
                    <a:ext uri="{FF2B5EF4-FFF2-40B4-BE49-F238E27FC236}">
                      <a16:creationId xmlns:a16="http://schemas.microsoft.com/office/drawing/2014/main" id="{D0294647-B26C-CD41-A58E-846B0C0CD4C9}"/>
                    </a:ext>
                  </a:extLst>
                </p:cNvPr>
                <p:cNvPicPr>
                  <a:picLocks noChangeAspect="1"/>
                </p:cNvPicPr>
                <p:nvPr/>
              </p:nvPicPr>
              <p:blipFill>
                <a:blip r:embed="rId20"/>
                <a:stretch>
                  <a:fillRect/>
                </a:stretch>
              </p:blipFill>
              <p:spPr>
                <a:xfrm>
                  <a:off x="7098343" y="3387865"/>
                  <a:ext cx="1443373" cy="1443373"/>
                </a:xfrm>
                <a:prstGeom prst="rect">
                  <a:avLst/>
                </a:prstGeom>
              </p:spPr>
            </p:pic>
            <p:pic>
              <p:nvPicPr>
                <p:cNvPr id="39" name="Picture 38">
                  <a:extLst>
                    <a:ext uri="{FF2B5EF4-FFF2-40B4-BE49-F238E27FC236}">
                      <a16:creationId xmlns:a16="http://schemas.microsoft.com/office/drawing/2014/main" id="{53D57AE7-E487-054D-B9AC-9D9CC9C3E78F}"/>
                    </a:ext>
                  </a:extLst>
                </p:cNvPr>
                <p:cNvPicPr>
                  <a:picLocks noChangeAspect="1"/>
                </p:cNvPicPr>
                <p:nvPr/>
              </p:nvPicPr>
              <p:blipFill>
                <a:blip r:embed="rId21"/>
                <a:stretch>
                  <a:fillRect/>
                </a:stretch>
              </p:blipFill>
              <p:spPr>
                <a:xfrm>
                  <a:off x="7240128" y="4205310"/>
                  <a:ext cx="1170083" cy="86966"/>
                </a:xfrm>
                <a:prstGeom prst="rect">
                  <a:avLst/>
                </a:prstGeom>
              </p:spPr>
            </p:pic>
          </p:grpSp>
          <p:pic>
            <p:nvPicPr>
              <p:cNvPr id="35" name="Picture 34">
                <a:extLst>
                  <a:ext uri="{FF2B5EF4-FFF2-40B4-BE49-F238E27FC236}">
                    <a16:creationId xmlns:a16="http://schemas.microsoft.com/office/drawing/2014/main" id="{CA4220A5-DD0B-A94A-90DA-257EE1B0F61E}"/>
                  </a:ext>
                </a:extLst>
              </p:cNvPr>
              <p:cNvPicPr>
                <a:picLocks noChangeAspect="1"/>
              </p:cNvPicPr>
              <p:nvPr/>
            </p:nvPicPr>
            <p:blipFill rotWithShape="1">
              <a:blip r:embed="rId20"/>
              <a:srcRect l="59099" t="34079" b="53765"/>
              <a:stretch/>
            </p:blipFill>
            <p:spPr>
              <a:xfrm>
                <a:off x="10952979" y="5473575"/>
                <a:ext cx="528891" cy="157182"/>
              </a:xfrm>
              <a:prstGeom prst="rect">
                <a:avLst/>
              </a:prstGeom>
            </p:spPr>
          </p:pic>
        </p:grpSp>
      </p:grpSp>
      <p:grpSp>
        <p:nvGrpSpPr>
          <p:cNvPr id="48" name="Group 47">
            <a:extLst>
              <a:ext uri="{FF2B5EF4-FFF2-40B4-BE49-F238E27FC236}">
                <a16:creationId xmlns:a16="http://schemas.microsoft.com/office/drawing/2014/main" id="{15B3E280-F0C5-C143-826A-049607EC5319}"/>
              </a:ext>
            </a:extLst>
          </p:cNvPr>
          <p:cNvGrpSpPr/>
          <p:nvPr/>
        </p:nvGrpSpPr>
        <p:grpSpPr>
          <a:xfrm>
            <a:off x="11234422" y="2455736"/>
            <a:ext cx="814646" cy="788942"/>
            <a:chOff x="11201026" y="652971"/>
            <a:chExt cx="814646" cy="788942"/>
          </a:xfrm>
        </p:grpSpPr>
        <p:grpSp>
          <p:nvGrpSpPr>
            <p:cNvPr id="49" name="Graphic 4">
              <a:extLst>
                <a:ext uri="{FF2B5EF4-FFF2-40B4-BE49-F238E27FC236}">
                  <a16:creationId xmlns:a16="http://schemas.microsoft.com/office/drawing/2014/main" id="{F3D39CAC-F554-E840-BF9A-453CBE809F3D}"/>
                </a:ext>
              </a:extLst>
            </p:cNvPr>
            <p:cNvGrpSpPr/>
            <p:nvPr/>
          </p:nvGrpSpPr>
          <p:grpSpPr>
            <a:xfrm rot="10800000">
              <a:off x="11220793" y="666800"/>
              <a:ext cx="775113" cy="775113"/>
              <a:chOff x="1114147" y="2030135"/>
              <a:chExt cx="2956420" cy="2956420"/>
            </a:xfrm>
          </p:grpSpPr>
          <p:sp>
            <p:nvSpPr>
              <p:cNvPr id="53" name="Freeform 52">
                <a:extLst>
                  <a:ext uri="{FF2B5EF4-FFF2-40B4-BE49-F238E27FC236}">
                    <a16:creationId xmlns:a16="http://schemas.microsoft.com/office/drawing/2014/main" id="{7DCFDE0F-4447-F144-8073-D760BC220AF5}"/>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wrap="none" rtlCol="0" anchor="ctr"/>
              <a:lstStyle/>
              <a:p>
                <a:endParaRPr lang="en-US" sz="2000"/>
              </a:p>
            </p:txBody>
          </p:sp>
          <p:sp>
            <p:nvSpPr>
              <p:cNvPr id="54" name="Freeform 53">
                <a:extLst>
                  <a:ext uri="{FF2B5EF4-FFF2-40B4-BE49-F238E27FC236}">
                    <a16:creationId xmlns:a16="http://schemas.microsoft.com/office/drawing/2014/main" id="{8C3BB821-C0CB-0242-869F-BF055CFE4EA2}"/>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wrap="none" rtlCol="0" anchor="ctr"/>
              <a:lstStyle/>
              <a:p>
                <a:endParaRPr lang="en-US" sz="2000" dirty="0"/>
              </a:p>
            </p:txBody>
          </p:sp>
          <p:sp>
            <p:nvSpPr>
              <p:cNvPr id="55" name="Freeform 54">
                <a:extLst>
                  <a:ext uri="{FF2B5EF4-FFF2-40B4-BE49-F238E27FC236}">
                    <a16:creationId xmlns:a16="http://schemas.microsoft.com/office/drawing/2014/main" id="{8909B9A1-3BF5-8445-A182-839D6E19527A}"/>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wrap="none" rtlCol="0" anchor="ctr"/>
              <a:lstStyle/>
              <a:p>
                <a:endParaRPr lang="en-US" sz="2000"/>
              </a:p>
            </p:txBody>
          </p:sp>
          <p:sp>
            <p:nvSpPr>
              <p:cNvPr id="56" name="Freeform 55">
                <a:extLst>
                  <a:ext uri="{FF2B5EF4-FFF2-40B4-BE49-F238E27FC236}">
                    <a16:creationId xmlns:a16="http://schemas.microsoft.com/office/drawing/2014/main" id="{265B4CF6-0EAA-0545-A56F-B3644517A25D}"/>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wrap="none" rtlCol="0" anchor="ctr"/>
              <a:lstStyle/>
              <a:p>
                <a:endParaRPr lang="en-US" sz="2000" dirty="0"/>
              </a:p>
            </p:txBody>
          </p:sp>
        </p:grpSp>
        <p:sp>
          <p:nvSpPr>
            <p:cNvPr id="50" name="TextBox 49">
              <a:extLst>
                <a:ext uri="{FF2B5EF4-FFF2-40B4-BE49-F238E27FC236}">
                  <a16:creationId xmlns:a16="http://schemas.microsoft.com/office/drawing/2014/main" id="{431BCB6E-9ACD-C44D-898E-8D0B64BEE693}"/>
                </a:ext>
              </a:extLst>
            </p:cNvPr>
            <p:cNvSpPr txBox="1"/>
            <p:nvPr/>
          </p:nvSpPr>
          <p:spPr>
            <a:xfrm>
              <a:off x="11201026" y="652971"/>
              <a:ext cx="814646" cy="200055"/>
            </a:xfrm>
            <a:prstGeom prst="rect">
              <a:avLst/>
            </a:prstGeom>
            <a:noFill/>
          </p:spPr>
          <p:txBody>
            <a:bodyPr wrap="none" rtlCol="0" anchor="b">
              <a:spAutoFit/>
            </a:bodyPr>
            <a:lstStyle/>
            <a:p>
              <a:pPr algn="ctr"/>
              <a:r>
                <a:rPr lang="en-US" sz="700" dirty="0">
                  <a:solidFill>
                    <a:schemeClr val="bg1"/>
                  </a:solidFill>
                  <a:effectLst>
                    <a:glow rad="12700">
                      <a:schemeClr val="bg1">
                        <a:lumMod val="65000"/>
                      </a:schemeClr>
                    </a:glow>
                  </a:effectLst>
                  <a:latin typeface="Arial Rounded MT Bold" panose="020F0704030504030204" pitchFamily="34" charset="77"/>
                </a:rPr>
                <a:t>Confidentiality</a:t>
              </a:r>
            </a:p>
          </p:txBody>
        </p:sp>
        <p:sp>
          <p:nvSpPr>
            <p:cNvPr id="51" name="TextBox 50">
              <a:extLst>
                <a:ext uri="{FF2B5EF4-FFF2-40B4-BE49-F238E27FC236}">
                  <a16:creationId xmlns:a16="http://schemas.microsoft.com/office/drawing/2014/main" id="{7778E4D3-2F3F-A84C-B12B-6B40FC0BE10E}"/>
                </a:ext>
              </a:extLst>
            </p:cNvPr>
            <p:cNvSpPr txBox="1"/>
            <p:nvPr/>
          </p:nvSpPr>
          <p:spPr>
            <a:xfrm rot="3600000">
              <a:off x="11161851" y="969994"/>
              <a:ext cx="553357" cy="200055"/>
            </a:xfrm>
            <a:prstGeom prst="rect">
              <a:avLst/>
            </a:prstGeom>
            <a:noFill/>
          </p:spPr>
          <p:txBody>
            <a:bodyPr wrap="none" rtlCol="0" anchor="b">
              <a:spAutoFit/>
            </a:bodyPr>
            <a:lstStyle/>
            <a:p>
              <a:pPr algn="ctr"/>
              <a:r>
                <a:rPr lang="en-US" sz="700" dirty="0">
                  <a:solidFill>
                    <a:schemeClr val="bg1"/>
                  </a:solidFill>
                  <a:effectLst>
                    <a:glow rad="12700">
                      <a:schemeClr val="bg1">
                        <a:lumMod val="65000"/>
                      </a:schemeClr>
                    </a:glow>
                  </a:effectLst>
                  <a:latin typeface="Arial Rounded MT Bold" panose="020F0704030504030204" pitchFamily="34" charset="77"/>
                </a:rPr>
                <a:t>Integrity</a:t>
              </a:r>
            </a:p>
          </p:txBody>
        </p:sp>
        <p:sp>
          <p:nvSpPr>
            <p:cNvPr id="52" name="TextBox 51">
              <a:extLst>
                <a:ext uri="{FF2B5EF4-FFF2-40B4-BE49-F238E27FC236}">
                  <a16:creationId xmlns:a16="http://schemas.microsoft.com/office/drawing/2014/main" id="{51A1ED05-A4B9-1E4C-A761-B6F9F7055384}"/>
                </a:ext>
              </a:extLst>
            </p:cNvPr>
            <p:cNvSpPr txBox="1"/>
            <p:nvPr/>
          </p:nvSpPr>
          <p:spPr>
            <a:xfrm rot="18000000">
              <a:off x="11455941" y="959992"/>
              <a:ext cx="659155" cy="200055"/>
            </a:xfrm>
            <a:prstGeom prst="rect">
              <a:avLst/>
            </a:prstGeom>
            <a:noFill/>
          </p:spPr>
          <p:txBody>
            <a:bodyPr wrap="none" rtlCol="0" anchor="b">
              <a:spAutoFit/>
            </a:bodyPr>
            <a:lstStyle/>
            <a:p>
              <a:pPr algn="ctr"/>
              <a:r>
                <a:rPr lang="en-US" sz="700" dirty="0">
                  <a:solidFill>
                    <a:schemeClr val="bg1"/>
                  </a:solidFill>
                  <a:effectLst>
                    <a:glow rad="12700">
                      <a:schemeClr val="bg1">
                        <a:lumMod val="65000"/>
                      </a:schemeClr>
                    </a:glow>
                  </a:effectLst>
                  <a:latin typeface="Arial Rounded MT Bold" panose="020F0704030504030204" pitchFamily="34" charset="77"/>
                </a:rPr>
                <a:t>Availability</a:t>
              </a:r>
            </a:p>
          </p:txBody>
        </p:sp>
      </p:grpSp>
      <p:grpSp>
        <p:nvGrpSpPr>
          <p:cNvPr id="57" name="Group 56">
            <a:extLst>
              <a:ext uri="{FF2B5EF4-FFF2-40B4-BE49-F238E27FC236}">
                <a16:creationId xmlns:a16="http://schemas.microsoft.com/office/drawing/2014/main" id="{28BAD103-4384-D048-892D-B2C6B0AA1056}"/>
              </a:ext>
            </a:extLst>
          </p:cNvPr>
          <p:cNvGrpSpPr/>
          <p:nvPr/>
        </p:nvGrpSpPr>
        <p:grpSpPr>
          <a:xfrm>
            <a:off x="11271599" y="4657243"/>
            <a:ext cx="771251" cy="771251"/>
            <a:chOff x="10217858" y="241474"/>
            <a:chExt cx="771251" cy="771251"/>
          </a:xfrm>
        </p:grpSpPr>
        <p:grpSp>
          <p:nvGrpSpPr>
            <p:cNvPr id="58" name="Graphic 4">
              <a:extLst>
                <a:ext uri="{FF2B5EF4-FFF2-40B4-BE49-F238E27FC236}">
                  <a16:creationId xmlns:a16="http://schemas.microsoft.com/office/drawing/2014/main" id="{9B44E6A3-2EF9-604B-894C-180E1F96AF35}"/>
                </a:ext>
              </a:extLst>
            </p:cNvPr>
            <p:cNvGrpSpPr/>
            <p:nvPr/>
          </p:nvGrpSpPr>
          <p:grpSpPr>
            <a:xfrm>
              <a:off x="10217858" y="241474"/>
              <a:ext cx="771251" cy="771251"/>
              <a:chOff x="1114147" y="2030135"/>
              <a:chExt cx="2956420" cy="2956420"/>
            </a:xfrm>
          </p:grpSpPr>
          <p:sp>
            <p:nvSpPr>
              <p:cNvPr id="62" name="Freeform 61">
                <a:extLst>
                  <a:ext uri="{FF2B5EF4-FFF2-40B4-BE49-F238E27FC236}">
                    <a16:creationId xmlns:a16="http://schemas.microsoft.com/office/drawing/2014/main" id="{7ADA31F3-7D46-7448-897C-08FB6B5DB6A2}"/>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800"/>
              </a:p>
            </p:txBody>
          </p:sp>
          <p:sp>
            <p:nvSpPr>
              <p:cNvPr id="63" name="Freeform 62">
                <a:extLst>
                  <a:ext uri="{FF2B5EF4-FFF2-40B4-BE49-F238E27FC236}">
                    <a16:creationId xmlns:a16="http://schemas.microsoft.com/office/drawing/2014/main" id="{83AAEBA6-85F7-1E44-AC4E-923DAECDAC81}"/>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800"/>
              </a:p>
            </p:txBody>
          </p:sp>
          <p:sp>
            <p:nvSpPr>
              <p:cNvPr id="64" name="Freeform 63">
                <a:extLst>
                  <a:ext uri="{FF2B5EF4-FFF2-40B4-BE49-F238E27FC236}">
                    <a16:creationId xmlns:a16="http://schemas.microsoft.com/office/drawing/2014/main" id="{78D8E391-1FE7-A64C-AA39-6E6183825A71}"/>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800"/>
              </a:p>
            </p:txBody>
          </p:sp>
          <p:sp>
            <p:nvSpPr>
              <p:cNvPr id="65" name="Freeform 64">
                <a:extLst>
                  <a:ext uri="{FF2B5EF4-FFF2-40B4-BE49-F238E27FC236}">
                    <a16:creationId xmlns:a16="http://schemas.microsoft.com/office/drawing/2014/main" id="{0AC2D4C1-5927-664B-90E4-13B979D2FEFC}"/>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800"/>
              </a:p>
            </p:txBody>
          </p:sp>
        </p:grpSp>
        <p:sp>
          <p:nvSpPr>
            <p:cNvPr id="59" name="TextBox 58">
              <a:extLst>
                <a:ext uri="{FF2B5EF4-FFF2-40B4-BE49-F238E27FC236}">
                  <a16:creationId xmlns:a16="http://schemas.microsoft.com/office/drawing/2014/main" id="{F1D38767-86E0-014F-A46C-EC9425E468E3}"/>
                </a:ext>
              </a:extLst>
            </p:cNvPr>
            <p:cNvSpPr txBox="1"/>
            <p:nvPr/>
          </p:nvSpPr>
          <p:spPr>
            <a:xfrm>
              <a:off x="10274707" y="806200"/>
              <a:ext cx="657552" cy="200055"/>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60" name="TextBox 59">
              <a:extLst>
                <a:ext uri="{FF2B5EF4-FFF2-40B4-BE49-F238E27FC236}">
                  <a16:creationId xmlns:a16="http://schemas.microsoft.com/office/drawing/2014/main" id="{DCAE22E3-10D6-224C-A0BE-8D9758A248A9}"/>
                </a:ext>
              </a:extLst>
            </p:cNvPr>
            <p:cNvSpPr txBox="1"/>
            <p:nvPr/>
          </p:nvSpPr>
          <p:spPr>
            <a:xfrm rot="3612658" flipH="1">
              <a:off x="10456343" y="482578"/>
              <a:ext cx="646331" cy="200055"/>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61" name="TextBox 60">
              <a:extLst>
                <a:ext uri="{FF2B5EF4-FFF2-40B4-BE49-F238E27FC236}">
                  <a16:creationId xmlns:a16="http://schemas.microsoft.com/office/drawing/2014/main" id="{D4452C31-39C6-1346-BC94-9DEF1E01F425}"/>
                </a:ext>
              </a:extLst>
            </p:cNvPr>
            <p:cNvSpPr txBox="1"/>
            <p:nvPr/>
          </p:nvSpPr>
          <p:spPr>
            <a:xfrm rot="18000000" flipH="1">
              <a:off x="10076209" y="518026"/>
              <a:ext cx="670375" cy="200055"/>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Distributed</a:t>
              </a:r>
            </a:p>
          </p:txBody>
        </p:sp>
      </p:grpSp>
    </p:spTree>
    <p:extLst>
      <p:ext uri="{BB962C8B-B14F-4D97-AF65-F5344CB8AC3E}">
        <p14:creationId xmlns:p14="http://schemas.microsoft.com/office/powerpoint/2010/main" val="84887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P spid="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5C79-BFA7-7E4A-AE56-235577FE0B5C}"/>
              </a:ext>
            </a:extLst>
          </p:cNvPr>
          <p:cNvSpPr>
            <a:spLocks noGrp="1"/>
          </p:cNvSpPr>
          <p:nvPr>
            <p:ph type="title"/>
          </p:nvPr>
        </p:nvSpPr>
        <p:spPr>
          <a:xfrm>
            <a:off x="342900" y="-103568"/>
            <a:ext cx="10689336" cy="1133856"/>
          </a:xfrm>
        </p:spPr>
        <p:txBody>
          <a:bodyPr/>
          <a:lstStyle/>
          <a:p>
            <a:r>
              <a:rPr lang="en-US" dirty="0"/>
              <a:t>Which of these are pets? Which are cattle?</a:t>
            </a:r>
          </a:p>
        </p:txBody>
      </p:sp>
      <p:sp>
        <p:nvSpPr>
          <p:cNvPr id="7" name="TextBox 6">
            <a:extLst>
              <a:ext uri="{FF2B5EF4-FFF2-40B4-BE49-F238E27FC236}">
                <a16:creationId xmlns:a16="http://schemas.microsoft.com/office/drawing/2014/main" id="{373231ED-A9F3-5A4F-A957-11B89E916558}"/>
              </a:ext>
            </a:extLst>
          </p:cNvPr>
          <p:cNvSpPr txBox="1"/>
          <p:nvPr/>
        </p:nvSpPr>
        <p:spPr>
          <a:xfrm>
            <a:off x="4259607" y="6642556"/>
            <a:ext cx="3672801" cy="215444"/>
          </a:xfrm>
          <a:prstGeom prst="rect">
            <a:avLst/>
          </a:prstGeom>
          <a:noFill/>
        </p:spPr>
        <p:txBody>
          <a:bodyPr wrap="none" rtlCol="0">
            <a:spAutoFit/>
          </a:bodyPr>
          <a:lstStyle/>
          <a:p>
            <a:pPr algn="ctr"/>
            <a:r>
              <a:rPr lang="en-US" sz="800" dirty="0"/>
              <a:t>Source: Project N95 (https://projectn95.org) via </a:t>
            </a:r>
            <a:r>
              <a:rPr lang="en-US" sz="800" dirty="0" err="1"/>
              <a:t>JupiterOne</a:t>
            </a:r>
            <a:r>
              <a:rPr lang="en-US" sz="800" dirty="0"/>
              <a:t> (https://</a:t>
            </a:r>
            <a:r>
              <a:rPr lang="en-US" sz="800" dirty="0" err="1"/>
              <a:t>jupiterone.com</a:t>
            </a:r>
            <a:r>
              <a:rPr lang="en-US" sz="800" dirty="0"/>
              <a:t>)</a:t>
            </a:r>
          </a:p>
        </p:txBody>
      </p:sp>
      <p:pic>
        <p:nvPicPr>
          <p:cNvPr id="11" name="Picture 10">
            <a:extLst>
              <a:ext uri="{FF2B5EF4-FFF2-40B4-BE49-F238E27FC236}">
                <a16:creationId xmlns:a16="http://schemas.microsoft.com/office/drawing/2014/main" id="{4780F8DC-ABA3-6B4E-BDF2-9C68462235BB}"/>
              </a:ext>
            </a:extLst>
          </p:cNvPr>
          <p:cNvPicPr>
            <a:picLocks noChangeAspect="1"/>
          </p:cNvPicPr>
          <p:nvPr/>
        </p:nvPicPr>
        <p:blipFill rotWithShape="1">
          <a:blip r:embed="rId3"/>
          <a:srcRect b="15893"/>
          <a:stretch/>
        </p:blipFill>
        <p:spPr>
          <a:xfrm>
            <a:off x="325135" y="909365"/>
            <a:ext cx="11541730" cy="5339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819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5A581C-A63B-4F4E-B21C-9E754B3B9829}"/>
              </a:ext>
            </a:extLst>
          </p:cNvPr>
          <p:cNvCxnSpPr/>
          <p:nvPr/>
        </p:nvCxnSpPr>
        <p:spPr>
          <a:xfrm flipH="1">
            <a:off x="1441918" y="3632594"/>
            <a:ext cx="9530882"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31" name="Freeform 30">
            <a:extLst>
              <a:ext uri="{FF2B5EF4-FFF2-40B4-BE49-F238E27FC236}">
                <a16:creationId xmlns:a16="http://schemas.microsoft.com/office/drawing/2014/main" id="{39434532-EE0B-D148-85C7-D0239302F98C}"/>
              </a:ext>
            </a:extLst>
          </p:cNvPr>
          <p:cNvSpPr/>
          <p:nvPr/>
        </p:nvSpPr>
        <p:spPr>
          <a:xfrm>
            <a:off x="1604182" y="3632597"/>
            <a:ext cx="9464949" cy="1574464"/>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04228"/>
              <a:gd name="connsiteY0" fmla="*/ 0 h 2791645"/>
              <a:gd name="connsiteX1" fmla="*/ 12111 w 9604228"/>
              <a:gd name="connsiteY1" fmla="*/ 575284 h 2791645"/>
              <a:gd name="connsiteX2" fmla="*/ 60556 w 9604228"/>
              <a:gd name="connsiteY2" fmla="*/ 974956 h 2791645"/>
              <a:gd name="connsiteX3" fmla="*/ 139279 w 9604228"/>
              <a:gd name="connsiteY3" fmla="*/ 1217181 h 2791645"/>
              <a:gd name="connsiteX4" fmla="*/ 496561 w 9604228"/>
              <a:gd name="connsiteY4" fmla="*/ 1616853 h 2791645"/>
              <a:gd name="connsiteX5" fmla="*/ 1011290 w 9604228"/>
              <a:gd name="connsiteY5" fmla="*/ 1992302 h 2791645"/>
              <a:gd name="connsiteX6" fmla="*/ 1943857 w 9604228"/>
              <a:gd name="connsiteY6" fmla="*/ 2192137 h 2791645"/>
              <a:gd name="connsiteX7" fmla="*/ 3409319 w 9604228"/>
              <a:gd name="connsiteY7" fmla="*/ 2361695 h 2791645"/>
              <a:gd name="connsiteX8" fmla="*/ 5389510 w 9604228"/>
              <a:gd name="connsiteY8" fmla="*/ 2476752 h 2791645"/>
              <a:gd name="connsiteX9" fmla="*/ 7842039 w 9604228"/>
              <a:gd name="connsiteY9" fmla="*/ 2658421 h 2791645"/>
              <a:gd name="connsiteX10" fmla="*/ 9604228 w 9604228"/>
              <a:gd name="connsiteY10" fmla="*/ 2791645 h 2791645"/>
              <a:gd name="connsiteX0" fmla="*/ 0 w 9592117"/>
              <a:gd name="connsiteY0" fmla="*/ 0 h 2216361"/>
              <a:gd name="connsiteX1" fmla="*/ 48445 w 9592117"/>
              <a:gd name="connsiteY1" fmla="*/ 399672 h 2216361"/>
              <a:gd name="connsiteX2" fmla="*/ 127168 w 9592117"/>
              <a:gd name="connsiteY2" fmla="*/ 641897 h 2216361"/>
              <a:gd name="connsiteX3" fmla="*/ 484450 w 9592117"/>
              <a:gd name="connsiteY3" fmla="*/ 1041569 h 2216361"/>
              <a:gd name="connsiteX4" fmla="*/ 999179 w 9592117"/>
              <a:gd name="connsiteY4" fmla="*/ 1417018 h 2216361"/>
              <a:gd name="connsiteX5" fmla="*/ 1931746 w 9592117"/>
              <a:gd name="connsiteY5" fmla="*/ 1616853 h 2216361"/>
              <a:gd name="connsiteX6" fmla="*/ 3397208 w 9592117"/>
              <a:gd name="connsiteY6" fmla="*/ 1786411 h 2216361"/>
              <a:gd name="connsiteX7" fmla="*/ 5377399 w 9592117"/>
              <a:gd name="connsiteY7" fmla="*/ 1901468 h 2216361"/>
              <a:gd name="connsiteX8" fmla="*/ 7829928 w 9592117"/>
              <a:gd name="connsiteY8" fmla="*/ 2083137 h 2216361"/>
              <a:gd name="connsiteX9" fmla="*/ 9592117 w 9592117"/>
              <a:gd name="connsiteY9" fmla="*/ 2216361 h 2216361"/>
              <a:gd name="connsiteX0" fmla="*/ 0 w 9543672"/>
              <a:gd name="connsiteY0" fmla="*/ 0 h 1816689"/>
              <a:gd name="connsiteX1" fmla="*/ 78723 w 9543672"/>
              <a:gd name="connsiteY1" fmla="*/ 242225 h 1816689"/>
              <a:gd name="connsiteX2" fmla="*/ 436005 w 9543672"/>
              <a:gd name="connsiteY2" fmla="*/ 641897 h 1816689"/>
              <a:gd name="connsiteX3" fmla="*/ 950734 w 9543672"/>
              <a:gd name="connsiteY3" fmla="*/ 1017346 h 1816689"/>
              <a:gd name="connsiteX4" fmla="*/ 1883301 w 9543672"/>
              <a:gd name="connsiteY4" fmla="*/ 1217181 h 1816689"/>
              <a:gd name="connsiteX5" fmla="*/ 3348763 w 9543672"/>
              <a:gd name="connsiteY5" fmla="*/ 1386739 h 1816689"/>
              <a:gd name="connsiteX6" fmla="*/ 5328954 w 9543672"/>
              <a:gd name="connsiteY6" fmla="*/ 1501796 h 1816689"/>
              <a:gd name="connsiteX7" fmla="*/ 7781483 w 9543672"/>
              <a:gd name="connsiteY7" fmla="*/ 1683465 h 1816689"/>
              <a:gd name="connsiteX8" fmla="*/ 9543672 w 9543672"/>
              <a:gd name="connsiteY8" fmla="*/ 1816689 h 1816689"/>
              <a:gd name="connsiteX0" fmla="*/ 0 w 9464949"/>
              <a:gd name="connsiteY0" fmla="*/ 0 h 1574464"/>
              <a:gd name="connsiteX1" fmla="*/ 357282 w 9464949"/>
              <a:gd name="connsiteY1" fmla="*/ 399672 h 1574464"/>
              <a:gd name="connsiteX2" fmla="*/ 872011 w 9464949"/>
              <a:gd name="connsiteY2" fmla="*/ 775121 h 1574464"/>
              <a:gd name="connsiteX3" fmla="*/ 1804578 w 9464949"/>
              <a:gd name="connsiteY3" fmla="*/ 974956 h 1574464"/>
              <a:gd name="connsiteX4" fmla="*/ 3270040 w 9464949"/>
              <a:gd name="connsiteY4" fmla="*/ 1144514 h 1574464"/>
              <a:gd name="connsiteX5" fmla="*/ 5250231 w 9464949"/>
              <a:gd name="connsiteY5" fmla="*/ 1259571 h 1574464"/>
              <a:gd name="connsiteX6" fmla="*/ 7702760 w 9464949"/>
              <a:gd name="connsiteY6" fmla="*/ 1441240 h 1574464"/>
              <a:gd name="connsiteX7" fmla="*/ 9464949 w 9464949"/>
              <a:gd name="connsiteY7" fmla="*/ 1574464 h 157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4949" h="1574464">
                <a:moveTo>
                  <a:pt x="0" y="0"/>
                </a:moveTo>
                <a:cubicBezTo>
                  <a:pt x="72667" y="106983"/>
                  <a:pt x="211947" y="270485"/>
                  <a:pt x="357282" y="399672"/>
                </a:cubicBezTo>
                <a:cubicBezTo>
                  <a:pt x="502617" y="528859"/>
                  <a:pt x="630795" y="679240"/>
                  <a:pt x="872011" y="775121"/>
                </a:cubicBezTo>
                <a:cubicBezTo>
                  <a:pt x="1113227" y="871002"/>
                  <a:pt x="1404906" y="913390"/>
                  <a:pt x="1804578" y="974956"/>
                </a:cubicBezTo>
                <a:cubicBezTo>
                  <a:pt x="2204250" y="1036522"/>
                  <a:pt x="2695765" y="1097078"/>
                  <a:pt x="3270040" y="1144514"/>
                </a:cubicBezTo>
                <a:cubicBezTo>
                  <a:pt x="3844316" y="1191950"/>
                  <a:pt x="5250231" y="1259571"/>
                  <a:pt x="5250231" y="1259571"/>
                </a:cubicBezTo>
                <a:lnTo>
                  <a:pt x="7702760" y="1441240"/>
                </a:lnTo>
                <a:lnTo>
                  <a:pt x="9464949" y="1574464"/>
                </a:lnTo>
              </a:path>
            </a:pathLst>
          </a:custGeom>
          <a:noFill/>
          <a:ln w="79375">
            <a:solidFill>
              <a:schemeClr val="tx1"/>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0A7FDB9B-E093-8541-B505-36D50FC58181}"/>
              </a:ext>
            </a:extLst>
          </p:cNvPr>
          <p:cNvSpPr/>
          <p:nvPr/>
        </p:nvSpPr>
        <p:spPr>
          <a:xfrm>
            <a:off x="1458843" y="1331455"/>
            <a:ext cx="145335" cy="2301139"/>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7848095"/>
              <a:gd name="connsiteY0" fmla="*/ 0 h 3742379"/>
              <a:gd name="connsiteX1" fmla="*/ 6056 w 7848095"/>
              <a:gd name="connsiteY1" fmla="*/ 1083958 h 3742379"/>
              <a:gd name="connsiteX2" fmla="*/ 18167 w 7848095"/>
              <a:gd name="connsiteY2" fmla="*/ 1659242 h 3742379"/>
              <a:gd name="connsiteX3" fmla="*/ 66612 w 7848095"/>
              <a:gd name="connsiteY3" fmla="*/ 2058914 h 3742379"/>
              <a:gd name="connsiteX4" fmla="*/ 145335 w 7848095"/>
              <a:gd name="connsiteY4" fmla="*/ 2301139 h 3742379"/>
              <a:gd name="connsiteX5" fmla="*/ 502617 w 7848095"/>
              <a:gd name="connsiteY5" fmla="*/ 2700811 h 3742379"/>
              <a:gd name="connsiteX6" fmla="*/ 1017346 w 7848095"/>
              <a:gd name="connsiteY6" fmla="*/ 3076260 h 3742379"/>
              <a:gd name="connsiteX7" fmla="*/ 1949913 w 7848095"/>
              <a:gd name="connsiteY7" fmla="*/ 3276095 h 3742379"/>
              <a:gd name="connsiteX8" fmla="*/ 3415375 w 7848095"/>
              <a:gd name="connsiteY8" fmla="*/ 3445653 h 3742379"/>
              <a:gd name="connsiteX9" fmla="*/ 5395566 w 7848095"/>
              <a:gd name="connsiteY9" fmla="*/ 3560710 h 3742379"/>
              <a:gd name="connsiteX10" fmla="*/ 7848095 w 7848095"/>
              <a:gd name="connsiteY10" fmla="*/ 3742379 h 3742379"/>
              <a:gd name="connsiteX0" fmla="*/ 0 w 5395566"/>
              <a:gd name="connsiteY0" fmla="*/ 0 h 3560710"/>
              <a:gd name="connsiteX1" fmla="*/ 6056 w 5395566"/>
              <a:gd name="connsiteY1" fmla="*/ 1083958 h 3560710"/>
              <a:gd name="connsiteX2" fmla="*/ 18167 w 5395566"/>
              <a:gd name="connsiteY2" fmla="*/ 1659242 h 3560710"/>
              <a:gd name="connsiteX3" fmla="*/ 66612 w 5395566"/>
              <a:gd name="connsiteY3" fmla="*/ 2058914 h 3560710"/>
              <a:gd name="connsiteX4" fmla="*/ 145335 w 5395566"/>
              <a:gd name="connsiteY4" fmla="*/ 2301139 h 3560710"/>
              <a:gd name="connsiteX5" fmla="*/ 502617 w 5395566"/>
              <a:gd name="connsiteY5" fmla="*/ 2700811 h 3560710"/>
              <a:gd name="connsiteX6" fmla="*/ 1017346 w 5395566"/>
              <a:gd name="connsiteY6" fmla="*/ 3076260 h 3560710"/>
              <a:gd name="connsiteX7" fmla="*/ 1949913 w 5395566"/>
              <a:gd name="connsiteY7" fmla="*/ 3276095 h 3560710"/>
              <a:gd name="connsiteX8" fmla="*/ 3415375 w 5395566"/>
              <a:gd name="connsiteY8" fmla="*/ 3445653 h 3560710"/>
              <a:gd name="connsiteX9" fmla="*/ 5395566 w 5395566"/>
              <a:gd name="connsiteY9" fmla="*/ 3560710 h 3560710"/>
              <a:gd name="connsiteX0" fmla="*/ 0 w 3415375"/>
              <a:gd name="connsiteY0" fmla="*/ 0 h 3445653"/>
              <a:gd name="connsiteX1" fmla="*/ 6056 w 3415375"/>
              <a:gd name="connsiteY1" fmla="*/ 1083958 h 3445653"/>
              <a:gd name="connsiteX2" fmla="*/ 18167 w 3415375"/>
              <a:gd name="connsiteY2" fmla="*/ 1659242 h 3445653"/>
              <a:gd name="connsiteX3" fmla="*/ 66612 w 3415375"/>
              <a:gd name="connsiteY3" fmla="*/ 2058914 h 3445653"/>
              <a:gd name="connsiteX4" fmla="*/ 145335 w 3415375"/>
              <a:gd name="connsiteY4" fmla="*/ 2301139 h 3445653"/>
              <a:gd name="connsiteX5" fmla="*/ 502617 w 3415375"/>
              <a:gd name="connsiteY5" fmla="*/ 2700811 h 3445653"/>
              <a:gd name="connsiteX6" fmla="*/ 1017346 w 3415375"/>
              <a:gd name="connsiteY6" fmla="*/ 3076260 h 3445653"/>
              <a:gd name="connsiteX7" fmla="*/ 1949913 w 3415375"/>
              <a:gd name="connsiteY7" fmla="*/ 3276095 h 3445653"/>
              <a:gd name="connsiteX8" fmla="*/ 3415375 w 3415375"/>
              <a:gd name="connsiteY8" fmla="*/ 3445653 h 3445653"/>
              <a:gd name="connsiteX0" fmla="*/ 0 w 1949913"/>
              <a:gd name="connsiteY0" fmla="*/ 0 h 3276095"/>
              <a:gd name="connsiteX1" fmla="*/ 6056 w 1949913"/>
              <a:gd name="connsiteY1" fmla="*/ 1083958 h 3276095"/>
              <a:gd name="connsiteX2" fmla="*/ 18167 w 1949913"/>
              <a:gd name="connsiteY2" fmla="*/ 1659242 h 3276095"/>
              <a:gd name="connsiteX3" fmla="*/ 66612 w 1949913"/>
              <a:gd name="connsiteY3" fmla="*/ 2058914 h 3276095"/>
              <a:gd name="connsiteX4" fmla="*/ 145335 w 1949913"/>
              <a:gd name="connsiteY4" fmla="*/ 2301139 h 3276095"/>
              <a:gd name="connsiteX5" fmla="*/ 502617 w 1949913"/>
              <a:gd name="connsiteY5" fmla="*/ 2700811 h 3276095"/>
              <a:gd name="connsiteX6" fmla="*/ 1017346 w 1949913"/>
              <a:gd name="connsiteY6" fmla="*/ 3076260 h 3276095"/>
              <a:gd name="connsiteX7" fmla="*/ 1949913 w 1949913"/>
              <a:gd name="connsiteY7" fmla="*/ 3276095 h 3276095"/>
              <a:gd name="connsiteX0" fmla="*/ 0 w 1017346"/>
              <a:gd name="connsiteY0" fmla="*/ 0 h 3076260"/>
              <a:gd name="connsiteX1" fmla="*/ 6056 w 1017346"/>
              <a:gd name="connsiteY1" fmla="*/ 1083958 h 3076260"/>
              <a:gd name="connsiteX2" fmla="*/ 18167 w 1017346"/>
              <a:gd name="connsiteY2" fmla="*/ 1659242 h 3076260"/>
              <a:gd name="connsiteX3" fmla="*/ 66612 w 1017346"/>
              <a:gd name="connsiteY3" fmla="*/ 2058914 h 3076260"/>
              <a:gd name="connsiteX4" fmla="*/ 145335 w 1017346"/>
              <a:gd name="connsiteY4" fmla="*/ 2301139 h 3076260"/>
              <a:gd name="connsiteX5" fmla="*/ 502617 w 1017346"/>
              <a:gd name="connsiteY5" fmla="*/ 2700811 h 3076260"/>
              <a:gd name="connsiteX6" fmla="*/ 1017346 w 1017346"/>
              <a:gd name="connsiteY6" fmla="*/ 3076260 h 3076260"/>
              <a:gd name="connsiteX0" fmla="*/ 0 w 502617"/>
              <a:gd name="connsiteY0" fmla="*/ 0 h 2700811"/>
              <a:gd name="connsiteX1" fmla="*/ 6056 w 502617"/>
              <a:gd name="connsiteY1" fmla="*/ 1083958 h 2700811"/>
              <a:gd name="connsiteX2" fmla="*/ 18167 w 502617"/>
              <a:gd name="connsiteY2" fmla="*/ 1659242 h 2700811"/>
              <a:gd name="connsiteX3" fmla="*/ 66612 w 502617"/>
              <a:gd name="connsiteY3" fmla="*/ 2058914 h 2700811"/>
              <a:gd name="connsiteX4" fmla="*/ 145335 w 502617"/>
              <a:gd name="connsiteY4" fmla="*/ 2301139 h 2700811"/>
              <a:gd name="connsiteX5" fmla="*/ 502617 w 502617"/>
              <a:gd name="connsiteY5" fmla="*/ 2700811 h 2700811"/>
              <a:gd name="connsiteX0" fmla="*/ 0 w 145335"/>
              <a:gd name="connsiteY0" fmla="*/ 0 h 2301139"/>
              <a:gd name="connsiteX1" fmla="*/ 6056 w 145335"/>
              <a:gd name="connsiteY1" fmla="*/ 1083958 h 2301139"/>
              <a:gd name="connsiteX2" fmla="*/ 18167 w 145335"/>
              <a:gd name="connsiteY2" fmla="*/ 1659242 h 2301139"/>
              <a:gd name="connsiteX3" fmla="*/ 66612 w 145335"/>
              <a:gd name="connsiteY3" fmla="*/ 2058914 h 2301139"/>
              <a:gd name="connsiteX4" fmla="*/ 145335 w 145335"/>
              <a:gd name="connsiteY4" fmla="*/ 2301139 h 230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35" h="2301139">
                <a:moveTo>
                  <a:pt x="0" y="0"/>
                </a:moveTo>
                <a:cubicBezTo>
                  <a:pt x="1514" y="403709"/>
                  <a:pt x="3028" y="807418"/>
                  <a:pt x="6056" y="1083958"/>
                </a:cubicBezTo>
                <a:cubicBezTo>
                  <a:pt x="9084" y="1360498"/>
                  <a:pt x="8074" y="1496749"/>
                  <a:pt x="18167" y="1659242"/>
                </a:cubicBezTo>
                <a:cubicBezTo>
                  <a:pt x="28260" y="1821735"/>
                  <a:pt x="45417" y="1951931"/>
                  <a:pt x="66612" y="2058914"/>
                </a:cubicBezTo>
                <a:cubicBezTo>
                  <a:pt x="87807" y="2165897"/>
                  <a:pt x="72668" y="2194156"/>
                  <a:pt x="145335" y="2301139"/>
                </a:cubicBezTo>
              </a:path>
            </a:pathLst>
          </a:custGeom>
          <a:noFill/>
          <a:ln w="79375">
            <a:solidFill>
              <a:schemeClr val="tx1"/>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E410752-BCBC-3C47-9C2D-6721A29817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0735" y="1104905"/>
            <a:ext cx="9878029" cy="4636687"/>
          </a:xfrm>
          <a:prstGeom prst="rect">
            <a:avLst/>
          </a:prstGeom>
        </p:spPr>
      </p:pic>
      <p:sp>
        <p:nvSpPr>
          <p:cNvPr id="28" name="Freeform 27">
            <a:extLst>
              <a:ext uri="{FF2B5EF4-FFF2-40B4-BE49-F238E27FC236}">
                <a16:creationId xmlns:a16="http://schemas.microsoft.com/office/drawing/2014/main" id="{EF6FC576-712F-CC4E-845D-35C3775B5A41}"/>
              </a:ext>
            </a:extLst>
          </p:cNvPr>
          <p:cNvSpPr/>
          <p:nvPr/>
        </p:nvSpPr>
        <p:spPr>
          <a:xfrm>
            <a:off x="1458843" y="1331455"/>
            <a:ext cx="145335" cy="2301139"/>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7848095"/>
              <a:gd name="connsiteY0" fmla="*/ 0 h 3742379"/>
              <a:gd name="connsiteX1" fmla="*/ 6056 w 7848095"/>
              <a:gd name="connsiteY1" fmla="*/ 1083958 h 3742379"/>
              <a:gd name="connsiteX2" fmla="*/ 18167 w 7848095"/>
              <a:gd name="connsiteY2" fmla="*/ 1659242 h 3742379"/>
              <a:gd name="connsiteX3" fmla="*/ 66612 w 7848095"/>
              <a:gd name="connsiteY3" fmla="*/ 2058914 h 3742379"/>
              <a:gd name="connsiteX4" fmla="*/ 145335 w 7848095"/>
              <a:gd name="connsiteY4" fmla="*/ 2301139 h 3742379"/>
              <a:gd name="connsiteX5" fmla="*/ 502617 w 7848095"/>
              <a:gd name="connsiteY5" fmla="*/ 2700811 h 3742379"/>
              <a:gd name="connsiteX6" fmla="*/ 1017346 w 7848095"/>
              <a:gd name="connsiteY6" fmla="*/ 3076260 h 3742379"/>
              <a:gd name="connsiteX7" fmla="*/ 1949913 w 7848095"/>
              <a:gd name="connsiteY7" fmla="*/ 3276095 h 3742379"/>
              <a:gd name="connsiteX8" fmla="*/ 3415375 w 7848095"/>
              <a:gd name="connsiteY8" fmla="*/ 3445653 h 3742379"/>
              <a:gd name="connsiteX9" fmla="*/ 5395566 w 7848095"/>
              <a:gd name="connsiteY9" fmla="*/ 3560710 h 3742379"/>
              <a:gd name="connsiteX10" fmla="*/ 7848095 w 7848095"/>
              <a:gd name="connsiteY10" fmla="*/ 3742379 h 3742379"/>
              <a:gd name="connsiteX0" fmla="*/ 0 w 5395566"/>
              <a:gd name="connsiteY0" fmla="*/ 0 h 3560710"/>
              <a:gd name="connsiteX1" fmla="*/ 6056 w 5395566"/>
              <a:gd name="connsiteY1" fmla="*/ 1083958 h 3560710"/>
              <a:gd name="connsiteX2" fmla="*/ 18167 w 5395566"/>
              <a:gd name="connsiteY2" fmla="*/ 1659242 h 3560710"/>
              <a:gd name="connsiteX3" fmla="*/ 66612 w 5395566"/>
              <a:gd name="connsiteY3" fmla="*/ 2058914 h 3560710"/>
              <a:gd name="connsiteX4" fmla="*/ 145335 w 5395566"/>
              <a:gd name="connsiteY4" fmla="*/ 2301139 h 3560710"/>
              <a:gd name="connsiteX5" fmla="*/ 502617 w 5395566"/>
              <a:gd name="connsiteY5" fmla="*/ 2700811 h 3560710"/>
              <a:gd name="connsiteX6" fmla="*/ 1017346 w 5395566"/>
              <a:gd name="connsiteY6" fmla="*/ 3076260 h 3560710"/>
              <a:gd name="connsiteX7" fmla="*/ 1949913 w 5395566"/>
              <a:gd name="connsiteY7" fmla="*/ 3276095 h 3560710"/>
              <a:gd name="connsiteX8" fmla="*/ 3415375 w 5395566"/>
              <a:gd name="connsiteY8" fmla="*/ 3445653 h 3560710"/>
              <a:gd name="connsiteX9" fmla="*/ 5395566 w 5395566"/>
              <a:gd name="connsiteY9" fmla="*/ 3560710 h 3560710"/>
              <a:gd name="connsiteX0" fmla="*/ 0 w 3415375"/>
              <a:gd name="connsiteY0" fmla="*/ 0 h 3445653"/>
              <a:gd name="connsiteX1" fmla="*/ 6056 w 3415375"/>
              <a:gd name="connsiteY1" fmla="*/ 1083958 h 3445653"/>
              <a:gd name="connsiteX2" fmla="*/ 18167 w 3415375"/>
              <a:gd name="connsiteY2" fmla="*/ 1659242 h 3445653"/>
              <a:gd name="connsiteX3" fmla="*/ 66612 w 3415375"/>
              <a:gd name="connsiteY3" fmla="*/ 2058914 h 3445653"/>
              <a:gd name="connsiteX4" fmla="*/ 145335 w 3415375"/>
              <a:gd name="connsiteY4" fmla="*/ 2301139 h 3445653"/>
              <a:gd name="connsiteX5" fmla="*/ 502617 w 3415375"/>
              <a:gd name="connsiteY5" fmla="*/ 2700811 h 3445653"/>
              <a:gd name="connsiteX6" fmla="*/ 1017346 w 3415375"/>
              <a:gd name="connsiteY6" fmla="*/ 3076260 h 3445653"/>
              <a:gd name="connsiteX7" fmla="*/ 1949913 w 3415375"/>
              <a:gd name="connsiteY7" fmla="*/ 3276095 h 3445653"/>
              <a:gd name="connsiteX8" fmla="*/ 3415375 w 3415375"/>
              <a:gd name="connsiteY8" fmla="*/ 3445653 h 3445653"/>
              <a:gd name="connsiteX0" fmla="*/ 0 w 1949913"/>
              <a:gd name="connsiteY0" fmla="*/ 0 h 3276095"/>
              <a:gd name="connsiteX1" fmla="*/ 6056 w 1949913"/>
              <a:gd name="connsiteY1" fmla="*/ 1083958 h 3276095"/>
              <a:gd name="connsiteX2" fmla="*/ 18167 w 1949913"/>
              <a:gd name="connsiteY2" fmla="*/ 1659242 h 3276095"/>
              <a:gd name="connsiteX3" fmla="*/ 66612 w 1949913"/>
              <a:gd name="connsiteY3" fmla="*/ 2058914 h 3276095"/>
              <a:gd name="connsiteX4" fmla="*/ 145335 w 1949913"/>
              <a:gd name="connsiteY4" fmla="*/ 2301139 h 3276095"/>
              <a:gd name="connsiteX5" fmla="*/ 502617 w 1949913"/>
              <a:gd name="connsiteY5" fmla="*/ 2700811 h 3276095"/>
              <a:gd name="connsiteX6" fmla="*/ 1017346 w 1949913"/>
              <a:gd name="connsiteY6" fmla="*/ 3076260 h 3276095"/>
              <a:gd name="connsiteX7" fmla="*/ 1949913 w 1949913"/>
              <a:gd name="connsiteY7" fmla="*/ 3276095 h 3276095"/>
              <a:gd name="connsiteX0" fmla="*/ 0 w 1017346"/>
              <a:gd name="connsiteY0" fmla="*/ 0 h 3076260"/>
              <a:gd name="connsiteX1" fmla="*/ 6056 w 1017346"/>
              <a:gd name="connsiteY1" fmla="*/ 1083958 h 3076260"/>
              <a:gd name="connsiteX2" fmla="*/ 18167 w 1017346"/>
              <a:gd name="connsiteY2" fmla="*/ 1659242 h 3076260"/>
              <a:gd name="connsiteX3" fmla="*/ 66612 w 1017346"/>
              <a:gd name="connsiteY3" fmla="*/ 2058914 h 3076260"/>
              <a:gd name="connsiteX4" fmla="*/ 145335 w 1017346"/>
              <a:gd name="connsiteY4" fmla="*/ 2301139 h 3076260"/>
              <a:gd name="connsiteX5" fmla="*/ 502617 w 1017346"/>
              <a:gd name="connsiteY5" fmla="*/ 2700811 h 3076260"/>
              <a:gd name="connsiteX6" fmla="*/ 1017346 w 1017346"/>
              <a:gd name="connsiteY6" fmla="*/ 3076260 h 3076260"/>
              <a:gd name="connsiteX0" fmla="*/ 0 w 502617"/>
              <a:gd name="connsiteY0" fmla="*/ 0 h 2700811"/>
              <a:gd name="connsiteX1" fmla="*/ 6056 w 502617"/>
              <a:gd name="connsiteY1" fmla="*/ 1083958 h 2700811"/>
              <a:gd name="connsiteX2" fmla="*/ 18167 w 502617"/>
              <a:gd name="connsiteY2" fmla="*/ 1659242 h 2700811"/>
              <a:gd name="connsiteX3" fmla="*/ 66612 w 502617"/>
              <a:gd name="connsiteY3" fmla="*/ 2058914 h 2700811"/>
              <a:gd name="connsiteX4" fmla="*/ 145335 w 502617"/>
              <a:gd name="connsiteY4" fmla="*/ 2301139 h 2700811"/>
              <a:gd name="connsiteX5" fmla="*/ 502617 w 502617"/>
              <a:gd name="connsiteY5" fmla="*/ 2700811 h 2700811"/>
              <a:gd name="connsiteX0" fmla="*/ 0 w 145335"/>
              <a:gd name="connsiteY0" fmla="*/ 0 h 2301139"/>
              <a:gd name="connsiteX1" fmla="*/ 6056 w 145335"/>
              <a:gd name="connsiteY1" fmla="*/ 1083958 h 2301139"/>
              <a:gd name="connsiteX2" fmla="*/ 18167 w 145335"/>
              <a:gd name="connsiteY2" fmla="*/ 1659242 h 2301139"/>
              <a:gd name="connsiteX3" fmla="*/ 66612 w 145335"/>
              <a:gd name="connsiteY3" fmla="*/ 2058914 h 2301139"/>
              <a:gd name="connsiteX4" fmla="*/ 145335 w 145335"/>
              <a:gd name="connsiteY4" fmla="*/ 2301139 h 230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35" h="2301139">
                <a:moveTo>
                  <a:pt x="0" y="0"/>
                </a:moveTo>
                <a:cubicBezTo>
                  <a:pt x="1514" y="403709"/>
                  <a:pt x="3028" y="807418"/>
                  <a:pt x="6056" y="1083958"/>
                </a:cubicBezTo>
                <a:cubicBezTo>
                  <a:pt x="9084" y="1360498"/>
                  <a:pt x="8074" y="1496749"/>
                  <a:pt x="18167" y="1659242"/>
                </a:cubicBezTo>
                <a:cubicBezTo>
                  <a:pt x="28260" y="1821735"/>
                  <a:pt x="45417" y="1951931"/>
                  <a:pt x="66612" y="2058914"/>
                </a:cubicBezTo>
                <a:cubicBezTo>
                  <a:pt x="87807" y="2165897"/>
                  <a:pt x="72668" y="2194156"/>
                  <a:pt x="145335" y="2301139"/>
                </a:cubicBezTo>
              </a:path>
            </a:pathLst>
          </a:custGeom>
          <a:noFill/>
          <a:ln w="79375">
            <a:solidFill>
              <a:srgbClr val="61C193"/>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8C33BDA8-EEFE-7F41-AA7F-4C97E611FD2A}"/>
              </a:ext>
            </a:extLst>
          </p:cNvPr>
          <p:cNvSpPr/>
          <p:nvPr/>
        </p:nvSpPr>
        <p:spPr>
          <a:xfrm>
            <a:off x="1604182" y="3632597"/>
            <a:ext cx="9464949" cy="1574464"/>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04228"/>
              <a:gd name="connsiteY0" fmla="*/ 0 h 2791645"/>
              <a:gd name="connsiteX1" fmla="*/ 12111 w 9604228"/>
              <a:gd name="connsiteY1" fmla="*/ 575284 h 2791645"/>
              <a:gd name="connsiteX2" fmla="*/ 60556 w 9604228"/>
              <a:gd name="connsiteY2" fmla="*/ 974956 h 2791645"/>
              <a:gd name="connsiteX3" fmla="*/ 139279 w 9604228"/>
              <a:gd name="connsiteY3" fmla="*/ 1217181 h 2791645"/>
              <a:gd name="connsiteX4" fmla="*/ 496561 w 9604228"/>
              <a:gd name="connsiteY4" fmla="*/ 1616853 h 2791645"/>
              <a:gd name="connsiteX5" fmla="*/ 1011290 w 9604228"/>
              <a:gd name="connsiteY5" fmla="*/ 1992302 h 2791645"/>
              <a:gd name="connsiteX6" fmla="*/ 1943857 w 9604228"/>
              <a:gd name="connsiteY6" fmla="*/ 2192137 h 2791645"/>
              <a:gd name="connsiteX7" fmla="*/ 3409319 w 9604228"/>
              <a:gd name="connsiteY7" fmla="*/ 2361695 h 2791645"/>
              <a:gd name="connsiteX8" fmla="*/ 5389510 w 9604228"/>
              <a:gd name="connsiteY8" fmla="*/ 2476752 h 2791645"/>
              <a:gd name="connsiteX9" fmla="*/ 7842039 w 9604228"/>
              <a:gd name="connsiteY9" fmla="*/ 2658421 h 2791645"/>
              <a:gd name="connsiteX10" fmla="*/ 9604228 w 9604228"/>
              <a:gd name="connsiteY10" fmla="*/ 2791645 h 2791645"/>
              <a:gd name="connsiteX0" fmla="*/ 0 w 9592117"/>
              <a:gd name="connsiteY0" fmla="*/ 0 h 2216361"/>
              <a:gd name="connsiteX1" fmla="*/ 48445 w 9592117"/>
              <a:gd name="connsiteY1" fmla="*/ 399672 h 2216361"/>
              <a:gd name="connsiteX2" fmla="*/ 127168 w 9592117"/>
              <a:gd name="connsiteY2" fmla="*/ 641897 h 2216361"/>
              <a:gd name="connsiteX3" fmla="*/ 484450 w 9592117"/>
              <a:gd name="connsiteY3" fmla="*/ 1041569 h 2216361"/>
              <a:gd name="connsiteX4" fmla="*/ 999179 w 9592117"/>
              <a:gd name="connsiteY4" fmla="*/ 1417018 h 2216361"/>
              <a:gd name="connsiteX5" fmla="*/ 1931746 w 9592117"/>
              <a:gd name="connsiteY5" fmla="*/ 1616853 h 2216361"/>
              <a:gd name="connsiteX6" fmla="*/ 3397208 w 9592117"/>
              <a:gd name="connsiteY6" fmla="*/ 1786411 h 2216361"/>
              <a:gd name="connsiteX7" fmla="*/ 5377399 w 9592117"/>
              <a:gd name="connsiteY7" fmla="*/ 1901468 h 2216361"/>
              <a:gd name="connsiteX8" fmla="*/ 7829928 w 9592117"/>
              <a:gd name="connsiteY8" fmla="*/ 2083137 h 2216361"/>
              <a:gd name="connsiteX9" fmla="*/ 9592117 w 9592117"/>
              <a:gd name="connsiteY9" fmla="*/ 2216361 h 2216361"/>
              <a:gd name="connsiteX0" fmla="*/ 0 w 9543672"/>
              <a:gd name="connsiteY0" fmla="*/ 0 h 1816689"/>
              <a:gd name="connsiteX1" fmla="*/ 78723 w 9543672"/>
              <a:gd name="connsiteY1" fmla="*/ 242225 h 1816689"/>
              <a:gd name="connsiteX2" fmla="*/ 436005 w 9543672"/>
              <a:gd name="connsiteY2" fmla="*/ 641897 h 1816689"/>
              <a:gd name="connsiteX3" fmla="*/ 950734 w 9543672"/>
              <a:gd name="connsiteY3" fmla="*/ 1017346 h 1816689"/>
              <a:gd name="connsiteX4" fmla="*/ 1883301 w 9543672"/>
              <a:gd name="connsiteY4" fmla="*/ 1217181 h 1816689"/>
              <a:gd name="connsiteX5" fmla="*/ 3348763 w 9543672"/>
              <a:gd name="connsiteY5" fmla="*/ 1386739 h 1816689"/>
              <a:gd name="connsiteX6" fmla="*/ 5328954 w 9543672"/>
              <a:gd name="connsiteY6" fmla="*/ 1501796 h 1816689"/>
              <a:gd name="connsiteX7" fmla="*/ 7781483 w 9543672"/>
              <a:gd name="connsiteY7" fmla="*/ 1683465 h 1816689"/>
              <a:gd name="connsiteX8" fmla="*/ 9543672 w 9543672"/>
              <a:gd name="connsiteY8" fmla="*/ 1816689 h 1816689"/>
              <a:gd name="connsiteX0" fmla="*/ 0 w 9464949"/>
              <a:gd name="connsiteY0" fmla="*/ 0 h 1574464"/>
              <a:gd name="connsiteX1" fmla="*/ 357282 w 9464949"/>
              <a:gd name="connsiteY1" fmla="*/ 399672 h 1574464"/>
              <a:gd name="connsiteX2" fmla="*/ 872011 w 9464949"/>
              <a:gd name="connsiteY2" fmla="*/ 775121 h 1574464"/>
              <a:gd name="connsiteX3" fmla="*/ 1804578 w 9464949"/>
              <a:gd name="connsiteY3" fmla="*/ 974956 h 1574464"/>
              <a:gd name="connsiteX4" fmla="*/ 3270040 w 9464949"/>
              <a:gd name="connsiteY4" fmla="*/ 1144514 h 1574464"/>
              <a:gd name="connsiteX5" fmla="*/ 5250231 w 9464949"/>
              <a:gd name="connsiteY5" fmla="*/ 1259571 h 1574464"/>
              <a:gd name="connsiteX6" fmla="*/ 7702760 w 9464949"/>
              <a:gd name="connsiteY6" fmla="*/ 1441240 h 1574464"/>
              <a:gd name="connsiteX7" fmla="*/ 9464949 w 9464949"/>
              <a:gd name="connsiteY7" fmla="*/ 1574464 h 157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4949" h="1574464">
                <a:moveTo>
                  <a:pt x="0" y="0"/>
                </a:moveTo>
                <a:cubicBezTo>
                  <a:pt x="72667" y="106983"/>
                  <a:pt x="211947" y="270485"/>
                  <a:pt x="357282" y="399672"/>
                </a:cubicBezTo>
                <a:cubicBezTo>
                  <a:pt x="502617" y="528859"/>
                  <a:pt x="630795" y="679240"/>
                  <a:pt x="872011" y="775121"/>
                </a:cubicBezTo>
                <a:cubicBezTo>
                  <a:pt x="1113227" y="871002"/>
                  <a:pt x="1404906" y="913390"/>
                  <a:pt x="1804578" y="974956"/>
                </a:cubicBezTo>
                <a:cubicBezTo>
                  <a:pt x="2204250" y="1036522"/>
                  <a:pt x="2695765" y="1097078"/>
                  <a:pt x="3270040" y="1144514"/>
                </a:cubicBezTo>
                <a:cubicBezTo>
                  <a:pt x="3844316" y="1191950"/>
                  <a:pt x="5250231" y="1259571"/>
                  <a:pt x="5250231" y="1259571"/>
                </a:cubicBezTo>
                <a:lnTo>
                  <a:pt x="7702760" y="1441240"/>
                </a:lnTo>
                <a:lnTo>
                  <a:pt x="9464949" y="1574464"/>
                </a:lnTo>
              </a:path>
            </a:pathLst>
          </a:custGeom>
          <a:noFill/>
          <a:ln w="79375">
            <a:solidFill>
              <a:srgbClr val="C36AF1"/>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5B9FD-CDD7-2644-BC2A-4C27ED5B06D3}"/>
              </a:ext>
            </a:extLst>
          </p:cNvPr>
          <p:cNvSpPr>
            <a:spLocks noGrp="1"/>
          </p:cNvSpPr>
          <p:nvPr>
            <p:ph type="title"/>
          </p:nvPr>
        </p:nvSpPr>
        <p:spPr/>
        <p:txBody>
          <a:bodyPr>
            <a:normAutofit/>
          </a:bodyPr>
          <a:lstStyle/>
          <a:p>
            <a:r>
              <a:rPr lang="en-US" dirty="0"/>
              <a:t>Measuring Resiliency: Pets vs Cattle Curve</a:t>
            </a:r>
          </a:p>
        </p:txBody>
      </p:sp>
      <p:grpSp>
        <p:nvGrpSpPr>
          <p:cNvPr id="5" name="Group 4">
            <a:extLst>
              <a:ext uri="{FF2B5EF4-FFF2-40B4-BE49-F238E27FC236}">
                <a16:creationId xmlns:a16="http://schemas.microsoft.com/office/drawing/2014/main" id="{086C818B-4A73-A847-B523-B624BC54433D}"/>
              </a:ext>
            </a:extLst>
          </p:cNvPr>
          <p:cNvGrpSpPr/>
          <p:nvPr/>
        </p:nvGrpSpPr>
        <p:grpSpPr>
          <a:xfrm>
            <a:off x="843841" y="1064240"/>
            <a:ext cx="10498221" cy="4710124"/>
            <a:chOff x="195200" y="886867"/>
            <a:chExt cx="8748518" cy="3925102"/>
          </a:xfrm>
        </p:grpSpPr>
        <p:sp>
          <p:nvSpPr>
            <p:cNvPr id="8" name="TextBox 7">
              <a:extLst>
                <a:ext uri="{FF2B5EF4-FFF2-40B4-BE49-F238E27FC236}">
                  <a16:creationId xmlns:a16="http://schemas.microsoft.com/office/drawing/2014/main" id="{2A546FA4-FAE6-884E-8DCB-79A6D2EB40CA}"/>
                </a:ext>
              </a:extLst>
            </p:cNvPr>
            <p:cNvSpPr txBox="1"/>
            <p:nvPr/>
          </p:nvSpPr>
          <p:spPr>
            <a:xfrm>
              <a:off x="195200" y="886867"/>
              <a:ext cx="434147" cy="205184"/>
            </a:xfrm>
            <a:prstGeom prst="rect">
              <a:avLst/>
            </a:prstGeom>
            <a:noFill/>
          </p:spPr>
          <p:txBody>
            <a:bodyPr wrap="none" lIns="0" tIns="0" rIns="0" bIns="0" rtlCol="0" anchor="ctr">
              <a:spAutoFit/>
            </a:bodyPr>
            <a:lstStyle/>
            <a:p>
              <a:pPr algn="r">
                <a:spcAft>
                  <a:spcPts val="8040"/>
                </a:spcAft>
              </a:pPr>
              <a:r>
                <a:rPr lang="en-US" sz="1600" dirty="0"/>
                <a:t>10000</a:t>
              </a:r>
            </a:p>
          </p:txBody>
        </p:sp>
        <p:sp>
          <p:nvSpPr>
            <p:cNvPr id="9" name="TextBox 8">
              <a:extLst>
                <a:ext uri="{FF2B5EF4-FFF2-40B4-BE49-F238E27FC236}">
                  <a16:creationId xmlns:a16="http://schemas.microsoft.com/office/drawing/2014/main" id="{872D85A5-1E0C-4C42-9AFD-3255D91028A3}"/>
                </a:ext>
              </a:extLst>
            </p:cNvPr>
            <p:cNvSpPr txBox="1"/>
            <p:nvPr/>
          </p:nvSpPr>
          <p:spPr>
            <a:xfrm>
              <a:off x="639015" y="4606785"/>
              <a:ext cx="86830" cy="205184"/>
            </a:xfrm>
            <a:prstGeom prst="rect">
              <a:avLst/>
            </a:prstGeom>
            <a:noFill/>
          </p:spPr>
          <p:txBody>
            <a:bodyPr wrap="none" lIns="0" tIns="0" rIns="0" bIns="0" rtlCol="0" anchor="t">
              <a:spAutoFit/>
            </a:bodyPr>
            <a:lstStyle/>
            <a:p>
              <a:pPr algn="ctr"/>
              <a:r>
                <a:rPr lang="en-US" sz="1600" dirty="0"/>
                <a:t>1</a:t>
              </a:r>
            </a:p>
          </p:txBody>
        </p:sp>
        <p:sp>
          <p:nvSpPr>
            <p:cNvPr id="10" name="TextBox 9">
              <a:extLst>
                <a:ext uri="{FF2B5EF4-FFF2-40B4-BE49-F238E27FC236}">
                  <a16:creationId xmlns:a16="http://schemas.microsoft.com/office/drawing/2014/main" id="{D6B9B645-FC3F-A64B-901E-FA0C82DE6F49}"/>
                </a:ext>
              </a:extLst>
            </p:cNvPr>
            <p:cNvSpPr txBox="1"/>
            <p:nvPr/>
          </p:nvSpPr>
          <p:spPr>
            <a:xfrm>
              <a:off x="2500318" y="4606785"/>
              <a:ext cx="347318" cy="205184"/>
            </a:xfrm>
            <a:prstGeom prst="rect">
              <a:avLst/>
            </a:prstGeom>
            <a:noFill/>
          </p:spPr>
          <p:txBody>
            <a:bodyPr wrap="none" lIns="0" tIns="0" rIns="0" bIns="0" rtlCol="0" anchor="t">
              <a:spAutoFit/>
            </a:bodyPr>
            <a:lstStyle/>
            <a:p>
              <a:pPr algn="ctr"/>
              <a:r>
                <a:rPr lang="en-US" sz="1600" dirty="0"/>
                <a:t>5000</a:t>
              </a:r>
            </a:p>
          </p:txBody>
        </p:sp>
        <p:sp>
          <p:nvSpPr>
            <p:cNvPr id="11" name="TextBox 10">
              <a:extLst>
                <a:ext uri="{FF2B5EF4-FFF2-40B4-BE49-F238E27FC236}">
                  <a16:creationId xmlns:a16="http://schemas.microsoft.com/office/drawing/2014/main" id="{13A3C8D0-AFA8-9D45-B5FF-86BA18EC8E7B}"/>
                </a:ext>
              </a:extLst>
            </p:cNvPr>
            <p:cNvSpPr txBox="1"/>
            <p:nvPr/>
          </p:nvSpPr>
          <p:spPr>
            <a:xfrm>
              <a:off x="4473768" y="4581250"/>
              <a:ext cx="434147" cy="205184"/>
            </a:xfrm>
            <a:prstGeom prst="rect">
              <a:avLst/>
            </a:prstGeom>
            <a:noFill/>
          </p:spPr>
          <p:txBody>
            <a:bodyPr wrap="none" lIns="0" tIns="0" rIns="0" bIns="0" rtlCol="0" anchor="t">
              <a:spAutoFit/>
            </a:bodyPr>
            <a:lstStyle/>
            <a:p>
              <a:pPr algn="ctr"/>
              <a:r>
                <a:rPr lang="en-US" sz="1600" dirty="0"/>
                <a:t>10000</a:t>
              </a:r>
            </a:p>
          </p:txBody>
        </p:sp>
        <p:sp>
          <p:nvSpPr>
            <p:cNvPr id="12" name="TextBox 11">
              <a:extLst>
                <a:ext uri="{FF2B5EF4-FFF2-40B4-BE49-F238E27FC236}">
                  <a16:creationId xmlns:a16="http://schemas.microsoft.com/office/drawing/2014/main" id="{934C34F1-E889-404A-AE37-506C4CA928B2}"/>
                </a:ext>
              </a:extLst>
            </p:cNvPr>
            <p:cNvSpPr txBox="1"/>
            <p:nvPr/>
          </p:nvSpPr>
          <p:spPr>
            <a:xfrm>
              <a:off x="6496063" y="4585030"/>
              <a:ext cx="434147" cy="205184"/>
            </a:xfrm>
            <a:prstGeom prst="rect">
              <a:avLst/>
            </a:prstGeom>
            <a:noFill/>
          </p:spPr>
          <p:txBody>
            <a:bodyPr wrap="none" lIns="0" tIns="0" rIns="0" bIns="0" rtlCol="0" anchor="t">
              <a:spAutoFit/>
            </a:bodyPr>
            <a:lstStyle/>
            <a:p>
              <a:pPr algn="ctr"/>
              <a:r>
                <a:rPr lang="en-US" sz="1600" dirty="0"/>
                <a:t>15000</a:t>
              </a:r>
            </a:p>
          </p:txBody>
        </p:sp>
        <p:sp>
          <p:nvSpPr>
            <p:cNvPr id="13" name="TextBox 12">
              <a:extLst>
                <a:ext uri="{FF2B5EF4-FFF2-40B4-BE49-F238E27FC236}">
                  <a16:creationId xmlns:a16="http://schemas.microsoft.com/office/drawing/2014/main" id="{00EFD6EE-7F12-9D4E-BAA8-83410511CA6E}"/>
                </a:ext>
              </a:extLst>
            </p:cNvPr>
            <p:cNvSpPr txBox="1"/>
            <p:nvPr/>
          </p:nvSpPr>
          <p:spPr>
            <a:xfrm>
              <a:off x="8509571" y="4581250"/>
              <a:ext cx="434147" cy="205184"/>
            </a:xfrm>
            <a:prstGeom prst="rect">
              <a:avLst/>
            </a:prstGeom>
            <a:noFill/>
          </p:spPr>
          <p:txBody>
            <a:bodyPr wrap="none" lIns="0" tIns="0" rIns="0" bIns="0" rtlCol="0" anchor="t">
              <a:spAutoFit/>
            </a:bodyPr>
            <a:lstStyle/>
            <a:p>
              <a:pPr algn="ctr"/>
              <a:r>
                <a:rPr lang="en-US" sz="1600" dirty="0"/>
                <a:t>20000</a:t>
              </a:r>
            </a:p>
          </p:txBody>
        </p:sp>
        <p:sp>
          <p:nvSpPr>
            <p:cNvPr id="14" name="TextBox 13">
              <a:extLst>
                <a:ext uri="{FF2B5EF4-FFF2-40B4-BE49-F238E27FC236}">
                  <a16:creationId xmlns:a16="http://schemas.microsoft.com/office/drawing/2014/main" id="{616BF1AF-949C-1346-9868-23850DF67679}"/>
                </a:ext>
              </a:extLst>
            </p:cNvPr>
            <p:cNvSpPr txBox="1"/>
            <p:nvPr/>
          </p:nvSpPr>
          <p:spPr>
            <a:xfrm>
              <a:off x="282028" y="1784138"/>
              <a:ext cx="347318" cy="205184"/>
            </a:xfrm>
            <a:prstGeom prst="rect">
              <a:avLst/>
            </a:prstGeom>
            <a:noFill/>
          </p:spPr>
          <p:txBody>
            <a:bodyPr wrap="none" lIns="0" tIns="0" rIns="0" bIns="0" rtlCol="0" anchor="ctr">
              <a:spAutoFit/>
            </a:bodyPr>
            <a:lstStyle/>
            <a:p>
              <a:pPr algn="r">
                <a:spcAft>
                  <a:spcPts val="8040"/>
                </a:spcAft>
              </a:pPr>
              <a:r>
                <a:rPr lang="en-US" sz="1600" dirty="0"/>
                <a:t>1000</a:t>
              </a:r>
            </a:p>
          </p:txBody>
        </p:sp>
        <p:sp>
          <p:nvSpPr>
            <p:cNvPr id="15" name="TextBox 14">
              <a:extLst>
                <a:ext uri="{FF2B5EF4-FFF2-40B4-BE49-F238E27FC236}">
                  <a16:creationId xmlns:a16="http://schemas.microsoft.com/office/drawing/2014/main" id="{67EBDB8A-0942-F340-9EFA-5FA7FD12B571}"/>
                </a:ext>
              </a:extLst>
            </p:cNvPr>
            <p:cNvSpPr txBox="1"/>
            <p:nvPr/>
          </p:nvSpPr>
          <p:spPr>
            <a:xfrm>
              <a:off x="368858" y="2681408"/>
              <a:ext cx="260488" cy="205184"/>
            </a:xfrm>
            <a:prstGeom prst="rect">
              <a:avLst/>
            </a:prstGeom>
            <a:noFill/>
          </p:spPr>
          <p:txBody>
            <a:bodyPr wrap="none" lIns="0" tIns="0" rIns="0" bIns="0" rtlCol="0" anchor="ctr">
              <a:spAutoFit/>
            </a:bodyPr>
            <a:lstStyle/>
            <a:p>
              <a:pPr algn="r">
                <a:spcAft>
                  <a:spcPts val="8040"/>
                </a:spcAft>
              </a:pPr>
              <a:r>
                <a:rPr lang="en-US" sz="1600" dirty="0"/>
                <a:t>100</a:t>
              </a:r>
            </a:p>
          </p:txBody>
        </p:sp>
        <p:sp>
          <p:nvSpPr>
            <p:cNvPr id="16" name="TextBox 15">
              <a:extLst>
                <a:ext uri="{FF2B5EF4-FFF2-40B4-BE49-F238E27FC236}">
                  <a16:creationId xmlns:a16="http://schemas.microsoft.com/office/drawing/2014/main" id="{25B9953B-160A-BB41-BA9D-BADB8F0BBB70}"/>
                </a:ext>
              </a:extLst>
            </p:cNvPr>
            <p:cNvSpPr txBox="1"/>
            <p:nvPr/>
          </p:nvSpPr>
          <p:spPr>
            <a:xfrm>
              <a:off x="455687" y="3578679"/>
              <a:ext cx="173659" cy="205184"/>
            </a:xfrm>
            <a:prstGeom prst="rect">
              <a:avLst/>
            </a:prstGeom>
            <a:noFill/>
          </p:spPr>
          <p:txBody>
            <a:bodyPr wrap="none" lIns="0" tIns="0" rIns="0" bIns="0" rtlCol="0" anchor="ctr">
              <a:spAutoFit/>
            </a:bodyPr>
            <a:lstStyle/>
            <a:p>
              <a:pPr algn="r">
                <a:spcAft>
                  <a:spcPts val="8040"/>
                </a:spcAft>
              </a:pPr>
              <a:r>
                <a:rPr lang="en-US" sz="1600" dirty="0"/>
                <a:t>10</a:t>
              </a:r>
            </a:p>
          </p:txBody>
        </p:sp>
        <p:sp>
          <p:nvSpPr>
            <p:cNvPr id="17" name="TextBox 16">
              <a:extLst>
                <a:ext uri="{FF2B5EF4-FFF2-40B4-BE49-F238E27FC236}">
                  <a16:creationId xmlns:a16="http://schemas.microsoft.com/office/drawing/2014/main" id="{1C7F2574-C7FE-A64E-9A9A-8E7CB017411F}"/>
                </a:ext>
              </a:extLst>
            </p:cNvPr>
            <p:cNvSpPr txBox="1"/>
            <p:nvPr/>
          </p:nvSpPr>
          <p:spPr>
            <a:xfrm>
              <a:off x="542514" y="4475950"/>
              <a:ext cx="86830" cy="205184"/>
            </a:xfrm>
            <a:prstGeom prst="rect">
              <a:avLst/>
            </a:prstGeom>
            <a:noFill/>
          </p:spPr>
          <p:txBody>
            <a:bodyPr wrap="none" lIns="0" tIns="0" rIns="0" bIns="0" rtlCol="0" anchor="ctr">
              <a:spAutoFit/>
            </a:bodyPr>
            <a:lstStyle/>
            <a:p>
              <a:pPr algn="r">
                <a:spcAft>
                  <a:spcPts val="8040"/>
                </a:spcAft>
              </a:pPr>
              <a:r>
                <a:rPr lang="en-US" sz="1600" dirty="0"/>
                <a:t>1</a:t>
              </a:r>
            </a:p>
          </p:txBody>
        </p:sp>
      </p:grpSp>
      <p:sp>
        <p:nvSpPr>
          <p:cNvPr id="48" name="Left Arrow 47">
            <a:extLst>
              <a:ext uri="{FF2B5EF4-FFF2-40B4-BE49-F238E27FC236}">
                <a16:creationId xmlns:a16="http://schemas.microsoft.com/office/drawing/2014/main" id="{86ECA508-8887-3843-8F35-8344D5B265F5}"/>
              </a:ext>
            </a:extLst>
          </p:cNvPr>
          <p:cNvSpPr/>
          <p:nvPr/>
        </p:nvSpPr>
        <p:spPr bwMode="auto">
          <a:xfrm>
            <a:off x="2704946" y="2395485"/>
            <a:ext cx="1040276" cy="869655"/>
          </a:xfrm>
          <a:prstGeom prst="leftArrow">
            <a:avLst>
              <a:gd name="adj1" fmla="val 58933"/>
              <a:gd name="adj2" fmla="val 38834"/>
            </a:avLst>
          </a:prstGeom>
          <a:solidFill>
            <a:srgbClr val="61C193"/>
          </a:solidFill>
          <a:ln w="9525" cap="flat" cmpd="sng" algn="ctr">
            <a:noFill/>
            <a:prstDash val="solid"/>
            <a:round/>
            <a:headEnd type="none" w="med" len="med"/>
            <a:tailEnd type="none" w="med" len="med"/>
          </a:ln>
          <a:effectLst/>
        </p:spPr>
        <p:txBody>
          <a:bodyPr vert="horz"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Fewer</a:t>
            </a:r>
            <a:br>
              <a:rPr lang="en-US" sz="1600" dirty="0">
                <a:solidFill>
                  <a:schemeClr val="bg1"/>
                </a:solidFill>
                <a:latin typeface="Arial" charset="0"/>
              </a:rPr>
            </a:br>
            <a:r>
              <a:rPr lang="en-US" sz="1600" dirty="0">
                <a:solidFill>
                  <a:schemeClr val="bg1"/>
                </a:solidFill>
                <a:latin typeface="Arial" charset="0"/>
              </a:rPr>
              <a:t>pets</a:t>
            </a:r>
          </a:p>
        </p:txBody>
      </p:sp>
      <p:sp>
        <p:nvSpPr>
          <p:cNvPr id="49" name="TextBox 48">
            <a:extLst>
              <a:ext uri="{FF2B5EF4-FFF2-40B4-BE49-F238E27FC236}">
                <a16:creationId xmlns:a16="http://schemas.microsoft.com/office/drawing/2014/main" id="{25B26638-38FB-AA40-8E6A-57894B50F744}"/>
              </a:ext>
            </a:extLst>
          </p:cNvPr>
          <p:cNvSpPr txBox="1"/>
          <p:nvPr/>
        </p:nvSpPr>
        <p:spPr>
          <a:xfrm>
            <a:off x="3792766" y="2213766"/>
            <a:ext cx="2462639" cy="1200330"/>
          </a:xfrm>
          <a:prstGeom prst="rect">
            <a:avLst/>
          </a:prstGeom>
          <a:noFill/>
        </p:spPr>
        <p:txBody>
          <a:bodyPr wrap="square" rtlCol="0">
            <a:spAutoFit/>
          </a:bodyPr>
          <a:lstStyle/>
          <a:p>
            <a:r>
              <a:rPr lang="en-US" sz="1800" dirty="0"/>
              <a:t>Find design patterns, policies, and incentives that push the curve in these directions</a:t>
            </a:r>
          </a:p>
        </p:txBody>
      </p:sp>
      <p:sp>
        <p:nvSpPr>
          <p:cNvPr id="50" name="Left Arrow 49">
            <a:extLst>
              <a:ext uri="{FF2B5EF4-FFF2-40B4-BE49-F238E27FC236}">
                <a16:creationId xmlns:a16="http://schemas.microsoft.com/office/drawing/2014/main" id="{E6DCE931-9CC1-0747-AC71-DC34A9A8E4ED}"/>
              </a:ext>
            </a:extLst>
          </p:cNvPr>
          <p:cNvSpPr/>
          <p:nvPr/>
        </p:nvSpPr>
        <p:spPr bwMode="auto">
          <a:xfrm rot="16200000">
            <a:off x="4342815" y="3218508"/>
            <a:ext cx="885352" cy="1289851"/>
          </a:xfrm>
          <a:prstGeom prst="leftArrow">
            <a:avLst>
              <a:gd name="adj1" fmla="val 62759"/>
              <a:gd name="adj2" fmla="val 40129"/>
            </a:avLst>
          </a:prstGeom>
          <a:solidFill>
            <a:srgbClr val="C36AF1"/>
          </a:solidFill>
          <a:ln w="9525" cap="flat" cmpd="sng" algn="ctr">
            <a:noFill/>
            <a:prstDash val="solid"/>
            <a:round/>
            <a:headEnd type="none" w="med" len="med"/>
            <a:tailEnd type="none" w="med" len="med"/>
          </a:ln>
          <a:effectLst/>
        </p:spPr>
        <p:txBody>
          <a:bodyPr vert="vert"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Shorter-</a:t>
            </a:r>
            <a:br>
              <a:rPr lang="en-US" sz="1600" dirty="0">
                <a:solidFill>
                  <a:schemeClr val="bg1"/>
                </a:solidFill>
                <a:latin typeface="Arial" charset="0"/>
              </a:rPr>
            </a:br>
            <a:r>
              <a:rPr lang="en-US" sz="1600" dirty="0">
                <a:solidFill>
                  <a:schemeClr val="bg1"/>
                </a:solidFill>
                <a:latin typeface="Arial" charset="0"/>
              </a:rPr>
              <a:t>lived</a:t>
            </a:r>
            <a:br>
              <a:rPr lang="en-US" sz="1600" dirty="0">
                <a:solidFill>
                  <a:schemeClr val="bg1"/>
                </a:solidFill>
                <a:latin typeface="Arial" charset="0"/>
              </a:rPr>
            </a:br>
            <a:r>
              <a:rPr lang="en-US" sz="1600" dirty="0">
                <a:solidFill>
                  <a:schemeClr val="bg1"/>
                </a:solidFill>
                <a:latin typeface="Arial" charset="0"/>
              </a:rPr>
              <a:t>cattle</a:t>
            </a:r>
          </a:p>
        </p:txBody>
      </p:sp>
      <p:sp>
        <p:nvSpPr>
          <p:cNvPr id="52" name="TextBox 51">
            <a:extLst>
              <a:ext uri="{FF2B5EF4-FFF2-40B4-BE49-F238E27FC236}">
                <a16:creationId xmlns:a16="http://schemas.microsoft.com/office/drawing/2014/main" id="{F034F28C-DA97-264D-831C-CC009B6F2A9B}"/>
              </a:ext>
            </a:extLst>
          </p:cNvPr>
          <p:cNvSpPr txBox="1"/>
          <p:nvPr/>
        </p:nvSpPr>
        <p:spPr>
          <a:xfrm rot="16200000">
            <a:off x="-67089" y="3115371"/>
            <a:ext cx="1734194" cy="307777"/>
          </a:xfrm>
          <a:prstGeom prst="rect">
            <a:avLst/>
          </a:prstGeom>
          <a:noFill/>
        </p:spPr>
        <p:txBody>
          <a:bodyPr wrap="none" lIns="0" tIns="0" rIns="0" bIns="0" rtlCol="0">
            <a:spAutoFit/>
          </a:bodyPr>
          <a:lstStyle/>
          <a:p>
            <a:pPr algn="ctr"/>
            <a:r>
              <a:rPr lang="en-US" sz="2000" dirty="0"/>
              <a:t>Uptime (in Days)</a:t>
            </a:r>
          </a:p>
        </p:txBody>
      </p:sp>
      <p:sp>
        <p:nvSpPr>
          <p:cNvPr id="53" name="TextBox 52">
            <a:extLst>
              <a:ext uri="{FF2B5EF4-FFF2-40B4-BE49-F238E27FC236}">
                <a16:creationId xmlns:a16="http://schemas.microsoft.com/office/drawing/2014/main" id="{729E1880-0B84-794B-9983-14DF0E668019}"/>
              </a:ext>
            </a:extLst>
          </p:cNvPr>
          <p:cNvSpPr txBox="1"/>
          <p:nvPr/>
        </p:nvSpPr>
        <p:spPr>
          <a:xfrm>
            <a:off x="5826957" y="5802593"/>
            <a:ext cx="564514" cy="307777"/>
          </a:xfrm>
          <a:prstGeom prst="rect">
            <a:avLst/>
          </a:prstGeom>
          <a:noFill/>
        </p:spPr>
        <p:txBody>
          <a:bodyPr wrap="none" lIns="0" tIns="0" rIns="0" bIns="0" rtlCol="0">
            <a:spAutoFit/>
          </a:bodyPr>
          <a:lstStyle/>
          <a:p>
            <a:pPr algn="ctr"/>
            <a:r>
              <a:rPr lang="en-US" sz="2000" dirty="0"/>
              <a:t>Asset</a:t>
            </a:r>
          </a:p>
        </p:txBody>
      </p:sp>
      <p:grpSp>
        <p:nvGrpSpPr>
          <p:cNvPr id="62" name="Group 61">
            <a:extLst>
              <a:ext uri="{FF2B5EF4-FFF2-40B4-BE49-F238E27FC236}">
                <a16:creationId xmlns:a16="http://schemas.microsoft.com/office/drawing/2014/main" id="{DFBF4C69-574E-824B-B5D3-4B367E40279C}"/>
              </a:ext>
            </a:extLst>
          </p:cNvPr>
          <p:cNvGrpSpPr/>
          <p:nvPr/>
        </p:nvGrpSpPr>
        <p:grpSpPr>
          <a:xfrm>
            <a:off x="1441918" y="5756568"/>
            <a:ext cx="915224" cy="338555"/>
            <a:chOff x="693597" y="4797135"/>
            <a:chExt cx="762687" cy="282129"/>
          </a:xfrm>
        </p:grpSpPr>
        <p:sp>
          <p:nvSpPr>
            <p:cNvPr id="56" name="Rectangle 55">
              <a:extLst>
                <a:ext uri="{FF2B5EF4-FFF2-40B4-BE49-F238E27FC236}">
                  <a16:creationId xmlns:a16="http://schemas.microsoft.com/office/drawing/2014/main" id="{C68EC80F-E78D-AA4E-A6B4-38038A0AB52A}"/>
                </a:ext>
              </a:extLst>
            </p:cNvPr>
            <p:cNvSpPr/>
            <p:nvPr/>
          </p:nvSpPr>
          <p:spPr bwMode="auto">
            <a:xfrm>
              <a:off x="693597" y="4898572"/>
              <a:ext cx="331774" cy="89012"/>
            </a:xfrm>
            <a:prstGeom prst="rect">
              <a:avLst/>
            </a:prstGeom>
            <a:solidFill>
              <a:srgbClr val="61C193"/>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53" eaLnBrk="0" fontAlgn="base" hangingPunct="0">
                <a:spcBef>
                  <a:spcPct val="0"/>
                </a:spcBef>
                <a:spcAft>
                  <a:spcPct val="0"/>
                </a:spcAft>
              </a:pPr>
              <a:endParaRPr lang="en-US" sz="2880">
                <a:solidFill>
                  <a:srgbClr val="000000"/>
                </a:solidFill>
                <a:latin typeface="Arial" charset="0"/>
              </a:endParaRPr>
            </a:p>
          </p:txBody>
        </p:sp>
        <p:sp>
          <p:nvSpPr>
            <p:cNvPr id="58" name="TextBox 57">
              <a:extLst>
                <a:ext uri="{FF2B5EF4-FFF2-40B4-BE49-F238E27FC236}">
                  <a16:creationId xmlns:a16="http://schemas.microsoft.com/office/drawing/2014/main" id="{332E09C2-783C-854A-BD69-C70147F9E701}"/>
                </a:ext>
              </a:extLst>
            </p:cNvPr>
            <p:cNvSpPr txBox="1"/>
            <p:nvPr/>
          </p:nvSpPr>
          <p:spPr>
            <a:xfrm>
              <a:off x="1052166" y="4797135"/>
              <a:ext cx="404118" cy="282129"/>
            </a:xfrm>
            <a:prstGeom prst="rect">
              <a:avLst/>
            </a:prstGeom>
            <a:noFill/>
          </p:spPr>
          <p:txBody>
            <a:bodyPr wrap="none" lIns="0" tIns="0" rIns="0" bIns="0" rtlCol="0" anchor="ctr">
              <a:spAutoFit/>
            </a:bodyPr>
            <a:lstStyle/>
            <a:p>
              <a:r>
                <a:rPr lang="en-US" sz="2200" dirty="0"/>
                <a:t>Pets</a:t>
              </a:r>
            </a:p>
          </p:txBody>
        </p:sp>
      </p:grpSp>
      <p:grpSp>
        <p:nvGrpSpPr>
          <p:cNvPr id="61" name="Group 60">
            <a:extLst>
              <a:ext uri="{FF2B5EF4-FFF2-40B4-BE49-F238E27FC236}">
                <a16:creationId xmlns:a16="http://schemas.microsoft.com/office/drawing/2014/main" id="{766D88E8-00CF-9B40-83E4-AE90D79F543B}"/>
              </a:ext>
            </a:extLst>
          </p:cNvPr>
          <p:cNvGrpSpPr/>
          <p:nvPr/>
        </p:nvGrpSpPr>
        <p:grpSpPr>
          <a:xfrm>
            <a:off x="1441919" y="6039449"/>
            <a:ext cx="1103352" cy="338554"/>
            <a:chOff x="693597" y="5032867"/>
            <a:chExt cx="919460" cy="282128"/>
          </a:xfrm>
        </p:grpSpPr>
        <p:sp>
          <p:nvSpPr>
            <p:cNvPr id="57" name="Rectangle 56">
              <a:extLst>
                <a:ext uri="{FF2B5EF4-FFF2-40B4-BE49-F238E27FC236}">
                  <a16:creationId xmlns:a16="http://schemas.microsoft.com/office/drawing/2014/main" id="{4264BBA3-CED2-594D-8AB7-725AC49D964E}"/>
                </a:ext>
              </a:extLst>
            </p:cNvPr>
            <p:cNvSpPr/>
            <p:nvPr/>
          </p:nvSpPr>
          <p:spPr bwMode="auto">
            <a:xfrm>
              <a:off x="693597" y="5134267"/>
              <a:ext cx="331774" cy="89012"/>
            </a:xfrm>
            <a:prstGeom prst="rect">
              <a:avLst/>
            </a:prstGeom>
            <a:solidFill>
              <a:srgbClr val="C36AF1"/>
            </a:solidFill>
            <a:ln w="9525" cap="flat" cmpd="sng" algn="ctr">
              <a:solidFill>
                <a:srgbClr val="9E1264"/>
              </a:solid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53" eaLnBrk="0" fontAlgn="base" hangingPunct="0">
                <a:spcBef>
                  <a:spcPct val="0"/>
                </a:spcBef>
                <a:spcAft>
                  <a:spcPct val="0"/>
                </a:spcAft>
              </a:pPr>
              <a:endParaRPr lang="en-US" sz="2880">
                <a:solidFill>
                  <a:srgbClr val="000000"/>
                </a:solidFill>
                <a:latin typeface="Arial" charset="0"/>
              </a:endParaRPr>
            </a:p>
          </p:txBody>
        </p:sp>
        <p:sp>
          <p:nvSpPr>
            <p:cNvPr id="59" name="TextBox 58">
              <a:extLst>
                <a:ext uri="{FF2B5EF4-FFF2-40B4-BE49-F238E27FC236}">
                  <a16:creationId xmlns:a16="http://schemas.microsoft.com/office/drawing/2014/main" id="{FDB54843-7D71-6B4B-8491-4BF89152CA9E}"/>
                </a:ext>
              </a:extLst>
            </p:cNvPr>
            <p:cNvSpPr txBox="1"/>
            <p:nvPr/>
          </p:nvSpPr>
          <p:spPr>
            <a:xfrm>
              <a:off x="1052166" y="5032867"/>
              <a:ext cx="560891" cy="282128"/>
            </a:xfrm>
            <a:prstGeom prst="rect">
              <a:avLst/>
            </a:prstGeom>
            <a:noFill/>
          </p:spPr>
          <p:txBody>
            <a:bodyPr wrap="none" lIns="0" tIns="0" rIns="0" bIns="0" rtlCol="0" anchor="ctr">
              <a:spAutoFit/>
            </a:bodyPr>
            <a:lstStyle/>
            <a:p>
              <a:r>
                <a:rPr lang="en-US" sz="2200" dirty="0"/>
                <a:t>Cattle</a:t>
              </a:r>
            </a:p>
          </p:txBody>
        </p:sp>
      </p:grpSp>
      <p:sp>
        <p:nvSpPr>
          <p:cNvPr id="32" name="TextBox 31">
            <a:extLst>
              <a:ext uri="{FF2B5EF4-FFF2-40B4-BE49-F238E27FC236}">
                <a16:creationId xmlns:a16="http://schemas.microsoft.com/office/drawing/2014/main" id="{1BE68B43-2C22-0146-847B-46010751822D}"/>
              </a:ext>
            </a:extLst>
          </p:cNvPr>
          <p:cNvSpPr txBox="1"/>
          <p:nvPr/>
        </p:nvSpPr>
        <p:spPr>
          <a:xfrm rot="900000">
            <a:off x="8294514" y="2103096"/>
            <a:ext cx="2493375" cy="584775"/>
          </a:xfrm>
          <a:prstGeom prst="rect">
            <a:avLst/>
          </a:prstGeom>
          <a:solidFill>
            <a:srgbClr val="FFFF00"/>
          </a:solidFill>
          <a:ln>
            <a:solidFill>
              <a:srgbClr val="FF0000"/>
            </a:solidFill>
          </a:ln>
        </p:spPr>
        <p:txBody>
          <a:bodyPr wrap="none" rtlCol="0">
            <a:spAutoFit/>
          </a:bodyPr>
          <a:lstStyle/>
          <a:p>
            <a:pPr algn="ctr"/>
            <a:r>
              <a:rPr lang="en-US" sz="3200" b="1" dirty="0"/>
              <a:t>ILLUSTRATIVE</a:t>
            </a:r>
          </a:p>
        </p:txBody>
      </p:sp>
    </p:spTree>
    <p:extLst>
      <p:ext uri="{BB962C8B-B14F-4D97-AF65-F5344CB8AC3E}">
        <p14:creationId xmlns:p14="http://schemas.microsoft.com/office/powerpoint/2010/main" val="24834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1000"/>
                                        <p:tgtEl>
                                          <p:spTgt spid="28"/>
                                        </p:tgtEl>
                                      </p:cBhvr>
                                    </p:animEffect>
                                  </p:childTnLst>
                                </p:cTn>
                              </p:par>
                              <p:par>
                                <p:cTn id="12" presetID="22" presetClass="exit" presetSubtype="1" repeatCount="0" fill="hold" grpId="0" nodeType="withEffect">
                                  <p:stCondLst>
                                    <p:cond delay="0"/>
                                  </p:stCondLst>
                                  <p:childTnLst>
                                    <p:animEffect transition="out" filter="wipe(up)">
                                      <p:cBhvr>
                                        <p:cTn id="13" dur="1000"/>
                                        <p:tgtEl>
                                          <p:spTgt spid="30"/>
                                        </p:tgtEl>
                                      </p:cBhvr>
                                    </p:animEffect>
                                    <p:set>
                                      <p:cBhvr>
                                        <p:cTn id="14" dur="1" fill="hold">
                                          <p:stCondLst>
                                            <p:cond delay="999"/>
                                          </p:stCondLst>
                                        </p:cTn>
                                        <p:tgtEl>
                                          <p:spTgt spid="3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2000"/>
                                        <p:tgtEl>
                                          <p:spTgt spid="29"/>
                                        </p:tgtEl>
                                      </p:cBhvr>
                                    </p:animEffect>
                                  </p:childTnLst>
                                </p:cTn>
                              </p:par>
                              <p:par>
                                <p:cTn id="22" presetID="22" presetClass="exit" presetSubtype="8" repeatCount="0" fill="hold" grpId="0" nodeType="withEffect">
                                  <p:stCondLst>
                                    <p:cond delay="0"/>
                                  </p:stCondLst>
                                  <p:childTnLst>
                                    <p:animEffect transition="out" filter="wipe(left)">
                                      <p:cBhvr>
                                        <p:cTn id="23" dur="2000"/>
                                        <p:tgtEl>
                                          <p:spTgt spid="31"/>
                                        </p:tgtEl>
                                      </p:cBhvr>
                                    </p:animEffect>
                                    <p:set>
                                      <p:cBhvr>
                                        <p:cTn id="24" dur="1" fill="hold">
                                          <p:stCondLst>
                                            <p:cond delay="1999"/>
                                          </p:stCondLst>
                                        </p:cTn>
                                        <p:tgtEl>
                                          <p:spTgt spid="3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48" grpId="0" animBg="1"/>
      <p:bldP spid="49"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eft Arrow 48">
            <a:extLst>
              <a:ext uri="{FF2B5EF4-FFF2-40B4-BE49-F238E27FC236}">
                <a16:creationId xmlns:a16="http://schemas.microsoft.com/office/drawing/2014/main" id="{6991B25A-B24C-E94A-8362-12E376C9A79D}"/>
              </a:ext>
            </a:extLst>
          </p:cNvPr>
          <p:cNvSpPr/>
          <p:nvPr/>
        </p:nvSpPr>
        <p:spPr bwMode="auto">
          <a:xfrm>
            <a:off x="2704946" y="2395485"/>
            <a:ext cx="1040276" cy="869655"/>
          </a:xfrm>
          <a:prstGeom prst="leftArrow">
            <a:avLst>
              <a:gd name="adj1" fmla="val 58933"/>
              <a:gd name="adj2" fmla="val 38834"/>
            </a:avLst>
          </a:prstGeom>
          <a:solidFill>
            <a:srgbClr val="61C193"/>
          </a:solidFill>
          <a:ln w="9525" cap="flat" cmpd="sng" algn="ctr">
            <a:noFill/>
            <a:prstDash val="solid"/>
            <a:round/>
            <a:headEnd type="none" w="med" len="med"/>
            <a:tailEnd type="none" w="med" len="med"/>
          </a:ln>
          <a:effectLst/>
        </p:spPr>
        <p:txBody>
          <a:bodyPr vert="horz"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More</a:t>
            </a:r>
            <a:br>
              <a:rPr lang="en-US" sz="1600" dirty="0">
                <a:solidFill>
                  <a:schemeClr val="bg1"/>
                </a:solidFill>
                <a:latin typeface="Arial" charset="0"/>
              </a:rPr>
            </a:br>
            <a:r>
              <a:rPr lang="en-US" sz="1600" dirty="0">
                <a:solidFill>
                  <a:schemeClr val="bg1"/>
                </a:solidFill>
                <a:latin typeface="Arial" charset="0"/>
              </a:rPr>
              <a:t>pets</a:t>
            </a:r>
          </a:p>
        </p:txBody>
      </p:sp>
      <p:sp>
        <p:nvSpPr>
          <p:cNvPr id="48" name="Left Arrow 47">
            <a:extLst>
              <a:ext uri="{FF2B5EF4-FFF2-40B4-BE49-F238E27FC236}">
                <a16:creationId xmlns:a16="http://schemas.microsoft.com/office/drawing/2014/main" id="{799C76FC-BA8E-7B44-A00D-E9FCA023D072}"/>
              </a:ext>
            </a:extLst>
          </p:cNvPr>
          <p:cNvSpPr/>
          <p:nvPr/>
        </p:nvSpPr>
        <p:spPr bwMode="auto">
          <a:xfrm rot="16200000" flipV="1">
            <a:off x="4342815" y="3218508"/>
            <a:ext cx="885352" cy="1289851"/>
          </a:xfrm>
          <a:prstGeom prst="leftArrow">
            <a:avLst>
              <a:gd name="adj1" fmla="val 62759"/>
              <a:gd name="adj2" fmla="val 40129"/>
            </a:avLst>
          </a:prstGeom>
          <a:solidFill>
            <a:srgbClr val="C36AF1"/>
          </a:solidFill>
          <a:ln w="9525" cap="flat" cmpd="sng" algn="ctr">
            <a:noFill/>
            <a:prstDash val="solid"/>
            <a:round/>
            <a:headEnd type="none" w="med" len="med"/>
            <a:tailEnd type="none" w="med" len="med"/>
          </a:ln>
          <a:effectLst/>
        </p:spPr>
        <p:txBody>
          <a:bodyPr vert="vert270"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Longer</a:t>
            </a:r>
            <a:br>
              <a:rPr lang="en-US" sz="1600" dirty="0">
                <a:solidFill>
                  <a:schemeClr val="bg1"/>
                </a:solidFill>
                <a:latin typeface="Arial" charset="0"/>
              </a:rPr>
            </a:br>
            <a:r>
              <a:rPr lang="en-US" sz="1600" dirty="0">
                <a:solidFill>
                  <a:schemeClr val="bg1"/>
                </a:solidFill>
                <a:latin typeface="Arial" charset="0"/>
              </a:rPr>
              <a:t>lived</a:t>
            </a:r>
          </a:p>
        </p:txBody>
      </p:sp>
      <p:sp>
        <p:nvSpPr>
          <p:cNvPr id="2" name="Title 1">
            <a:extLst>
              <a:ext uri="{FF2B5EF4-FFF2-40B4-BE49-F238E27FC236}">
                <a16:creationId xmlns:a16="http://schemas.microsoft.com/office/drawing/2014/main" id="{6745B9FD-CDD7-2644-BC2A-4C27ED5B06D3}"/>
              </a:ext>
            </a:extLst>
          </p:cNvPr>
          <p:cNvSpPr>
            <a:spLocks noGrp="1"/>
          </p:cNvSpPr>
          <p:nvPr>
            <p:ph type="title"/>
          </p:nvPr>
        </p:nvSpPr>
        <p:spPr/>
        <p:txBody>
          <a:bodyPr>
            <a:normAutofit/>
          </a:bodyPr>
          <a:lstStyle/>
          <a:p>
            <a:r>
              <a:rPr lang="en-US" dirty="0"/>
              <a:t>More Ephemeral = More Resilient?</a:t>
            </a:r>
          </a:p>
        </p:txBody>
      </p:sp>
      <p:pic>
        <p:nvPicPr>
          <p:cNvPr id="6" name="Picture 5">
            <a:extLst>
              <a:ext uri="{FF2B5EF4-FFF2-40B4-BE49-F238E27FC236}">
                <a16:creationId xmlns:a16="http://schemas.microsoft.com/office/drawing/2014/main" id="{AE410752-BCBC-3C47-9C2D-6721A29817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0735" y="1104905"/>
            <a:ext cx="9878029" cy="4636687"/>
          </a:xfrm>
          <a:prstGeom prst="rect">
            <a:avLst/>
          </a:prstGeom>
        </p:spPr>
      </p:pic>
      <p:grpSp>
        <p:nvGrpSpPr>
          <p:cNvPr id="5" name="Group 4">
            <a:extLst>
              <a:ext uri="{FF2B5EF4-FFF2-40B4-BE49-F238E27FC236}">
                <a16:creationId xmlns:a16="http://schemas.microsoft.com/office/drawing/2014/main" id="{086C818B-4A73-A847-B523-B624BC54433D}"/>
              </a:ext>
            </a:extLst>
          </p:cNvPr>
          <p:cNvGrpSpPr/>
          <p:nvPr/>
        </p:nvGrpSpPr>
        <p:grpSpPr>
          <a:xfrm>
            <a:off x="843841" y="1064240"/>
            <a:ext cx="10498221" cy="4710124"/>
            <a:chOff x="195200" y="886867"/>
            <a:chExt cx="8748518" cy="3925102"/>
          </a:xfrm>
        </p:grpSpPr>
        <p:sp>
          <p:nvSpPr>
            <p:cNvPr id="8" name="TextBox 7">
              <a:extLst>
                <a:ext uri="{FF2B5EF4-FFF2-40B4-BE49-F238E27FC236}">
                  <a16:creationId xmlns:a16="http://schemas.microsoft.com/office/drawing/2014/main" id="{2A546FA4-FAE6-884E-8DCB-79A6D2EB40CA}"/>
                </a:ext>
              </a:extLst>
            </p:cNvPr>
            <p:cNvSpPr txBox="1"/>
            <p:nvPr/>
          </p:nvSpPr>
          <p:spPr>
            <a:xfrm>
              <a:off x="195200" y="886867"/>
              <a:ext cx="434147" cy="205184"/>
            </a:xfrm>
            <a:prstGeom prst="rect">
              <a:avLst/>
            </a:prstGeom>
            <a:noFill/>
          </p:spPr>
          <p:txBody>
            <a:bodyPr wrap="none" lIns="0" tIns="0" rIns="0" bIns="0" rtlCol="0" anchor="ctr">
              <a:spAutoFit/>
            </a:bodyPr>
            <a:lstStyle/>
            <a:p>
              <a:pPr algn="r">
                <a:spcAft>
                  <a:spcPts val="8040"/>
                </a:spcAft>
              </a:pPr>
              <a:r>
                <a:rPr lang="en-US" sz="1600" dirty="0"/>
                <a:t>10000</a:t>
              </a:r>
            </a:p>
          </p:txBody>
        </p:sp>
        <p:sp>
          <p:nvSpPr>
            <p:cNvPr id="9" name="TextBox 8">
              <a:extLst>
                <a:ext uri="{FF2B5EF4-FFF2-40B4-BE49-F238E27FC236}">
                  <a16:creationId xmlns:a16="http://schemas.microsoft.com/office/drawing/2014/main" id="{872D85A5-1E0C-4C42-9AFD-3255D91028A3}"/>
                </a:ext>
              </a:extLst>
            </p:cNvPr>
            <p:cNvSpPr txBox="1"/>
            <p:nvPr/>
          </p:nvSpPr>
          <p:spPr>
            <a:xfrm>
              <a:off x="639015" y="4606785"/>
              <a:ext cx="86830" cy="205184"/>
            </a:xfrm>
            <a:prstGeom prst="rect">
              <a:avLst/>
            </a:prstGeom>
            <a:noFill/>
          </p:spPr>
          <p:txBody>
            <a:bodyPr wrap="none" lIns="0" tIns="0" rIns="0" bIns="0" rtlCol="0" anchor="t">
              <a:spAutoFit/>
            </a:bodyPr>
            <a:lstStyle/>
            <a:p>
              <a:pPr algn="ctr"/>
              <a:r>
                <a:rPr lang="en-US" sz="1600" dirty="0"/>
                <a:t>1</a:t>
              </a:r>
            </a:p>
          </p:txBody>
        </p:sp>
        <p:sp>
          <p:nvSpPr>
            <p:cNvPr id="10" name="TextBox 9">
              <a:extLst>
                <a:ext uri="{FF2B5EF4-FFF2-40B4-BE49-F238E27FC236}">
                  <a16:creationId xmlns:a16="http://schemas.microsoft.com/office/drawing/2014/main" id="{D6B9B645-FC3F-A64B-901E-FA0C82DE6F49}"/>
                </a:ext>
              </a:extLst>
            </p:cNvPr>
            <p:cNvSpPr txBox="1"/>
            <p:nvPr/>
          </p:nvSpPr>
          <p:spPr>
            <a:xfrm>
              <a:off x="2500318" y="4606785"/>
              <a:ext cx="347318" cy="205184"/>
            </a:xfrm>
            <a:prstGeom prst="rect">
              <a:avLst/>
            </a:prstGeom>
            <a:noFill/>
          </p:spPr>
          <p:txBody>
            <a:bodyPr wrap="none" lIns="0" tIns="0" rIns="0" bIns="0" rtlCol="0" anchor="t">
              <a:spAutoFit/>
            </a:bodyPr>
            <a:lstStyle/>
            <a:p>
              <a:pPr algn="ctr"/>
              <a:r>
                <a:rPr lang="en-US" sz="1600" dirty="0"/>
                <a:t>5000</a:t>
              </a:r>
            </a:p>
          </p:txBody>
        </p:sp>
        <p:sp>
          <p:nvSpPr>
            <p:cNvPr id="11" name="TextBox 10">
              <a:extLst>
                <a:ext uri="{FF2B5EF4-FFF2-40B4-BE49-F238E27FC236}">
                  <a16:creationId xmlns:a16="http://schemas.microsoft.com/office/drawing/2014/main" id="{13A3C8D0-AFA8-9D45-B5FF-86BA18EC8E7B}"/>
                </a:ext>
              </a:extLst>
            </p:cNvPr>
            <p:cNvSpPr txBox="1"/>
            <p:nvPr/>
          </p:nvSpPr>
          <p:spPr>
            <a:xfrm>
              <a:off x="4473768" y="4581250"/>
              <a:ext cx="434147" cy="205184"/>
            </a:xfrm>
            <a:prstGeom prst="rect">
              <a:avLst/>
            </a:prstGeom>
            <a:noFill/>
          </p:spPr>
          <p:txBody>
            <a:bodyPr wrap="none" lIns="0" tIns="0" rIns="0" bIns="0" rtlCol="0" anchor="t">
              <a:spAutoFit/>
            </a:bodyPr>
            <a:lstStyle/>
            <a:p>
              <a:pPr algn="ctr"/>
              <a:r>
                <a:rPr lang="en-US" sz="1600" dirty="0"/>
                <a:t>10000</a:t>
              </a:r>
            </a:p>
          </p:txBody>
        </p:sp>
        <p:sp>
          <p:nvSpPr>
            <p:cNvPr id="12" name="TextBox 11">
              <a:extLst>
                <a:ext uri="{FF2B5EF4-FFF2-40B4-BE49-F238E27FC236}">
                  <a16:creationId xmlns:a16="http://schemas.microsoft.com/office/drawing/2014/main" id="{934C34F1-E889-404A-AE37-506C4CA928B2}"/>
                </a:ext>
              </a:extLst>
            </p:cNvPr>
            <p:cNvSpPr txBox="1"/>
            <p:nvPr/>
          </p:nvSpPr>
          <p:spPr>
            <a:xfrm>
              <a:off x="6496063" y="4585030"/>
              <a:ext cx="434147" cy="205184"/>
            </a:xfrm>
            <a:prstGeom prst="rect">
              <a:avLst/>
            </a:prstGeom>
            <a:noFill/>
          </p:spPr>
          <p:txBody>
            <a:bodyPr wrap="none" lIns="0" tIns="0" rIns="0" bIns="0" rtlCol="0" anchor="t">
              <a:spAutoFit/>
            </a:bodyPr>
            <a:lstStyle/>
            <a:p>
              <a:pPr algn="ctr"/>
              <a:r>
                <a:rPr lang="en-US" sz="1600" dirty="0"/>
                <a:t>15000</a:t>
              </a:r>
            </a:p>
          </p:txBody>
        </p:sp>
        <p:sp>
          <p:nvSpPr>
            <p:cNvPr id="13" name="TextBox 12">
              <a:extLst>
                <a:ext uri="{FF2B5EF4-FFF2-40B4-BE49-F238E27FC236}">
                  <a16:creationId xmlns:a16="http://schemas.microsoft.com/office/drawing/2014/main" id="{00EFD6EE-7F12-9D4E-BAA8-83410511CA6E}"/>
                </a:ext>
              </a:extLst>
            </p:cNvPr>
            <p:cNvSpPr txBox="1"/>
            <p:nvPr/>
          </p:nvSpPr>
          <p:spPr>
            <a:xfrm>
              <a:off x="8509571" y="4581250"/>
              <a:ext cx="434147" cy="205184"/>
            </a:xfrm>
            <a:prstGeom prst="rect">
              <a:avLst/>
            </a:prstGeom>
            <a:noFill/>
          </p:spPr>
          <p:txBody>
            <a:bodyPr wrap="none" lIns="0" tIns="0" rIns="0" bIns="0" rtlCol="0" anchor="t">
              <a:spAutoFit/>
            </a:bodyPr>
            <a:lstStyle/>
            <a:p>
              <a:pPr algn="ctr"/>
              <a:r>
                <a:rPr lang="en-US" sz="1600" dirty="0"/>
                <a:t>20000</a:t>
              </a:r>
            </a:p>
          </p:txBody>
        </p:sp>
        <p:sp>
          <p:nvSpPr>
            <p:cNvPr id="14" name="TextBox 13">
              <a:extLst>
                <a:ext uri="{FF2B5EF4-FFF2-40B4-BE49-F238E27FC236}">
                  <a16:creationId xmlns:a16="http://schemas.microsoft.com/office/drawing/2014/main" id="{616BF1AF-949C-1346-9868-23850DF67679}"/>
                </a:ext>
              </a:extLst>
            </p:cNvPr>
            <p:cNvSpPr txBox="1"/>
            <p:nvPr/>
          </p:nvSpPr>
          <p:spPr>
            <a:xfrm>
              <a:off x="282028" y="1784138"/>
              <a:ext cx="347318" cy="205184"/>
            </a:xfrm>
            <a:prstGeom prst="rect">
              <a:avLst/>
            </a:prstGeom>
            <a:noFill/>
          </p:spPr>
          <p:txBody>
            <a:bodyPr wrap="none" lIns="0" tIns="0" rIns="0" bIns="0" rtlCol="0" anchor="ctr">
              <a:spAutoFit/>
            </a:bodyPr>
            <a:lstStyle/>
            <a:p>
              <a:pPr algn="r">
                <a:spcAft>
                  <a:spcPts val="8040"/>
                </a:spcAft>
              </a:pPr>
              <a:r>
                <a:rPr lang="en-US" sz="1600" dirty="0"/>
                <a:t>1000</a:t>
              </a:r>
            </a:p>
          </p:txBody>
        </p:sp>
        <p:sp>
          <p:nvSpPr>
            <p:cNvPr id="15" name="TextBox 14">
              <a:extLst>
                <a:ext uri="{FF2B5EF4-FFF2-40B4-BE49-F238E27FC236}">
                  <a16:creationId xmlns:a16="http://schemas.microsoft.com/office/drawing/2014/main" id="{67EBDB8A-0942-F340-9EFA-5FA7FD12B571}"/>
                </a:ext>
              </a:extLst>
            </p:cNvPr>
            <p:cNvSpPr txBox="1"/>
            <p:nvPr/>
          </p:nvSpPr>
          <p:spPr>
            <a:xfrm>
              <a:off x="368858" y="2681408"/>
              <a:ext cx="260488" cy="205184"/>
            </a:xfrm>
            <a:prstGeom prst="rect">
              <a:avLst/>
            </a:prstGeom>
            <a:noFill/>
          </p:spPr>
          <p:txBody>
            <a:bodyPr wrap="none" lIns="0" tIns="0" rIns="0" bIns="0" rtlCol="0" anchor="ctr">
              <a:spAutoFit/>
            </a:bodyPr>
            <a:lstStyle/>
            <a:p>
              <a:pPr algn="r">
                <a:spcAft>
                  <a:spcPts val="8040"/>
                </a:spcAft>
              </a:pPr>
              <a:r>
                <a:rPr lang="en-US" sz="1600" dirty="0"/>
                <a:t>100</a:t>
              </a:r>
            </a:p>
          </p:txBody>
        </p:sp>
        <p:sp>
          <p:nvSpPr>
            <p:cNvPr id="16" name="TextBox 15">
              <a:extLst>
                <a:ext uri="{FF2B5EF4-FFF2-40B4-BE49-F238E27FC236}">
                  <a16:creationId xmlns:a16="http://schemas.microsoft.com/office/drawing/2014/main" id="{25B9953B-160A-BB41-BA9D-BADB8F0BBB70}"/>
                </a:ext>
              </a:extLst>
            </p:cNvPr>
            <p:cNvSpPr txBox="1"/>
            <p:nvPr/>
          </p:nvSpPr>
          <p:spPr>
            <a:xfrm>
              <a:off x="455687" y="3578679"/>
              <a:ext cx="173659" cy="205184"/>
            </a:xfrm>
            <a:prstGeom prst="rect">
              <a:avLst/>
            </a:prstGeom>
            <a:noFill/>
          </p:spPr>
          <p:txBody>
            <a:bodyPr wrap="none" lIns="0" tIns="0" rIns="0" bIns="0" rtlCol="0" anchor="ctr">
              <a:spAutoFit/>
            </a:bodyPr>
            <a:lstStyle/>
            <a:p>
              <a:pPr algn="r">
                <a:spcAft>
                  <a:spcPts val="8040"/>
                </a:spcAft>
              </a:pPr>
              <a:r>
                <a:rPr lang="en-US" sz="1600" dirty="0"/>
                <a:t>10</a:t>
              </a:r>
            </a:p>
          </p:txBody>
        </p:sp>
        <p:sp>
          <p:nvSpPr>
            <p:cNvPr id="17" name="TextBox 16">
              <a:extLst>
                <a:ext uri="{FF2B5EF4-FFF2-40B4-BE49-F238E27FC236}">
                  <a16:creationId xmlns:a16="http://schemas.microsoft.com/office/drawing/2014/main" id="{1C7F2574-C7FE-A64E-9A9A-8E7CB017411F}"/>
                </a:ext>
              </a:extLst>
            </p:cNvPr>
            <p:cNvSpPr txBox="1"/>
            <p:nvPr/>
          </p:nvSpPr>
          <p:spPr>
            <a:xfrm>
              <a:off x="542514" y="4475950"/>
              <a:ext cx="86830" cy="205184"/>
            </a:xfrm>
            <a:prstGeom prst="rect">
              <a:avLst/>
            </a:prstGeom>
            <a:noFill/>
          </p:spPr>
          <p:txBody>
            <a:bodyPr wrap="none" lIns="0" tIns="0" rIns="0" bIns="0" rtlCol="0" anchor="ctr">
              <a:spAutoFit/>
            </a:bodyPr>
            <a:lstStyle/>
            <a:p>
              <a:pPr algn="r">
                <a:spcAft>
                  <a:spcPts val="8040"/>
                </a:spcAft>
              </a:pPr>
              <a:r>
                <a:rPr lang="en-US" sz="1600" dirty="0"/>
                <a:t>1</a:t>
              </a:r>
            </a:p>
          </p:txBody>
        </p:sp>
      </p:grpSp>
      <p:sp>
        <p:nvSpPr>
          <p:cNvPr id="52" name="TextBox 51">
            <a:extLst>
              <a:ext uri="{FF2B5EF4-FFF2-40B4-BE49-F238E27FC236}">
                <a16:creationId xmlns:a16="http://schemas.microsoft.com/office/drawing/2014/main" id="{F034F28C-DA97-264D-831C-CC009B6F2A9B}"/>
              </a:ext>
            </a:extLst>
          </p:cNvPr>
          <p:cNvSpPr txBox="1"/>
          <p:nvPr/>
        </p:nvSpPr>
        <p:spPr>
          <a:xfrm rot="16200000">
            <a:off x="-67089" y="3115371"/>
            <a:ext cx="1734194" cy="307777"/>
          </a:xfrm>
          <a:prstGeom prst="rect">
            <a:avLst/>
          </a:prstGeom>
          <a:noFill/>
        </p:spPr>
        <p:txBody>
          <a:bodyPr wrap="none" lIns="0" tIns="0" rIns="0" bIns="0" rtlCol="0">
            <a:spAutoFit/>
          </a:bodyPr>
          <a:lstStyle/>
          <a:p>
            <a:pPr algn="ctr"/>
            <a:r>
              <a:rPr lang="en-US" sz="2000" dirty="0"/>
              <a:t>Uptime (in Days)</a:t>
            </a:r>
          </a:p>
        </p:txBody>
      </p:sp>
      <p:sp>
        <p:nvSpPr>
          <p:cNvPr id="53" name="TextBox 52">
            <a:extLst>
              <a:ext uri="{FF2B5EF4-FFF2-40B4-BE49-F238E27FC236}">
                <a16:creationId xmlns:a16="http://schemas.microsoft.com/office/drawing/2014/main" id="{729E1880-0B84-794B-9983-14DF0E668019}"/>
              </a:ext>
            </a:extLst>
          </p:cNvPr>
          <p:cNvSpPr txBox="1"/>
          <p:nvPr/>
        </p:nvSpPr>
        <p:spPr>
          <a:xfrm>
            <a:off x="5826956" y="5802593"/>
            <a:ext cx="564514" cy="307777"/>
          </a:xfrm>
          <a:prstGeom prst="rect">
            <a:avLst/>
          </a:prstGeom>
          <a:noFill/>
        </p:spPr>
        <p:txBody>
          <a:bodyPr wrap="none" lIns="0" tIns="0" rIns="0" bIns="0" rtlCol="0">
            <a:spAutoFit/>
          </a:bodyPr>
          <a:lstStyle/>
          <a:p>
            <a:pPr algn="ctr"/>
            <a:r>
              <a:rPr lang="en-US" sz="2000" dirty="0"/>
              <a:t>Asset</a:t>
            </a:r>
          </a:p>
        </p:txBody>
      </p:sp>
      <p:sp>
        <p:nvSpPr>
          <p:cNvPr id="3" name="Freeform 2">
            <a:extLst>
              <a:ext uri="{FF2B5EF4-FFF2-40B4-BE49-F238E27FC236}">
                <a16:creationId xmlns:a16="http://schemas.microsoft.com/office/drawing/2014/main" id="{CD85F82A-2069-DA41-9DCB-1E09199AA04F}"/>
              </a:ext>
            </a:extLst>
          </p:cNvPr>
          <p:cNvSpPr/>
          <p:nvPr/>
        </p:nvSpPr>
        <p:spPr>
          <a:xfrm>
            <a:off x="1458845" y="1331455"/>
            <a:ext cx="115056" cy="3990659"/>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10284"/>
              <a:gd name="connsiteY0" fmla="*/ 0 h 3875603"/>
              <a:gd name="connsiteX1" fmla="*/ 6056 w 9610284"/>
              <a:gd name="connsiteY1" fmla="*/ 1083958 h 3875603"/>
              <a:gd name="connsiteX2" fmla="*/ 18167 w 9610284"/>
              <a:gd name="connsiteY2" fmla="*/ 1659242 h 3875603"/>
              <a:gd name="connsiteX3" fmla="*/ 12112 w 9610284"/>
              <a:gd name="connsiteY3" fmla="*/ 2852201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54125 w 9664409"/>
              <a:gd name="connsiteY0" fmla="*/ 0 h 4178886"/>
              <a:gd name="connsiteX1" fmla="*/ 60181 w 9664409"/>
              <a:gd name="connsiteY1" fmla="*/ 1083958 h 4178886"/>
              <a:gd name="connsiteX2" fmla="*/ 72292 w 9664409"/>
              <a:gd name="connsiteY2" fmla="*/ 1659242 h 4178886"/>
              <a:gd name="connsiteX3" fmla="*/ 66237 w 9664409"/>
              <a:gd name="connsiteY3" fmla="*/ 2852201 h 4178886"/>
              <a:gd name="connsiteX4" fmla="*/ 29902 w 9664409"/>
              <a:gd name="connsiteY4" fmla="*/ 4178384 h 4178886"/>
              <a:gd name="connsiteX5" fmla="*/ 556742 w 9664409"/>
              <a:gd name="connsiteY5" fmla="*/ 2700811 h 4178886"/>
              <a:gd name="connsiteX6" fmla="*/ 1071471 w 9664409"/>
              <a:gd name="connsiteY6" fmla="*/ 3076260 h 4178886"/>
              <a:gd name="connsiteX7" fmla="*/ 2004038 w 9664409"/>
              <a:gd name="connsiteY7" fmla="*/ 3276095 h 4178886"/>
              <a:gd name="connsiteX8" fmla="*/ 3469500 w 9664409"/>
              <a:gd name="connsiteY8" fmla="*/ 3445653 h 4178886"/>
              <a:gd name="connsiteX9" fmla="*/ 5449691 w 9664409"/>
              <a:gd name="connsiteY9" fmla="*/ 3560710 h 4178886"/>
              <a:gd name="connsiteX10" fmla="*/ 7902220 w 9664409"/>
              <a:gd name="connsiteY10" fmla="*/ 3742379 h 4178886"/>
              <a:gd name="connsiteX11" fmla="*/ 9664409 w 9664409"/>
              <a:gd name="connsiteY11" fmla="*/ 3875603 h 4178886"/>
              <a:gd name="connsiteX0" fmla="*/ 76964 w 9687248"/>
              <a:gd name="connsiteY0" fmla="*/ 0 h 4327288"/>
              <a:gd name="connsiteX1" fmla="*/ 83020 w 9687248"/>
              <a:gd name="connsiteY1" fmla="*/ 1083958 h 4327288"/>
              <a:gd name="connsiteX2" fmla="*/ 95131 w 9687248"/>
              <a:gd name="connsiteY2" fmla="*/ 1659242 h 4327288"/>
              <a:gd name="connsiteX3" fmla="*/ 89076 w 9687248"/>
              <a:gd name="connsiteY3" fmla="*/ 2852201 h 4327288"/>
              <a:gd name="connsiteX4" fmla="*/ 52741 w 9687248"/>
              <a:gd name="connsiteY4" fmla="*/ 4178384 h 4327288"/>
              <a:gd name="connsiteX5" fmla="*/ 894474 w 9687248"/>
              <a:gd name="connsiteY5" fmla="*/ 4172329 h 4327288"/>
              <a:gd name="connsiteX6" fmla="*/ 1094310 w 9687248"/>
              <a:gd name="connsiteY6" fmla="*/ 3076260 h 4327288"/>
              <a:gd name="connsiteX7" fmla="*/ 2026877 w 9687248"/>
              <a:gd name="connsiteY7" fmla="*/ 3276095 h 4327288"/>
              <a:gd name="connsiteX8" fmla="*/ 3492339 w 9687248"/>
              <a:gd name="connsiteY8" fmla="*/ 3445653 h 4327288"/>
              <a:gd name="connsiteX9" fmla="*/ 5472530 w 9687248"/>
              <a:gd name="connsiteY9" fmla="*/ 3560710 h 4327288"/>
              <a:gd name="connsiteX10" fmla="*/ 7925059 w 9687248"/>
              <a:gd name="connsiteY10" fmla="*/ 3742379 h 4327288"/>
              <a:gd name="connsiteX11" fmla="*/ 9687248 w 9687248"/>
              <a:gd name="connsiteY11" fmla="*/ 3875603 h 432728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026877 w 9687248"/>
              <a:gd name="connsiteY7" fmla="*/ 32760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8046171 w 9687248"/>
              <a:gd name="connsiteY10" fmla="*/ 4160217 h 4275948"/>
              <a:gd name="connsiteX11" fmla="*/ 9687248 w 9687248"/>
              <a:gd name="connsiteY11" fmla="*/ 3875603 h 4275948"/>
              <a:gd name="connsiteX0" fmla="*/ 76964 w 9699359"/>
              <a:gd name="connsiteY0" fmla="*/ 0 h 4275948"/>
              <a:gd name="connsiteX1" fmla="*/ 83020 w 9699359"/>
              <a:gd name="connsiteY1" fmla="*/ 1083958 h 4275948"/>
              <a:gd name="connsiteX2" fmla="*/ 95131 w 9699359"/>
              <a:gd name="connsiteY2" fmla="*/ 1659242 h 4275948"/>
              <a:gd name="connsiteX3" fmla="*/ 89076 w 9699359"/>
              <a:gd name="connsiteY3" fmla="*/ 2852201 h 4275948"/>
              <a:gd name="connsiteX4" fmla="*/ 52741 w 9699359"/>
              <a:gd name="connsiteY4" fmla="*/ 4178384 h 4275948"/>
              <a:gd name="connsiteX5" fmla="*/ 894474 w 9699359"/>
              <a:gd name="connsiteY5" fmla="*/ 4172329 h 4275948"/>
              <a:gd name="connsiteX6" fmla="*/ 1881541 w 9699359"/>
              <a:gd name="connsiteY6" fmla="*/ 4142051 h 4275948"/>
              <a:gd name="connsiteX7" fmla="*/ 2602162 w 9699359"/>
              <a:gd name="connsiteY7" fmla="*/ 4135995 h 4275948"/>
              <a:gd name="connsiteX8" fmla="*/ 3795121 w 9699359"/>
              <a:gd name="connsiteY8" fmla="*/ 4105716 h 4275948"/>
              <a:gd name="connsiteX9" fmla="*/ 5684477 w 9699359"/>
              <a:gd name="connsiteY9" fmla="*/ 4160217 h 4275948"/>
              <a:gd name="connsiteX10" fmla="*/ 8046171 w 9699359"/>
              <a:gd name="connsiteY10" fmla="*/ 4160217 h 4275948"/>
              <a:gd name="connsiteX11" fmla="*/ 9699359 w 9699359"/>
              <a:gd name="connsiteY11" fmla="*/ 4178384 h 4275948"/>
              <a:gd name="connsiteX0" fmla="*/ 20881 w 9643276"/>
              <a:gd name="connsiteY0" fmla="*/ 0 h 4182209"/>
              <a:gd name="connsiteX1" fmla="*/ 26937 w 9643276"/>
              <a:gd name="connsiteY1" fmla="*/ 1083958 h 4182209"/>
              <a:gd name="connsiteX2" fmla="*/ 39048 w 9643276"/>
              <a:gd name="connsiteY2" fmla="*/ 1659242 h 4182209"/>
              <a:gd name="connsiteX3" fmla="*/ 32993 w 9643276"/>
              <a:gd name="connsiteY3" fmla="*/ 2852201 h 4182209"/>
              <a:gd name="connsiteX4" fmla="*/ 69325 w 9643276"/>
              <a:gd name="connsiteY4" fmla="*/ 4039104 h 4182209"/>
              <a:gd name="connsiteX5" fmla="*/ 838391 w 9643276"/>
              <a:gd name="connsiteY5" fmla="*/ 4172329 h 4182209"/>
              <a:gd name="connsiteX6" fmla="*/ 1825458 w 9643276"/>
              <a:gd name="connsiteY6" fmla="*/ 4142051 h 4182209"/>
              <a:gd name="connsiteX7" fmla="*/ 2546079 w 9643276"/>
              <a:gd name="connsiteY7" fmla="*/ 4135995 h 4182209"/>
              <a:gd name="connsiteX8" fmla="*/ 3739038 w 9643276"/>
              <a:gd name="connsiteY8" fmla="*/ 4105716 h 4182209"/>
              <a:gd name="connsiteX9" fmla="*/ 5628394 w 9643276"/>
              <a:gd name="connsiteY9" fmla="*/ 4160217 h 4182209"/>
              <a:gd name="connsiteX10" fmla="*/ 7990088 w 9643276"/>
              <a:gd name="connsiteY10" fmla="*/ 4160217 h 4182209"/>
              <a:gd name="connsiteX11" fmla="*/ 9643276 w 9643276"/>
              <a:gd name="connsiteY11" fmla="*/ 4178384 h 4182209"/>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72329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20880 w 9643275"/>
              <a:gd name="connsiteY0" fmla="*/ 0 h 4178384"/>
              <a:gd name="connsiteX1" fmla="*/ 26936 w 9643275"/>
              <a:gd name="connsiteY1" fmla="*/ 1083958 h 4178384"/>
              <a:gd name="connsiteX2" fmla="*/ 39047 w 9643275"/>
              <a:gd name="connsiteY2" fmla="*/ 1659242 h 4178384"/>
              <a:gd name="connsiteX3" fmla="*/ 32992 w 9643275"/>
              <a:gd name="connsiteY3" fmla="*/ 2852201 h 4178384"/>
              <a:gd name="connsiteX4" fmla="*/ 69324 w 9643275"/>
              <a:gd name="connsiteY4" fmla="*/ 4039104 h 4178384"/>
              <a:gd name="connsiteX5" fmla="*/ 838390 w 9643275"/>
              <a:gd name="connsiteY5" fmla="*/ 4135995 h 4178384"/>
              <a:gd name="connsiteX6" fmla="*/ 1825457 w 9643275"/>
              <a:gd name="connsiteY6" fmla="*/ 4142051 h 4178384"/>
              <a:gd name="connsiteX7" fmla="*/ 2546078 w 9643275"/>
              <a:gd name="connsiteY7" fmla="*/ 4135995 h 4178384"/>
              <a:gd name="connsiteX8" fmla="*/ 3739037 w 9643275"/>
              <a:gd name="connsiteY8" fmla="*/ 4105716 h 4178384"/>
              <a:gd name="connsiteX9" fmla="*/ 5628393 w 9643275"/>
              <a:gd name="connsiteY9" fmla="*/ 4160217 h 4178384"/>
              <a:gd name="connsiteX10" fmla="*/ 7990087 w 9643275"/>
              <a:gd name="connsiteY10" fmla="*/ 4160217 h 4178384"/>
              <a:gd name="connsiteX11" fmla="*/ 9643275 w 964327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8 w 9622493"/>
              <a:gd name="connsiteY0" fmla="*/ 0 h 4178384"/>
              <a:gd name="connsiteX1" fmla="*/ 6154 w 9622493"/>
              <a:gd name="connsiteY1" fmla="*/ 1083958 h 4178384"/>
              <a:gd name="connsiteX2" fmla="*/ 98 w 9622493"/>
              <a:gd name="connsiteY2" fmla="*/ 1659242 h 4178384"/>
              <a:gd name="connsiteX3" fmla="*/ 12210 w 9622493"/>
              <a:gd name="connsiteY3" fmla="*/ 2852201 h 4178384"/>
              <a:gd name="connsiteX4" fmla="*/ 48542 w 9622493"/>
              <a:gd name="connsiteY4" fmla="*/ 4039104 h 4178384"/>
              <a:gd name="connsiteX5" fmla="*/ 817608 w 9622493"/>
              <a:gd name="connsiteY5" fmla="*/ 4135995 h 4178384"/>
              <a:gd name="connsiteX6" fmla="*/ 1804675 w 9622493"/>
              <a:gd name="connsiteY6" fmla="*/ 4142051 h 4178384"/>
              <a:gd name="connsiteX7" fmla="*/ 2525296 w 9622493"/>
              <a:gd name="connsiteY7" fmla="*/ 4135995 h 4178384"/>
              <a:gd name="connsiteX8" fmla="*/ 3730366 w 9622493"/>
              <a:gd name="connsiteY8" fmla="*/ 4154161 h 4178384"/>
              <a:gd name="connsiteX9" fmla="*/ 5607611 w 9622493"/>
              <a:gd name="connsiteY9" fmla="*/ 4160217 h 4178384"/>
              <a:gd name="connsiteX10" fmla="*/ 7969305 w 9622493"/>
              <a:gd name="connsiteY10" fmla="*/ 4160217 h 4178384"/>
              <a:gd name="connsiteX11" fmla="*/ 9622493 w 9622493"/>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426 w 9631821"/>
              <a:gd name="connsiteY0" fmla="*/ 0 h 4178384"/>
              <a:gd name="connsiteX1" fmla="*/ 15482 w 9631821"/>
              <a:gd name="connsiteY1" fmla="*/ 1083958 h 4178384"/>
              <a:gd name="connsiteX2" fmla="*/ 27593 w 9631821"/>
              <a:gd name="connsiteY2" fmla="*/ 1683465 h 4178384"/>
              <a:gd name="connsiteX3" fmla="*/ 51816 w 9631821"/>
              <a:gd name="connsiteY3" fmla="*/ 2876424 h 4178384"/>
              <a:gd name="connsiteX4" fmla="*/ 57870 w 9631821"/>
              <a:gd name="connsiteY4" fmla="*/ 4039104 h 4178384"/>
              <a:gd name="connsiteX5" fmla="*/ 826936 w 9631821"/>
              <a:gd name="connsiteY5" fmla="*/ 4135995 h 4178384"/>
              <a:gd name="connsiteX6" fmla="*/ 1814003 w 9631821"/>
              <a:gd name="connsiteY6" fmla="*/ 4142051 h 4178384"/>
              <a:gd name="connsiteX7" fmla="*/ 2534624 w 9631821"/>
              <a:gd name="connsiteY7" fmla="*/ 4135995 h 4178384"/>
              <a:gd name="connsiteX8" fmla="*/ 3739694 w 9631821"/>
              <a:gd name="connsiteY8" fmla="*/ 4154161 h 4178384"/>
              <a:gd name="connsiteX9" fmla="*/ 5616939 w 9631821"/>
              <a:gd name="connsiteY9" fmla="*/ 4160217 h 4178384"/>
              <a:gd name="connsiteX10" fmla="*/ 7978633 w 9631821"/>
              <a:gd name="connsiteY10" fmla="*/ 4160217 h 4178384"/>
              <a:gd name="connsiteX11" fmla="*/ 9631821 w 9631821"/>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7969207"/>
              <a:gd name="connsiteY0" fmla="*/ 0 h 4160217"/>
              <a:gd name="connsiteX1" fmla="*/ 6056 w 7969207"/>
              <a:gd name="connsiteY1" fmla="*/ 1083958 h 4160217"/>
              <a:gd name="connsiteX2" fmla="*/ 18167 w 7969207"/>
              <a:gd name="connsiteY2" fmla="*/ 1683465 h 4160217"/>
              <a:gd name="connsiteX3" fmla="*/ 42390 w 7969207"/>
              <a:gd name="connsiteY3" fmla="*/ 2876424 h 4160217"/>
              <a:gd name="connsiteX4" fmla="*/ 115056 w 7969207"/>
              <a:gd name="connsiteY4" fmla="*/ 3990659 h 4160217"/>
              <a:gd name="connsiteX5" fmla="*/ 805399 w 7969207"/>
              <a:gd name="connsiteY5" fmla="*/ 4123884 h 4160217"/>
              <a:gd name="connsiteX6" fmla="*/ 1804577 w 7969207"/>
              <a:gd name="connsiteY6" fmla="*/ 4142051 h 4160217"/>
              <a:gd name="connsiteX7" fmla="*/ 2525198 w 7969207"/>
              <a:gd name="connsiteY7" fmla="*/ 4135995 h 4160217"/>
              <a:gd name="connsiteX8" fmla="*/ 3730268 w 7969207"/>
              <a:gd name="connsiteY8" fmla="*/ 4154161 h 4160217"/>
              <a:gd name="connsiteX9" fmla="*/ 5607513 w 7969207"/>
              <a:gd name="connsiteY9" fmla="*/ 4160217 h 4160217"/>
              <a:gd name="connsiteX10" fmla="*/ 7969207 w 7969207"/>
              <a:gd name="connsiteY10" fmla="*/ 4160217 h 4160217"/>
              <a:gd name="connsiteX0" fmla="*/ 0 w 5607513"/>
              <a:gd name="connsiteY0" fmla="*/ 0 h 4160217"/>
              <a:gd name="connsiteX1" fmla="*/ 6056 w 5607513"/>
              <a:gd name="connsiteY1" fmla="*/ 1083958 h 4160217"/>
              <a:gd name="connsiteX2" fmla="*/ 18167 w 5607513"/>
              <a:gd name="connsiteY2" fmla="*/ 1683465 h 4160217"/>
              <a:gd name="connsiteX3" fmla="*/ 42390 w 5607513"/>
              <a:gd name="connsiteY3" fmla="*/ 2876424 h 4160217"/>
              <a:gd name="connsiteX4" fmla="*/ 115056 w 5607513"/>
              <a:gd name="connsiteY4" fmla="*/ 3990659 h 4160217"/>
              <a:gd name="connsiteX5" fmla="*/ 805399 w 5607513"/>
              <a:gd name="connsiteY5" fmla="*/ 4123884 h 4160217"/>
              <a:gd name="connsiteX6" fmla="*/ 1804577 w 5607513"/>
              <a:gd name="connsiteY6" fmla="*/ 4142051 h 4160217"/>
              <a:gd name="connsiteX7" fmla="*/ 2525198 w 5607513"/>
              <a:gd name="connsiteY7" fmla="*/ 4135995 h 4160217"/>
              <a:gd name="connsiteX8" fmla="*/ 3730268 w 5607513"/>
              <a:gd name="connsiteY8" fmla="*/ 4154161 h 4160217"/>
              <a:gd name="connsiteX9" fmla="*/ 5607513 w 5607513"/>
              <a:gd name="connsiteY9" fmla="*/ 4160217 h 4160217"/>
              <a:gd name="connsiteX0" fmla="*/ 0 w 3730268"/>
              <a:gd name="connsiteY0" fmla="*/ 0 h 4154161"/>
              <a:gd name="connsiteX1" fmla="*/ 6056 w 3730268"/>
              <a:gd name="connsiteY1" fmla="*/ 1083958 h 4154161"/>
              <a:gd name="connsiteX2" fmla="*/ 18167 w 3730268"/>
              <a:gd name="connsiteY2" fmla="*/ 1683465 h 4154161"/>
              <a:gd name="connsiteX3" fmla="*/ 42390 w 3730268"/>
              <a:gd name="connsiteY3" fmla="*/ 2876424 h 4154161"/>
              <a:gd name="connsiteX4" fmla="*/ 115056 w 3730268"/>
              <a:gd name="connsiteY4" fmla="*/ 3990659 h 4154161"/>
              <a:gd name="connsiteX5" fmla="*/ 805399 w 3730268"/>
              <a:gd name="connsiteY5" fmla="*/ 4123884 h 4154161"/>
              <a:gd name="connsiteX6" fmla="*/ 1804577 w 3730268"/>
              <a:gd name="connsiteY6" fmla="*/ 4142051 h 4154161"/>
              <a:gd name="connsiteX7" fmla="*/ 2525198 w 3730268"/>
              <a:gd name="connsiteY7" fmla="*/ 4135995 h 4154161"/>
              <a:gd name="connsiteX8" fmla="*/ 3730268 w 3730268"/>
              <a:gd name="connsiteY8" fmla="*/ 4154161 h 4154161"/>
              <a:gd name="connsiteX0" fmla="*/ 0 w 2525198"/>
              <a:gd name="connsiteY0" fmla="*/ 0 h 4142319"/>
              <a:gd name="connsiteX1" fmla="*/ 6056 w 2525198"/>
              <a:gd name="connsiteY1" fmla="*/ 1083958 h 4142319"/>
              <a:gd name="connsiteX2" fmla="*/ 18167 w 2525198"/>
              <a:gd name="connsiteY2" fmla="*/ 1683465 h 4142319"/>
              <a:gd name="connsiteX3" fmla="*/ 42390 w 2525198"/>
              <a:gd name="connsiteY3" fmla="*/ 2876424 h 4142319"/>
              <a:gd name="connsiteX4" fmla="*/ 115056 w 2525198"/>
              <a:gd name="connsiteY4" fmla="*/ 3990659 h 4142319"/>
              <a:gd name="connsiteX5" fmla="*/ 805399 w 2525198"/>
              <a:gd name="connsiteY5" fmla="*/ 4123884 h 4142319"/>
              <a:gd name="connsiteX6" fmla="*/ 1804577 w 2525198"/>
              <a:gd name="connsiteY6" fmla="*/ 4142051 h 4142319"/>
              <a:gd name="connsiteX7" fmla="*/ 2525198 w 2525198"/>
              <a:gd name="connsiteY7" fmla="*/ 4135995 h 4142319"/>
              <a:gd name="connsiteX0" fmla="*/ 0 w 1804577"/>
              <a:gd name="connsiteY0" fmla="*/ 0 h 4142069"/>
              <a:gd name="connsiteX1" fmla="*/ 6056 w 1804577"/>
              <a:gd name="connsiteY1" fmla="*/ 1083958 h 4142069"/>
              <a:gd name="connsiteX2" fmla="*/ 18167 w 1804577"/>
              <a:gd name="connsiteY2" fmla="*/ 1683465 h 4142069"/>
              <a:gd name="connsiteX3" fmla="*/ 42390 w 1804577"/>
              <a:gd name="connsiteY3" fmla="*/ 2876424 h 4142069"/>
              <a:gd name="connsiteX4" fmla="*/ 115056 w 1804577"/>
              <a:gd name="connsiteY4" fmla="*/ 3990659 h 4142069"/>
              <a:gd name="connsiteX5" fmla="*/ 805399 w 1804577"/>
              <a:gd name="connsiteY5" fmla="*/ 4123884 h 4142069"/>
              <a:gd name="connsiteX6" fmla="*/ 1804577 w 1804577"/>
              <a:gd name="connsiteY6" fmla="*/ 4142051 h 4142069"/>
              <a:gd name="connsiteX0" fmla="*/ 0 w 805399"/>
              <a:gd name="connsiteY0" fmla="*/ 0 h 4123884"/>
              <a:gd name="connsiteX1" fmla="*/ 6056 w 805399"/>
              <a:gd name="connsiteY1" fmla="*/ 1083958 h 4123884"/>
              <a:gd name="connsiteX2" fmla="*/ 18167 w 805399"/>
              <a:gd name="connsiteY2" fmla="*/ 1683465 h 4123884"/>
              <a:gd name="connsiteX3" fmla="*/ 42390 w 805399"/>
              <a:gd name="connsiteY3" fmla="*/ 2876424 h 4123884"/>
              <a:gd name="connsiteX4" fmla="*/ 115056 w 805399"/>
              <a:gd name="connsiteY4" fmla="*/ 3990659 h 4123884"/>
              <a:gd name="connsiteX5" fmla="*/ 805399 w 805399"/>
              <a:gd name="connsiteY5" fmla="*/ 4123884 h 4123884"/>
              <a:gd name="connsiteX0" fmla="*/ 0 w 115056"/>
              <a:gd name="connsiteY0" fmla="*/ 0 h 3990659"/>
              <a:gd name="connsiteX1" fmla="*/ 6056 w 115056"/>
              <a:gd name="connsiteY1" fmla="*/ 1083958 h 3990659"/>
              <a:gd name="connsiteX2" fmla="*/ 18167 w 115056"/>
              <a:gd name="connsiteY2" fmla="*/ 1683465 h 3990659"/>
              <a:gd name="connsiteX3" fmla="*/ 42390 w 115056"/>
              <a:gd name="connsiteY3" fmla="*/ 2876424 h 3990659"/>
              <a:gd name="connsiteX4" fmla="*/ 115056 w 115056"/>
              <a:gd name="connsiteY4" fmla="*/ 3990659 h 399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6" h="3990659">
                <a:moveTo>
                  <a:pt x="0" y="0"/>
                </a:moveTo>
                <a:cubicBezTo>
                  <a:pt x="1514" y="403709"/>
                  <a:pt x="3028" y="803381"/>
                  <a:pt x="6056" y="1083958"/>
                </a:cubicBezTo>
                <a:cubicBezTo>
                  <a:pt x="9084" y="1364535"/>
                  <a:pt x="12111" y="1384721"/>
                  <a:pt x="18167" y="1683465"/>
                </a:cubicBezTo>
                <a:cubicBezTo>
                  <a:pt x="24223" y="1982209"/>
                  <a:pt x="26242" y="2491892"/>
                  <a:pt x="42390" y="2876424"/>
                </a:cubicBezTo>
                <a:cubicBezTo>
                  <a:pt x="58538" y="3260956"/>
                  <a:pt x="42388" y="3897806"/>
                  <a:pt x="115056" y="3990659"/>
                </a:cubicBezTo>
              </a:path>
            </a:pathLst>
          </a:custGeom>
          <a:noFill/>
          <a:ln w="79375">
            <a:solidFill>
              <a:srgbClr val="61C193"/>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B1558F77-BB17-8744-BD92-8A7C31459E9C}"/>
              </a:ext>
            </a:extLst>
          </p:cNvPr>
          <p:cNvSpPr/>
          <p:nvPr/>
        </p:nvSpPr>
        <p:spPr>
          <a:xfrm>
            <a:off x="1573903" y="5322117"/>
            <a:ext cx="9507339" cy="187725"/>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10284"/>
              <a:gd name="connsiteY0" fmla="*/ 0 h 3875603"/>
              <a:gd name="connsiteX1" fmla="*/ 6056 w 9610284"/>
              <a:gd name="connsiteY1" fmla="*/ 1083958 h 3875603"/>
              <a:gd name="connsiteX2" fmla="*/ 18167 w 9610284"/>
              <a:gd name="connsiteY2" fmla="*/ 1659242 h 3875603"/>
              <a:gd name="connsiteX3" fmla="*/ 12112 w 9610284"/>
              <a:gd name="connsiteY3" fmla="*/ 2852201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54125 w 9664409"/>
              <a:gd name="connsiteY0" fmla="*/ 0 h 4178886"/>
              <a:gd name="connsiteX1" fmla="*/ 60181 w 9664409"/>
              <a:gd name="connsiteY1" fmla="*/ 1083958 h 4178886"/>
              <a:gd name="connsiteX2" fmla="*/ 72292 w 9664409"/>
              <a:gd name="connsiteY2" fmla="*/ 1659242 h 4178886"/>
              <a:gd name="connsiteX3" fmla="*/ 66237 w 9664409"/>
              <a:gd name="connsiteY3" fmla="*/ 2852201 h 4178886"/>
              <a:gd name="connsiteX4" fmla="*/ 29902 w 9664409"/>
              <a:gd name="connsiteY4" fmla="*/ 4178384 h 4178886"/>
              <a:gd name="connsiteX5" fmla="*/ 556742 w 9664409"/>
              <a:gd name="connsiteY5" fmla="*/ 2700811 h 4178886"/>
              <a:gd name="connsiteX6" fmla="*/ 1071471 w 9664409"/>
              <a:gd name="connsiteY6" fmla="*/ 3076260 h 4178886"/>
              <a:gd name="connsiteX7" fmla="*/ 2004038 w 9664409"/>
              <a:gd name="connsiteY7" fmla="*/ 3276095 h 4178886"/>
              <a:gd name="connsiteX8" fmla="*/ 3469500 w 9664409"/>
              <a:gd name="connsiteY8" fmla="*/ 3445653 h 4178886"/>
              <a:gd name="connsiteX9" fmla="*/ 5449691 w 9664409"/>
              <a:gd name="connsiteY9" fmla="*/ 3560710 h 4178886"/>
              <a:gd name="connsiteX10" fmla="*/ 7902220 w 9664409"/>
              <a:gd name="connsiteY10" fmla="*/ 3742379 h 4178886"/>
              <a:gd name="connsiteX11" fmla="*/ 9664409 w 9664409"/>
              <a:gd name="connsiteY11" fmla="*/ 3875603 h 4178886"/>
              <a:gd name="connsiteX0" fmla="*/ 76964 w 9687248"/>
              <a:gd name="connsiteY0" fmla="*/ 0 h 4327288"/>
              <a:gd name="connsiteX1" fmla="*/ 83020 w 9687248"/>
              <a:gd name="connsiteY1" fmla="*/ 1083958 h 4327288"/>
              <a:gd name="connsiteX2" fmla="*/ 95131 w 9687248"/>
              <a:gd name="connsiteY2" fmla="*/ 1659242 h 4327288"/>
              <a:gd name="connsiteX3" fmla="*/ 89076 w 9687248"/>
              <a:gd name="connsiteY3" fmla="*/ 2852201 h 4327288"/>
              <a:gd name="connsiteX4" fmla="*/ 52741 w 9687248"/>
              <a:gd name="connsiteY4" fmla="*/ 4178384 h 4327288"/>
              <a:gd name="connsiteX5" fmla="*/ 894474 w 9687248"/>
              <a:gd name="connsiteY5" fmla="*/ 4172329 h 4327288"/>
              <a:gd name="connsiteX6" fmla="*/ 1094310 w 9687248"/>
              <a:gd name="connsiteY6" fmla="*/ 3076260 h 4327288"/>
              <a:gd name="connsiteX7" fmla="*/ 2026877 w 9687248"/>
              <a:gd name="connsiteY7" fmla="*/ 3276095 h 4327288"/>
              <a:gd name="connsiteX8" fmla="*/ 3492339 w 9687248"/>
              <a:gd name="connsiteY8" fmla="*/ 3445653 h 4327288"/>
              <a:gd name="connsiteX9" fmla="*/ 5472530 w 9687248"/>
              <a:gd name="connsiteY9" fmla="*/ 3560710 h 4327288"/>
              <a:gd name="connsiteX10" fmla="*/ 7925059 w 9687248"/>
              <a:gd name="connsiteY10" fmla="*/ 3742379 h 4327288"/>
              <a:gd name="connsiteX11" fmla="*/ 9687248 w 9687248"/>
              <a:gd name="connsiteY11" fmla="*/ 3875603 h 432728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026877 w 9687248"/>
              <a:gd name="connsiteY7" fmla="*/ 32760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8046171 w 9687248"/>
              <a:gd name="connsiteY10" fmla="*/ 4160217 h 4275948"/>
              <a:gd name="connsiteX11" fmla="*/ 9687248 w 9687248"/>
              <a:gd name="connsiteY11" fmla="*/ 3875603 h 4275948"/>
              <a:gd name="connsiteX0" fmla="*/ 76964 w 9699359"/>
              <a:gd name="connsiteY0" fmla="*/ 0 h 4275948"/>
              <a:gd name="connsiteX1" fmla="*/ 83020 w 9699359"/>
              <a:gd name="connsiteY1" fmla="*/ 1083958 h 4275948"/>
              <a:gd name="connsiteX2" fmla="*/ 95131 w 9699359"/>
              <a:gd name="connsiteY2" fmla="*/ 1659242 h 4275948"/>
              <a:gd name="connsiteX3" fmla="*/ 89076 w 9699359"/>
              <a:gd name="connsiteY3" fmla="*/ 2852201 h 4275948"/>
              <a:gd name="connsiteX4" fmla="*/ 52741 w 9699359"/>
              <a:gd name="connsiteY4" fmla="*/ 4178384 h 4275948"/>
              <a:gd name="connsiteX5" fmla="*/ 894474 w 9699359"/>
              <a:gd name="connsiteY5" fmla="*/ 4172329 h 4275948"/>
              <a:gd name="connsiteX6" fmla="*/ 1881541 w 9699359"/>
              <a:gd name="connsiteY6" fmla="*/ 4142051 h 4275948"/>
              <a:gd name="connsiteX7" fmla="*/ 2602162 w 9699359"/>
              <a:gd name="connsiteY7" fmla="*/ 4135995 h 4275948"/>
              <a:gd name="connsiteX8" fmla="*/ 3795121 w 9699359"/>
              <a:gd name="connsiteY8" fmla="*/ 4105716 h 4275948"/>
              <a:gd name="connsiteX9" fmla="*/ 5684477 w 9699359"/>
              <a:gd name="connsiteY9" fmla="*/ 4160217 h 4275948"/>
              <a:gd name="connsiteX10" fmla="*/ 8046171 w 9699359"/>
              <a:gd name="connsiteY10" fmla="*/ 4160217 h 4275948"/>
              <a:gd name="connsiteX11" fmla="*/ 9699359 w 9699359"/>
              <a:gd name="connsiteY11" fmla="*/ 4178384 h 4275948"/>
              <a:gd name="connsiteX0" fmla="*/ 20881 w 9643276"/>
              <a:gd name="connsiteY0" fmla="*/ 0 h 4182209"/>
              <a:gd name="connsiteX1" fmla="*/ 26937 w 9643276"/>
              <a:gd name="connsiteY1" fmla="*/ 1083958 h 4182209"/>
              <a:gd name="connsiteX2" fmla="*/ 39048 w 9643276"/>
              <a:gd name="connsiteY2" fmla="*/ 1659242 h 4182209"/>
              <a:gd name="connsiteX3" fmla="*/ 32993 w 9643276"/>
              <a:gd name="connsiteY3" fmla="*/ 2852201 h 4182209"/>
              <a:gd name="connsiteX4" fmla="*/ 69325 w 9643276"/>
              <a:gd name="connsiteY4" fmla="*/ 4039104 h 4182209"/>
              <a:gd name="connsiteX5" fmla="*/ 838391 w 9643276"/>
              <a:gd name="connsiteY5" fmla="*/ 4172329 h 4182209"/>
              <a:gd name="connsiteX6" fmla="*/ 1825458 w 9643276"/>
              <a:gd name="connsiteY6" fmla="*/ 4142051 h 4182209"/>
              <a:gd name="connsiteX7" fmla="*/ 2546079 w 9643276"/>
              <a:gd name="connsiteY7" fmla="*/ 4135995 h 4182209"/>
              <a:gd name="connsiteX8" fmla="*/ 3739038 w 9643276"/>
              <a:gd name="connsiteY8" fmla="*/ 4105716 h 4182209"/>
              <a:gd name="connsiteX9" fmla="*/ 5628394 w 9643276"/>
              <a:gd name="connsiteY9" fmla="*/ 4160217 h 4182209"/>
              <a:gd name="connsiteX10" fmla="*/ 7990088 w 9643276"/>
              <a:gd name="connsiteY10" fmla="*/ 4160217 h 4182209"/>
              <a:gd name="connsiteX11" fmla="*/ 9643276 w 9643276"/>
              <a:gd name="connsiteY11" fmla="*/ 4178384 h 4182209"/>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72329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20880 w 9643275"/>
              <a:gd name="connsiteY0" fmla="*/ 0 h 4178384"/>
              <a:gd name="connsiteX1" fmla="*/ 26936 w 9643275"/>
              <a:gd name="connsiteY1" fmla="*/ 1083958 h 4178384"/>
              <a:gd name="connsiteX2" fmla="*/ 39047 w 9643275"/>
              <a:gd name="connsiteY2" fmla="*/ 1659242 h 4178384"/>
              <a:gd name="connsiteX3" fmla="*/ 32992 w 9643275"/>
              <a:gd name="connsiteY3" fmla="*/ 2852201 h 4178384"/>
              <a:gd name="connsiteX4" fmla="*/ 69324 w 9643275"/>
              <a:gd name="connsiteY4" fmla="*/ 4039104 h 4178384"/>
              <a:gd name="connsiteX5" fmla="*/ 838390 w 9643275"/>
              <a:gd name="connsiteY5" fmla="*/ 4135995 h 4178384"/>
              <a:gd name="connsiteX6" fmla="*/ 1825457 w 9643275"/>
              <a:gd name="connsiteY6" fmla="*/ 4142051 h 4178384"/>
              <a:gd name="connsiteX7" fmla="*/ 2546078 w 9643275"/>
              <a:gd name="connsiteY7" fmla="*/ 4135995 h 4178384"/>
              <a:gd name="connsiteX8" fmla="*/ 3739037 w 9643275"/>
              <a:gd name="connsiteY8" fmla="*/ 4105716 h 4178384"/>
              <a:gd name="connsiteX9" fmla="*/ 5628393 w 9643275"/>
              <a:gd name="connsiteY9" fmla="*/ 4160217 h 4178384"/>
              <a:gd name="connsiteX10" fmla="*/ 7990087 w 9643275"/>
              <a:gd name="connsiteY10" fmla="*/ 4160217 h 4178384"/>
              <a:gd name="connsiteX11" fmla="*/ 9643275 w 964327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8 w 9622493"/>
              <a:gd name="connsiteY0" fmla="*/ 0 h 4178384"/>
              <a:gd name="connsiteX1" fmla="*/ 6154 w 9622493"/>
              <a:gd name="connsiteY1" fmla="*/ 1083958 h 4178384"/>
              <a:gd name="connsiteX2" fmla="*/ 98 w 9622493"/>
              <a:gd name="connsiteY2" fmla="*/ 1659242 h 4178384"/>
              <a:gd name="connsiteX3" fmla="*/ 12210 w 9622493"/>
              <a:gd name="connsiteY3" fmla="*/ 2852201 h 4178384"/>
              <a:gd name="connsiteX4" fmla="*/ 48542 w 9622493"/>
              <a:gd name="connsiteY4" fmla="*/ 4039104 h 4178384"/>
              <a:gd name="connsiteX5" fmla="*/ 817608 w 9622493"/>
              <a:gd name="connsiteY5" fmla="*/ 4135995 h 4178384"/>
              <a:gd name="connsiteX6" fmla="*/ 1804675 w 9622493"/>
              <a:gd name="connsiteY6" fmla="*/ 4142051 h 4178384"/>
              <a:gd name="connsiteX7" fmla="*/ 2525296 w 9622493"/>
              <a:gd name="connsiteY7" fmla="*/ 4135995 h 4178384"/>
              <a:gd name="connsiteX8" fmla="*/ 3730366 w 9622493"/>
              <a:gd name="connsiteY8" fmla="*/ 4154161 h 4178384"/>
              <a:gd name="connsiteX9" fmla="*/ 5607611 w 9622493"/>
              <a:gd name="connsiteY9" fmla="*/ 4160217 h 4178384"/>
              <a:gd name="connsiteX10" fmla="*/ 7969305 w 9622493"/>
              <a:gd name="connsiteY10" fmla="*/ 4160217 h 4178384"/>
              <a:gd name="connsiteX11" fmla="*/ 9622493 w 9622493"/>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426 w 9631821"/>
              <a:gd name="connsiteY0" fmla="*/ 0 h 4178384"/>
              <a:gd name="connsiteX1" fmla="*/ 15482 w 9631821"/>
              <a:gd name="connsiteY1" fmla="*/ 1083958 h 4178384"/>
              <a:gd name="connsiteX2" fmla="*/ 27593 w 9631821"/>
              <a:gd name="connsiteY2" fmla="*/ 1683465 h 4178384"/>
              <a:gd name="connsiteX3" fmla="*/ 51816 w 9631821"/>
              <a:gd name="connsiteY3" fmla="*/ 2876424 h 4178384"/>
              <a:gd name="connsiteX4" fmla="*/ 57870 w 9631821"/>
              <a:gd name="connsiteY4" fmla="*/ 4039104 h 4178384"/>
              <a:gd name="connsiteX5" fmla="*/ 826936 w 9631821"/>
              <a:gd name="connsiteY5" fmla="*/ 4135995 h 4178384"/>
              <a:gd name="connsiteX6" fmla="*/ 1814003 w 9631821"/>
              <a:gd name="connsiteY6" fmla="*/ 4142051 h 4178384"/>
              <a:gd name="connsiteX7" fmla="*/ 2534624 w 9631821"/>
              <a:gd name="connsiteY7" fmla="*/ 4135995 h 4178384"/>
              <a:gd name="connsiteX8" fmla="*/ 3739694 w 9631821"/>
              <a:gd name="connsiteY8" fmla="*/ 4154161 h 4178384"/>
              <a:gd name="connsiteX9" fmla="*/ 5616939 w 9631821"/>
              <a:gd name="connsiteY9" fmla="*/ 4160217 h 4178384"/>
              <a:gd name="connsiteX10" fmla="*/ 7978633 w 9631821"/>
              <a:gd name="connsiteY10" fmla="*/ 4160217 h 4178384"/>
              <a:gd name="connsiteX11" fmla="*/ 9631821 w 9631821"/>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16339"/>
              <a:gd name="connsiteY0" fmla="*/ 0 h 3094426"/>
              <a:gd name="connsiteX1" fmla="*/ 12111 w 9616339"/>
              <a:gd name="connsiteY1" fmla="*/ 599507 h 3094426"/>
              <a:gd name="connsiteX2" fmla="*/ 36334 w 9616339"/>
              <a:gd name="connsiteY2" fmla="*/ 1792466 h 3094426"/>
              <a:gd name="connsiteX3" fmla="*/ 109000 w 9616339"/>
              <a:gd name="connsiteY3" fmla="*/ 2906701 h 3094426"/>
              <a:gd name="connsiteX4" fmla="*/ 799343 w 9616339"/>
              <a:gd name="connsiteY4" fmla="*/ 3039926 h 3094426"/>
              <a:gd name="connsiteX5" fmla="*/ 1798521 w 9616339"/>
              <a:gd name="connsiteY5" fmla="*/ 3058093 h 3094426"/>
              <a:gd name="connsiteX6" fmla="*/ 2519142 w 9616339"/>
              <a:gd name="connsiteY6" fmla="*/ 3052037 h 3094426"/>
              <a:gd name="connsiteX7" fmla="*/ 3724212 w 9616339"/>
              <a:gd name="connsiteY7" fmla="*/ 3070203 h 3094426"/>
              <a:gd name="connsiteX8" fmla="*/ 5601457 w 9616339"/>
              <a:gd name="connsiteY8" fmla="*/ 3076259 h 3094426"/>
              <a:gd name="connsiteX9" fmla="*/ 7963151 w 9616339"/>
              <a:gd name="connsiteY9" fmla="*/ 3076259 h 3094426"/>
              <a:gd name="connsiteX10" fmla="*/ 9616339 w 9616339"/>
              <a:gd name="connsiteY10" fmla="*/ 3094426 h 3094426"/>
              <a:gd name="connsiteX0" fmla="*/ 0 w 9604228"/>
              <a:gd name="connsiteY0" fmla="*/ 0 h 2494919"/>
              <a:gd name="connsiteX1" fmla="*/ 24223 w 9604228"/>
              <a:gd name="connsiteY1" fmla="*/ 1192959 h 2494919"/>
              <a:gd name="connsiteX2" fmla="*/ 96889 w 9604228"/>
              <a:gd name="connsiteY2" fmla="*/ 2307194 h 2494919"/>
              <a:gd name="connsiteX3" fmla="*/ 787232 w 9604228"/>
              <a:gd name="connsiteY3" fmla="*/ 2440419 h 2494919"/>
              <a:gd name="connsiteX4" fmla="*/ 1786410 w 9604228"/>
              <a:gd name="connsiteY4" fmla="*/ 2458586 h 2494919"/>
              <a:gd name="connsiteX5" fmla="*/ 2507031 w 9604228"/>
              <a:gd name="connsiteY5" fmla="*/ 2452530 h 2494919"/>
              <a:gd name="connsiteX6" fmla="*/ 3712101 w 9604228"/>
              <a:gd name="connsiteY6" fmla="*/ 2470696 h 2494919"/>
              <a:gd name="connsiteX7" fmla="*/ 5589346 w 9604228"/>
              <a:gd name="connsiteY7" fmla="*/ 2476752 h 2494919"/>
              <a:gd name="connsiteX8" fmla="*/ 7951040 w 9604228"/>
              <a:gd name="connsiteY8" fmla="*/ 2476752 h 2494919"/>
              <a:gd name="connsiteX9" fmla="*/ 9604228 w 9604228"/>
              <a:gd name="connsiteY9" fmla="*/ 2494919 h 2494919"/>
              <a:gd name="connsiteX0" fmla="*/ 0 w 9580005"/>
              <a:gd name="connsiteY0" fmla="*/ 0 h 1301960"/>
              <a:gd name="connsiteX1" fmla="*/ 72666 w 9580005"/>
              <a:gd name="connsiteY1" fmla="*/ 1114235 h 1301960"/>
              <a:gd name="connsiteX2" fmla="*/ 763009 w 9580005"/>
              <a:gd name="connsiteY2" fmla="*/ 1247460 h 1301960"/>
              <a:gd name="connsiteX3" fmla="*/ 1762187 w 9580005"/>
              <a:gd name="connsiteY3" fmla="*/ 1265627 h 1301960"/>
              <a:gd name="connsiteX4" fmla="*/ 2482808 w 9580005"/>
              <a:gd name="connsiteY4" fmla="*/ 1259571 h 1301960"/>
              <a:gd name="connsiteX5" fmla="*/ 3687878 w 9580005"/>
              <a:gd name="connsiteY5" fmla="*/ 1277737 h 1301960"/>
              <a:gd name="connsiteX6" fmla="*/ 5565123 w 9580005"/>
              <a:gd name="connsiteY6" fmla="*/ 1283793 h 1301960"/>
              <a:gd name="connsiteX7" fmla="*/ 7926817 w 9580005"/>
              <a:gd name="connsiteY7" fmla="*/ 1283793 h 1301960"/>
              <a:gd name="connsiteX8" fmla="*/ 9580005 w 9580005"/>
              <a:gd name="connsiteY8" fmla="*/ 1301960 h 1301960"/>
              <a:gd name="connsiteX0" fmla="*/ 0 w 9507339"/>
              <a:gd name="connsiteY0" fmla="*/ 0 h 187725"/>
              <a:gd name="connsiteX1" fmla="*/ 690343 w 9507339"/>
              <a:gd name="connsiteY1" fmla="*/ 133225 h 187725"/>
              <a:gd name="connsiteX2" fmla="*/ 1689521 w 9507339"/>
              <a:gd name="connsiteY2" fmla="*/ 151392 h 187725"/>
              <a:gd name="connsiteX3" fmla="*/ 2410142 w 9507339"/>
              <a:gd name="connsiteY3" fmla="*/ 145336 h 187725"/>
              <a:gd name="connsiteX4" fmla="*/ 3615212 w 9507339"/>
              <a:gd name="connsiteY4" fmla="*/ 163502 h 187725"/>
              <a:gd name="connsiteX5" fmla="*/ 5492457 w 9507339"/>
              <a:gd name="connsiteY5" fmla="*/ 169558 h 187725"/>
              <a:gd name="connsiteX6" fmla="*/ 7854151 w 9507339"/>
              <a:gd name="connsiteY6" fmla="*/ 169558 h 187725"/>
              <a:gd name="connsiteX7" fmla="*/ 9507339 w 9507339"/>
              <a:gd name="connsiteY7" fmla="*/ 187725 h 1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7339" h="187725">
                <a:moveTo>
                  <a:pt x="0" y="0"/>
                </a:moveTo>
                <a:cubicBezTo>
                  <a:pt x="72668" y="92853"/>
                  <a:pt x="408756" y="107993"/>
                  <a:pt x="690343" y="133225"/>
                </a:cubicBezTo>
                <a:cubicBezTo>
                  <a:pt x="971930" y="158457"/>
                  <a:pt x="1402888" y="149374"/>
                  <a:pt x="1689521" y="151392"/>
                </a:cubicBezTo>
                <a:cubicBezTo>
                  <a:pt x="1976154" y="153410"/>
                  <a:pt x="2089194" y="143318"/>
                  <a:pt x="2410142" y="145336"/>
                </a:cubicBezTo>
                <a:lnTo>
                  <a:pt x="3615212" y="163502"/>
                </a:lnTo>
                <a:lnTo>
                  <a:pt x="5492457" y="169558"/>
                </a:lnTo>
                <a:lnTo>
                  <a:pt x="7854151" y="169558"/>
                </a:lnTo>
                <a:lnTo>
                  <a:pt x="9507339" y="187725"/>
                </a:lnTo>
              </a:path>
            </a:pathLst>
          </a:custGeom>
          <a:noFill/>
          <a:ln w="79375">
            <a:solidFill>
              <a:srgbClr val="C36AF1"/>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9C23742E-5EE6-AA43-AA7E-BC19A65A49D5}"/>
              </a:ext>
            </a:extLst>
          </p:cNvPr>
          <p:cNvGrpSpPr/>
          <p:nvPr/>
        </p:nvGrpSpPr>
        <p:grpSpPr>
          <a:xfrm>
            <a:off x="1441918" y="5756568"/>
            <a:ext cx="915224" cy="338555"/>
            <a:chOff x="693597" y="4797135"/>
            <a:chExt cx="762687" cy="282129"/>
          </a:xfrm>
        </p:grpSpPr>
        <p:sp>
          <p:nvSpPr>
            <p:cNvPr id="34" name="Rectangle 33">
              <a:extLst>
                <a:ext uri="{FF2B5EF4-FFF2-40B4-BE49-F238E27FC236}">
                  <a16:creationId xmlns:a16="http://schemas.microsoft.com/office/drawing/2014/main" id="{7C3CBFF2-9581-644F-88A8-A68EFDC92684}"/>
                </a:ext>
              </a:extLst>
            </p:cNvPr>
            <p:cNvSpPr/>
            <p:nvPr/>
          </p:nvSpPr>
          <p:spPr bwMode="auto">
            <a:xfrm>
              <a:off x="693597" y="4898572"/>
              <a:ext cx="331774" cy="89012"/>
            </a:xfrm>
            <a:prstGeom prst="rect">
              <a:avLst/>
            </a:prstGeom>
            <a:solidFill>
              <a:srgbClr val="61C193"/>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53" eaLnBrk="0" fontAlgn="base" hangingPunct="0">
                <a:spcBef>
                  <a:spcPct val="0"/>
                </a:spcBef>
                <a:spcAft>
                  <a:spcPct val="0"/>
                </a:spcAft>
              </a:pPr>
              <a:endParaRPr lang="en-US" sz="2880">
                <a:solidFill>
                  <a:srgbClr val="000000"/>
                </a:solidFill>
                <a:latin typeface="Arial" charset="0"/>
              </a:endParaRPr>
            </a:p>
          </p:txBody>
        </p:sp>
        <p:sp>
          <p:nvSpPr>
            <p:cNvPr id="35" name="TextBox 34">
              <a:extLst>
                <a:ext uri="{FF2B5EF4-FFF2-40B4-BE49-F238E27FC236}">
                  <a16:creationId xmlns:a16="http://schemas.microsoft.com/office/drawing/2014/main" id="{DBC4BCB2-106A-994A-89C3-DF9673CE5A06}"/>
                </a:ext>
              </a:extLst>
            </p:cNvPr>
            <p:cNvSpPr txBox="1"/>
            <p:nvPr/>
          </p:nvSpPr>
          <p:spPr>
            <a:xfrm>
              <a:off x="1052166" y="4797135"/>
              <a:ext cx="404118" cy="282129"/>
            </a:xfrm>
            <a:prstGeom prst="rect">
              <a:avLst/>
            </a:prstGeom>
            <a:noFill/>
          </p:spPr>
          <p:txBody>
            <a:bodyPr wrap="none" lIns="0" tIns="0" rIns="0" bIns="0" rtlCol="0" anchor="ctr">
              <a:spAutoFit/>
            </a:bodyPr>
            <a:lstStyle/>
            <a:p>
              <a:r>
                <a:rPr lang="en-US" sz="2200" dirty="0"/>
                <a:t>Pets</a:t>
              </a:r>
            </a:p>
          </p:txBody>
        </p:sp>
      </p:grpSp>
      <p:grpSp>
        <p:nvGrpSpPr>
          <p:cNvPr id="36" name="Group 35">
            <a:extLst>
              <a:ext uri="{FF2B5EF4-FFF2-40B4-BE49-F238E27FC236}">
                <a16:creationId xmlns:a16="http://schemas.microsoft.com/office/drawing/2014/main" id="{2692A27A-F187-5D41-8E5A-E2420F7C35DA}"/>
              </a:ext>
            </a:extLst>
          </p:cNvPr>
          <p:cNvGrpSpPr/>
          <p:nvPr/>
        </p:nvGrpSpPr>
        <p:grpSpPr>
          <a:xfrm>
            <a:off x="1441919" y="6039449"/>
            <a:ext cx="1103352" cy="338554"/>
            <a:chOff x="693597" y="5032867"/>
            <a:chExt cx="919460" cy="282128"/>
          </a:xfrm>
        </p:grpSpPr>
        <p:sp>
          <p:nvSpPr>
            <p:cNvPr id="37" name="Rectangle 36">
              <a:extLst>
                <a:ext uri="{FF2B5EF4-FFF2-40B4-BE49-F238E27FC236}">
                  <a16:creationId xmlns:a16="http://schemas.microsoft.com/office/drawing/2014/main" id="{43614A40-705B-5D4A-8B60-245B5E2CA82E}"/>
                </a:ext>
              </a:extLst>
            </p:cNvPr>
            <p:cNvSpPr/>
            <p:nvPr/>
          </p:nvSpPr>
          <p:spPr bwMode="auto">
            <a:xfrm>
              <a:off x="693597" y="5134267"/>
              <a:ext cx="331774" cy="89012"/>
            </a:xfrm>
            <a:prstGeom prst="rect">
              <a:avLst/>
            </a:prstGeom>
            <a:solidFill>
              <a:srgbClr val="C36AF1"/>
            </a:solidFill>
            <a:ln w="9525" cap="flat" cmpd="sng" algn="ctr">
              <a:solidFill>
                <a:srgbClr val="9E1264"/>
              </a:solid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53" eaLnBrk="0" fontAlgn="base" hangingPunct="0">
                <a:spcBef>
                  <a:spcPct val="0"/>
                </a:spcBef>
                <a:spcAft>
                  <a:spcPct val="0"/>
                </a:spcAft>
              </a:pPr>
              <a:endParaRPr lang="en-US" sz="2880">
                <a:solidFill>
                  <a:srgbClr val="000000"/>
                </a:solidFill>
                <a:latin typeface="Arial" charset="0"/>
              </a:endParaRPr>
            </a:p>
          </p:txBody>
        </p:sp>
        <p:sp>
          <p:nvSpPr>
            <p:cNvPr id="38" name="TextBox 37">
              <a:extLst>
                <a:ext uri="{FF2B5EF4-FFF2-40B4-BE49-F238E27FC236}">
                  <a16:creationId xmlns:a16="http://schemas.microsoft.com/office/drawing/2014/main" id="{D28F0985-522A-8449-8BF8-831294DA09C6}"/>
                </a:ext>
              </a:extLst>
            </p:cNvPr>
            <p:cNvSpPr txBox="1"/>
            <p:nvPr/>
          </p:nvSpPr>
          <p:spPr>
            <a:xfrm>
              <a:off x="1052166" y="5032867"/>
              <a:ext cx="560891" cy="282128"/>
            </a:xfrm>
            <a:prstGeom prst="rect">
              <a:avLst/>
            </a:prstGeom>
            <a:noFill/>
          </p:spPr>
          <p:txBody>
            <a:bodyPr wrap="none" lIns="0" tIns="0" rIns="0" bIns="0" rtlCol="0" anchor="ctr">
              <a:spAutoFit/>
            </a:bodyPr>
            <a:lstStyle/>
            <a:p>
              <a:r>
                <a:rPr lang="en-US" sz="2200" dirty="0"/>
                <a:t>Cattle</a:t>
              </a:r>
            </a:p>
          </p:txBody>
        </p:sp>
      </p:grpSp>
      <p:sp>
        <p:nvSpPr>
          <p:cNvPr id="45" name="Left Arrow 44">
            <a:extLst>
              <a:ext uri="{FF2B5EF4-FFF2-40B4-BE49-F238E27FC236}">
                <a16:creationId xmlns:a16="http://schemas.microsoft.com/office/drawing/2014/main" id="{86BC15DB-AE78-A540-B41F-9004CEB8BEF6}"/>
              </a:ext>
            </a:extLst>
          </p:cNvPr>
          <p:cNvSpPr/>
          <p:nvPr/>
        </p:nvSpPr>
        <p:spPr bwMode="auto">
          <a:xfrm>
            <a:off x="2704946" y="2395485"/>
            <a:ext cx="1040276" cy="869655"/>
          </a:xfrm>
          <a:prstGeom prst="leftArrow">
            <a:avLst>
              <a:gd name="adj1" fmla="val 58933"/>
              <a:gd name="adj2" fmla="val 38834"/>
            </a:avLst>
          </a:prstGeom>
          <a:solidFill>
            <a:srgbClr val="61C193"/>
          </a:solidFill>
          <a:ln w="9525" cap="flat" cmpd="sng" algn="ctr">
            <a:noFill/>
            <a:prstDash val="solid"/>
            <a:round/>
            <a:headEnd type="none" w="med" len="med"/>
            <a:tailEnd type="none" w="med" len="med"/>
          </a:ln>
          <a:effectLst/>
        </p:spPr>
        <p:txBody>
          <a:bodyPr vert="horz"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Fewer</a:t>
            </a:r>
            <a:br>
              <a:rPr lang="en-US" sz="1600" dirty="0">
                <a:solidFill>
                  <a:schemeClr val="bg1"/>
                </a:solidFill>
                <a:latin typeface="Arial" charset="0"/>
              </a:rPr>
            </a:br>
            <a:r>
              <a:rPr lang="en-US" sz="1600" dirty="0">
                <a:solidFill>
                  <a:schemeClr val="bg1"/>
                </a:solidFill>
                <a:latin typeface="Arial" charset="0"/>
              </a:rPr>
              <a:t>pets</a:t>
            </a:r>
          </a:p>
        </p:txBody>
      </p:sp>
      <p:sp>
        <p:nvSpPr>
          <p:cNvPr id="46" name="TextBox 45">
            <a:extLst>
              <a:ext uri="{FF2B5EF4-FFF2-40B4-BE49-F238E27FC236}">
                <a16:creationId xmlns:a16="http://schemas.microsoft.com/office/drawing/2014/main" id="{5DE47C74-5193-7A4D-84E8-7A6E817FFDCB}"/>
              </a:ext>
            </a:extLst>
          </p:cNvPr>
          <p:cNvSpPr txBox="1"/>
          <p:nvPr/>
        </p:nvSpPr>
        <p:spPr>
          <a:xfrm>
            <a:off x="3792766" y="2213766"/>
            <a:ext cx="2462639" cy="1200330"/>
          </a:xfrm>
          <a:prstGeom prst="rect">
            <a:avLst/>
          </a:prstGeom>
          <a:noFill/>
        </p:spPr>
        <p:txBody>
          <a:bodyPr wrap="square" rtlCol="0">
            <a:spAutoFit/>
          </a:bodyPr>
          <a:lstStyle/>
          <a:p>
            <a:r>
              <a:rPr lang="en-US" sz="1800" dirty="0"/>
              <a:t>Find design patterns, policies, and incentives that push the curve in these directions</a:t>
            </a:r>
          </a:p>
        </p:txBody>
      </p:sp>
      <p:sp>
        <p:nvSpPr>
          <p:cNvPr id="47" name="Left Arrow 46">
            <a:extLst>
              <a:ext uri="{FF2B5EF4-FFF2-40B4-BE49-F238E27FC236}">
                <a16:creationId xmlns:a16="http://schemas.microsoft.com/office/drawing/2014/main" id="{2053A86B-9787-2E4C-9314-BD4D89030300}"/>
              </a:ext>
            </a:extLst>
          </p:cNvPr>
          <p:cNvSpPr/>
          <p:nvPr/>
        </p:nvSpPr>
        <p:spPr bwMode="auto">
          <a:xfrm rot="16200000">
            <a:off x="4342815" y="3218508"/>
            <a:ext cx="885352" cy="1289851"/>
          </a:xfrm>
          <a:prstGeom prst="leftArrow">
            <a:avLst>
              <a:gd name="adj1" fmla="val 62759"/>
              <a:gd name="adj2" fmla="val 40129"/>
            </a:avLst>
          </a:prstGeom>
          <a:solidFill>
            <a:srgbClr val="C36AF1"/>
          </a:solidFill>
          <a:ln w="9525" cap="flat" cmpd="sng" algn="ctr">
            <a:noFill/>
            <a:prstDash val="solid"/>
            <a:round/>
            <a:headEnd type="none" w="med" len="med"/>
            <a:tailEnd type="none" w="med" len="med"/>
          </a:ln>
          <a:effectLst/>
        </p:spPr>
        <p:txBody>
          <a:bodyPr vert="vert"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Shorter-</a:t>
            </a:r>
            <a:br>
              <a:rPr lang="en-US" sz="1600" dirty="0">
                <a:solidFill>
                  <a:schemeClr val="bg1"/>
                </a:solidFill>
                <a:latin typeface="Arial" charset="0"/>
              </a:rPr>
            </a:br>
            <a:r>
              <a:rPr lang="en-US" sz="1600" dirty="0">
                <a:solidFill>
                  <a:schemeClr val="bg1"/>
                </a:solidFill>
                <a:latin typeface="Arial" charset="0"/>
              </a:rPr>
              <a:t>lived</a:t>
            </a:r>
            <a:br>
              <a:rPr lang="en-US" sz="1600" dirty="0">
                <a:solidFill>
                  <a:schemeClr val="bg1"/>
                </a:solidFill>
                <a:latin typeface="Arial" charset="0"/>
              </a:rPr>
            </a:br>
            <a:r>
              <a:rPr lang="en-US" sz="1600" dirty="0">
                <a:solidFill>
                  <a:schemeClr val="bg1"/>
                </a:solidFill>
                <a:latin typeface="Arial" charset="0"/>
              </a:rPr>
              <a:t>cattle</a:t>
            </a:r>
          </a:p>
        </p:txBody>
      </p:sp>
    </p:spTree>
    <p:extLst>
      <p:ext uri="{BB962C8B-B14F-4D97-AF65-F5344CB8AC3E}">
        <p14:creationId xmlns:p14="http://schemas.microsoft.com/office/powerpoint/2010/main" val="357529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B9FD-CDD7-2644-BC2A-4C27ED5B06D3}"/>
              </a:ext>
            </a:extLst>
          </p:cNvPr>
          <p:cNvSpPr>
            <a:spLocks noGrp="1"/>
          </p:cNvSpPr>
          <p:nvPr>
            <p:ph type="title"/>
          </p:nvPr>
        </p:nvSpPr>
        <p:spPr/>
        <p:txBody>
          <a:bodyPr>
            <a:normAutofit/>
          </a:bodyPr>
          <a:lstStyle/>
          <a:p>
            <a:r>
              <a:rPr lang="en-US" dirty="0"/>
              <a:t>Less Ephemeral = Less Resilient?</a:t>
            </a:r>
          </a:p>
        </p:txBody>
      </p:sp>
      <p:pic>
        <p:nvPicPr>
          <p:cNvPr id="6" name="Picture 5">
            <a:extLst>
              <a:ext uri="{FF2B5EF4-FFF2-40B4-BE49-F238E27FC236}">
                <a16:creationId xmlns:a16="http://schemas.microsoft.com/office/drawing/2014/main" id="{AE410752-BCBC-3C47-9C2D-6721A29817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0735" y="1104905"/>
            <a:ext cx="9878029" cy="4636687"/>
          </a:xfrm>
          <a:prstGeom prst="rect">
            <a:avLst/>
          </a:prstGeom>
        </p:spPr>
      </p:pic>
      <p:grpSp>
        <p:nvGrpSpPr>
          <p:cNvPr id="5" name="Group 4">
            <a:extLst>
              <a:ext uri="{FF2B5EF4-FFF2-40B4-BE49-F238E27FC236}">
                <a16:creationId xmlns:a16="http://schemas.microsoft.com/office/drawing/2014/main" id="{086C818B-4A73-A847-B523-B624BC54433D}"/>
              </a:ext>
            </a:extLst>
          </p:cNvPr>
          <p:cNvGrpSpPr/>
          <p:nvPr/>
        </p:nvGrpSpPr>
        <p:grpSpPr>
          <a:xfrm>
            <a:off x="843841" y="1064240"/>
            <a:ext cx="10498221" cy="4710124"/>
            <a:chOff x="195200" y="886867"/>
            <a:chExt cx="8748518" cy="3925102"/>
          </a:xfrm>
        </p:grpSpPr>
        <p:sp>
          <p:nvSpPr>
            <p:cNvPr id="8" name="TextBox 7">
              <a:extLst>
                <a:ext uri="{FF2B5EF4-FFF2-40B4-BE49-F238E27FC236}">
                  <a16:creationId xmlns:a16="http://schemas.microsoft.com/office/drawing/2014/main" id="{2A546FA4-FAE6-884E-8DCB-79A6D2EB40CA}"/>
                </a:ext>
              </a:extLst>
            </p:cNvPr>
            <p:cNvSpPr txBox="1"/>
            <p:nvPr/>
          </p:nvSpPr>
          <p:spPr>
            <a:xfrm>
              <a:off x="195200" y="886867"/>
              <a:ext cx="434147" cy="205184"/>
            </a:xfrm>
            <a:prstGeom prst="rect">
              <a:avLst/>
            </a:prstGeom>
            <a:noFill/>
          </p:spPr>
          <p:txBody>
            <a:bodyPr wrap="none" lIns="0" tIns="0" rIns="0" bIns="0" rtlCol="0" anchor="ctr">
              <a:spAutoFit/>
            </a:bodyPr>
            <a:lstStyle/>
            <a:p>
              <a:pPr algn="r">
                <a:spcAft>
                  <a:spcPts val="8040"/>
                </a:spcAft>
              </a:pPr>
              <a:r>
                <a:rPr lang="en-US" sz="1600" dirty="0"/>
                <a:t>10000</a:t>
              </a:r>
            </a:p>
          </p:txBody>
        </p:sp>
        <p:sp>
          <p:nvSpPr>
            <p:cNvPr id="9" name="TextBox 8">
              <a:extLst>
                <a:ext uri="{FF2B5EF4-FFF2-40B4-BE49-F238E27FC236}">
                  <a16:creationId xmlns:a16="http://schemas.microsoft.com/office/drawing/2014/main" id="{872D85A5-1E0C-4C42-9AFD-3255D91028A3}"/>
                </a:ext>
              </a:extLst>
            </p:cNvPr>
            <p:cNvSpPr txBox="1"/>
            <p:nvPr/>
          </p:nvSpPr>
          <p:spPr>
            <a:xfrm>
              <a:off x="639015" y="4606785"/>
              <a:ext cx="86830" cy="205184"/>
            </a:xfrm>
            <a:prstGeom prst="rect">
              <a:avLst/>
            </a:prstGeom>
            <a:noFill/>
          </p:spPr>
          <p:txBody>
            <a:bodyPr wrap="none" lIns="0" tIns="0" rIns="0" bIns="0" rtlCol="0" anchor="t">
              <a:spAutoFit/>
            </a:bodyPr>
            <a:lstStyle/>
            <a:p>
              <a:pPr algn="ctr"/>
              <a:r>
                <a:rPr lang="en-US" sz="1600" dirty="0"/>
                <a:t>1</a:t>
              </a:r>
            </a:p>
          </p:txBody>
        </p:sp>
        <p:sp>
          <p:nvSpPr>
            <p:cNvPr id="10" name="TextBox 9">
              <a:extLst>
                <a:ext uri="{FF2B5EF4-FFF2-40B4-BE49-F238E27FC236}">
                  <a16:creationId xmlns:a16="http://schemas.microsoft.com/office/drawing/2014/main" id="{D6B9B645-FC3F-A64B-901E-FA0C82DE6F49}"/>
                </a:ext>
              </a:extLst>
            </p:cNvPr>
            <p:cNvSpPr txBox="1"/>
            <p:nvPr/>
          </p:nvSpPr>
          <p:spPr>
            <a:xfrm>
              <a:off x="2500318" y="4606785"/>
              <a:ext cx="347318" cy="205184"/>
            </a:xfrm>
            <a:prstGeom prst="rect">
              <a:avLst/>
            </a:prstGeom>
            <a:noFill/>
          </p:spPr>
          <p:txBody>
            <a:bodyPr wrap="none" lIns="0" tIns="0" rIns="0" bIns="0" rtlCol="0" anchor="t">
              <a:spAutoFit/>
            </a:bodyPr>
            <a:lstStyle/>
            <a:p>
              <a:pPr algn="ctr"/>
              <a:r>
                <a:rPr lang="en-US" sz="1600" dirty="0"/>
                <a:t>5000</a:t>
              </a:r>
            </a:p>
          </p:txBody>
        </p:sp>
        <p:sp>
          <p:nvSpPr>
            <p:cNvPr id="11" name="TextBox 10">
              <a:extLst>
                <a:ext uri="{FF2B5EF4-FFF2-40B4-BE49-F238E27FC236}">
                  <a16:creationId xmlns:a16="http://schemas.microsoft.com/office/drawing/2014/main" id="{13A3C8D0-AFA8-9D45-B5FF-86BA18EC8E7B}"/>
                </a:ext>
              </a:extLst>
            </p:cNvPr>
            <p:cNvSpPr txBox="1"/>
            <p:nvPr/>
          </p:nvSpPr>
          <p:spPr>
            <a:xfrm>
              <a:off x="4473768" y="4581250"/>
              <a:ext cx="434147" cy="205184"/>
            </a:xfrm>
            <a:prstGeom prst="rect">
              <a:avLst/>
            </a:prstGeom>
            <a:noFill/>
          </p:spPr>
          <p:txBody>
            <a:bodyPr wrap="none" lIns="0" tIns="0" rIns="0" bIns="0" rtlCol="0" anchor="t">
              <a:spAutoFit/>
            </a:bodyPr>
            <a:lstStyle/>
            <a:p>
              <a:pPr algn="ctr"/>
              <a:r>
                <a:rPr lang="en-US" sz="1600" dirty="0"/>
                <a:t>10000</a:t>
              </a:r>
            </a:p>
          </p:txBody>
        </p:sp>
        <p:sp>
          <p:nvSpPr>
            <p:cNvPr id="12" name="TextBox 11">
              <a:extLst>
                <a:ext uri="{FF2B5EF4-FFF2-40B4-BE49-F238E27FC236}">
                  <a16:creationId xmlns:a16="http://schemas.microsoft.com/office/drawing/2014/main" id="{934C34F1-E889-404A-AE37-506C4CA928B2}"/>
                </a:ext>
              </a:extLst>
            </p:cNvPr>
            <p:cNvSpPr txBox="1"/>
            <p:nvPr/>
          </p:nvSpPr>
          <p:spPr>
            <a:xfrm>
              <a:off x="6496063" y="4585030"/>
              <a:ext cx="434147" cy="205184"/>
            </a:xfrm>
            <a:prstGeom prst="rect">
              <a:avLst/>
            </a:prstGeom>
            <a:noFill/>
          </p:spPr>
          <p:txBody>
            <a:bodyPr wrap="none" lIns="0" tIns="0" rIns="0" bIns="0" rtlCol="0" anchor="t">
              <a:spAutoFit/>
            </a:bodyPr>
            <a:lstStyle/>
            <a:p>
              <a:pPr algn="ctr"/>
              <a:r>
                <a:rPr lang="en-US" sz="1600" dirty="0"/>
                <a:t>15000</a:t>
              </a:r>
            </a:p>
          </p:txBody>
        </p:sp>
        <p:sp>
          <p:nvSpPr>
            <p:cNvPr id="13" name="TextBox 12">
              <a:extLst>
                <a:ext uri="{FF2B5EF4-FFF2-40B4-BE49-F238E27FC236}">
                  <a16:creationId xmlns:a16="http://schemas.microsoft.com/office/drawing/2014/main" id="{00EFD6EE-7F12-9D4E-BAA8-83410511CA6E}"/>
                </a:ext>
              </a:extLst>
            </p:cNvPr>
            <p:cNvSpPr txBox="1"/>
            <p:nvPr/>
          </p:nvSpPr>
          <p:spPr>
            <a:xfrm>
              <a:off x="8509571" y="4581250"/>
              <a:ext cx="434147" cy="205184"/>
            </a:xfrm>
            <a:prstGeom prst="rect">
              <a:avLst/>
            </a:prstGeom>
            <a:noFill/>
          </p:spPr>
          <p:txBody>
            <a:bodyPr wrap="none" lIns="0" tIns="0" rIns="0" bIns="0" rtlCol="0" anchor="t">
              <a:spAutoFit/>
            </a:bodyPr>
            <a:lstStyle/>
            <a:p>
              <a:pPr algn="ctr"/>
              <a:r>
                <a:rPr lang="en-US" sz="1600" dirty="0"/>
                <a:t>20000</a:t>
              </a:r>
            </a:p>
          </p:txBody>
        </p:sp>
        <p:sp>
          <p:nvSpPr>
            <p:cNvPr id="14" name="TextBox 13">
              <a:extLst>
                <a:ext uri="{FF2B5EF4-FFF2-40B4-BE49-F238E27FC236}">
                  <a16:creationId xmlns:a16="http://schemas.microsoft.com/office/drawing/2014/main" id="{616BF1AF-949C-1346-9868-23850DF67679}"/>
                </a:ext>
              </a:extLst>
            </p:cNvPr>
            <p:cNvSpPr txBox="1"/>
            <p:nvPr/>
          </p:nvSpPr>
          <p:spPr>
            <a:xfrm>
              <a:off x="282028" y="1784138"/>
              <a:ext cx="347318" cy="205184"/>
            </a:xfrm>
            <a:prstGeom prst="rect">
              <a:avLst/>
            </a:prstGeom>
            <a:noFill/>
          </p:spPr>
          <p:txBody>
            <a:bodyPr wrap="none" lIns="0" tIns="0" rIns="0" bIns="0" rtlCol="0" anchor="ctr">
              <a:spAutoFit/>
            </a:bodyPr>
            <a:lstStyle/>
            <a:p>
              <a:pPr algn="r">
                <a:spcAft>
                  <a:spcPts val="8040"/>
                </a:spcAft>
              </a:pPr>
              <a:r>
                <a:rPr lang="en-US" sz="1600" dirty="0"/>
                <a:t>1000</a:t>
              </a:r>
            </a:p>
          </p:txBody>
        </p:sp>
        <p:sp>
          <p:nvSpPr>
            <p:cNvPr id="15" name="TextBox 14">
              <a:extLst>
                <a:ext uri="{FF2B5EF4-FFF2-40B4-BE49-F238E27FC236}">
                  <a16:creationId xmlns:a16="http://schemas.microsoft.com/office/drawing/2014/main" id="{67EBDB8A-0942-F340-9EFA-5FA7FD12B571}"/>
                </a:ext>
              </a:extLst>
            </p:cNvPr>
            <p:cNvSpPr txBox="1"/>
            <p:nvPr/>
          </p:nvSpPr>
          <p:spPr>
            <a:xfrm>
              <a:off x="368858" y="2681408"/>
              <a:ext cx="260488" cy="205184"/>
            </a:xfrm>
            <a:prstGeom prst="rect">
              <a:avLst/>
            </a:prstGeom>
            <a:noFill/>
          </p:spPr>
          <p:txBody>
            <a:bodyPr wrap="none" lIns="0" tIns="0" rIns="0" bIns="0" rtlCol="0" anchor="ctr">
              <a:spAutoFit/>
            </a:bodyPr>
            <a:lstStyle/>
            <a:p>
              <a:pPr algn="r">
                <a:spcAft>
                  <a:spcPts val="8040"/>
                </a:spcAft>
              </a:pPr>
              <a:r>
                <a:rPr lang="en-US" sz="1600" dirty="0"/>
                <a:t>100</a:t>
              </a:r>
            </a:p>
          </p:txBody>
        </p:sp>
        <p:sp>
          <p:nvSpPr>
            <p:cNvPr id="16" name="TextBox 15">
              <a:extLst>
                <a:ext uri="{FF2B5EF4-FFF2-40B4-BE49-F238E27FC236}">
                  <a16:creationId xmlns:a16="http://schemas.microsoft.com/office/drawing/2014/main" id="{25B9953B-160A-BB41-BA9D-BADB8F0BBB70}"/>
                </a:ext>
              </a:extLst>
            </p:cNvPr>
            <p:cNvSpPr txBox="1"/>
            <p:nvPr/>
          </p:nvSpPr>
          <p:spPr>
            <a:xfrm>
              <a:off x="455687" y="3578679"/>
              <a:ext cx="173659" cy="205184"/>
            </a:xfrm>
            <a:prstGeom prst="rect">
              <a:avLst/>
            </a:prstGeom>
            <a:noFill/>
          </p:spPr>
          <p:txBody>
            <a:bodyPr wrap="none" lIns="0" tIns="0" rIns="0" bIns="0" rtlCol="0" anchor="ctr">
              <a:spAutoFit/>
            </a:bodyPr>
            <a:lstStyle/>
            <a:p>
              <a:pPr algn="r">
                <a:spcAft>
                  <a:spcPts val="8040"/>
                </a:spcAft>
              </a:pPr>
              <a:r>
                <a:rPr lang="en-US" sz="1600" dirty="0"/>
                <a:t>10</a:t>
              </a:r>
            </a:p>
          </p:txBody>
        </p:sp>
        <p:sp>
          <p:nvSpPr>
            <p:cNvPr id="17" name="TextBox 16">
              <a:extLst>
                <a:ext uri="{FF2B5EF4-FFF2-40B4-BE49-F238E27FC236}">
                  <a16:creationId xmlns:a16="http://schemas.microsoft.com/office/drawing/2014/main" id="{1C7F2574-C7FE-A64E-9A9A-8E7CB017411F}"/>
                </a:ext>
              </a:extLst>
            </p:cNvPr>
            <p:cNvSpPr txBox="1"/>
            <p:nvPr/>
          </p:nvSpPr>
          <p:spPr>
            <a:xfrm>
              <a:off x="542514" y="4475950"/>
              <a:ext cx="86830" cy="205184"/>
            </a:xfrm>
            <a:prstGeom prst="rect">
              <a:avLst/>
            </a:prstGeom>
            <a:noFill/>
          </p:spPr>
          <p:txBody>
            <a:bodyPr wrap="none" lIns="0" tIns="0" rIns="0" bIns="0" rtlCol="0" anchor="ctr">
              <a:spAutoFit/>
            </a:bodyPr>
            <a:lstStyle/>
            <a:p>
              <a:pPr algn="r">
                <a:spcAft>
                  <a:spcPts val="8040"/>
                </a:spcAft>
              </a:pPr>
              <a:r>
                <a:rPr lang="en-US" sz="1600" dirty="0"/>
                <a:t>1</a:t>
              </a:r>
            </a:p>
          </p:txBody>
        </p:sp>
      </p:grpSp>
      <p:sp>
        <p:nvSpPr>
          <p:cNvPr id="48" name="Left Arrow 47">
            <a:extLst>
              <a:ext uri="{FF2B5EF4-FFF2-40B4-BE49-F238E27FC236}">
                <a16:creationId xmlns:a16="http://schemas.microsoft.com/office/drawing/2014/main" id="{86ECA508-8887-3843-8F35-8344D5B265F5}"/>
              </a:ext>
            </a:extLst>
          </p:cNvPr>
          <p:cNvSpPr/>
          <p:nvPr/>
        </p:nvSpPr>
        <p:spPr bwMode="auto">
          <a:xfrm flipH="1">
            <a:off x="8786971" y="2475025"/>
            <a:ext cx="1040276" cy="869655"/>
          </a:xfrm>
          <a:prstGeom prst="leftArrow">
            <a:avLst>
              <a:gd name="adj1" fmla="val 58933"/>
              <a:gd name="adj2" fmla="val 38834"/>
            </a:avLst>
          </a:prstGeom>
          <a:solidFill>
            <a:srgbClr val="61C193"/>
          </a:solidFill>
          <a:ln w="9525" cap="flat" cmpd="sng" algn="ctr">
            <a:noFill/>
            <a:prstDash val="solid"/>
            <a:round/>
            <a:headEnd type="none" w="med" len="med"/>
            <a:tailEnd type="none" w="med" len="med"/>
          </a:ln>
          <a:effectLst/>
        </p:spPr>
        <p:txBody>
          <a:bodyPr vert="horz"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More</a:t>
            </a:r>
            <a:br>
              <a:rPr lang="en-US" sz="1600" dirty="0">
                <a:solidFill>
                  <a:schemeClr val="bg1"/>
                </a:solidFill>
                <a:latin typeface="Arial" charset="0"/>
              </a:rPr>
            </a:br>
            <a:r>
              <a:rPr lang="en-US" sz="1600" dirty="0">
                <a:solidFill>
                  <a:schemeClr val="bg1"/>
                </a:solidFill>
                <a:latin typeface="Arial" charset="0"/>
              </a:rPr>
              <a:t>pets</a:t>
            </a:r>
          </a:p>
        </p:txBody>
      </p:sp>
      <p:sp>
        <p:nvSpPr>
          <p:cNvPr id="49" name="TextBox 48">
            <a:extLst>
              <a:ext uri="{FF2B5EF4-FFF2-40B4-BE49-F238E27FC236}">
                <a16:creationId xmlns:a16="http://schemas.microsoft.com/office/drawing/2014/main" id="{25B26638-38FB-AA40-8E6A-57894B50F744}"/>
              </a:ext>
            </a:extLst>
          </p:cNvPr>
          <p:cNvSpPr txBox="1"/>
          <p:nvPr/>
        </p:nvSpPr>
        <p:spPr>
          <a:xfrm>
            <a:off x="6720161" y="2426852"/>
            <a:ext cx="2462639" cy="923330"/>
          </a:xfrm>
          <a:prstGeom prst="rect">
            <a:avLst/>
          </a:prstGeom>
          <a:noFill/>
        </p:spPr>
        <p:txBody>
          <a:bodyPr wrap="square" rtlCol="0">
            <a:spAutoFit/>
          </a:bodyPr>
          <a:lstStyle/>
          <a:p>
            <a:r>
              <a:rPr lang="en-US" sz="1800" dirty="0"/>
              <a:t>Avoid anti-patterns</a:t>
            </a:r>
            <a:br>
              <a:rPr lang="en-US" sz="1800" dirty="0"/>
            </a:br>
            <a:r>
              <a:rPr lang="en-US" sz="1800" dirty="0"/>
              <a:t>that push the curve</a:t>
            </a:r>
            <a:br>
              <a:rPr lang="en-US" sz="1800" dirty="0"/>
            </a:br>
            <a:r>
              <a:rPr lang="en-US" sz="1800" dirty="0"/>
              <a:t>in this direction</a:t>
            </a:r>
          </a:p>
        </p:txBody>
      </p:sp>
      <p:sp>
        <p:nvSpPr>
          <p:cNvPr id="50" name="Left Arrow 49">
            <a:extLst>
              <a:ext uri="{FF2B5EF4-FFF2-40B4-BE49-F238E27FC236}">
                <a16:creationId xmlns:a16="http://schemas.microsoft.com/office/drawing/2014/main" id="{E6DCE931-9CC1-0747-AC71-DC34A9A8E4ED}"/>
              </a:ext>
            </a:extLst>
          </p:cNvPr>
          <p:cNvSpPr/>
          <p:nvPr/>
        </p:nvSpPr>
        <p:spPr bwMode="auto">
          <a:xfrm rot="5400000" flipV="1">
            <a:off x="7270212" y="1261908"/>
            <a:ext cx="885352" cy="1289851"/>
          </a:xfrm>
          <a:prstGeom prst="leftArrow">
            <a:avLst>
              <a:gd name="adj1" fmla="val 62759"/>
              <a:gd name="adj2" fmla="val 40129"/>
            </a:avLst>
          </a:prstGeom>
          <a:solidFill>
            <a:srgbClr val="61C193"/>
          </a:solidFill>
          <a:ln w="9525" cap="flat" cmpd="sng" algn="ctr">
            <a:noFill/>
            <a:prstDash val="solid"/>
            <a:round/>
            <a:headEnd type="none" w="med" len="med"/>
            <a:tailEnd type="none" w="med" len="med"/>
          </a:ln>
          <a:effectLst/>
        </p:spPr>
        <p:txBody>
          <a:bodyPr vert="vert"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Longer</a:t>
            </a:r>
            <a:br>
              <a:rPr lang="en-US" sz="1600" dirty="0">
                <a:solidFill>
                  <a:schemeClr val="bg1"/>
                </a:solidFill>
                <a:latin typeface="Arial" charset="0"/>
              </a:rPr>
            </a:br>
            <a:r>
              <a:rPr lang="en-US" sz="1600" dirty="0">
                <a:solidFill>
                  <a:schemeClr val="bg1"/>
                </a:solidFill>
                <a:latin typeface="Arial" charset="0"/>
              </a:rPr>
              <a:t>lived</a:t>
            </a:r>
          </a:p>
        </p:txBody>
      </p:sp>
      <p:sp>
        <p:nvSpPr>
          <p:cNvPr id="52" name="TextBox 51">
            <a:extLst>
              <a:ext uri="{FF2B5EF4-FFF2-40B4-BE49-F238E27FC236}">
                <a16:creationId xmlns:a16="http://schemas.microsoft.com/office/drawing/2014/main" id="{F034F28C-DA97-264D-831C-CC009B6F2A9B}"/>
              </a:ext>
            </a:extLst>
          </p:cNvPr>
          <p:cNvSpPr txBox="1"/>
          <p:nvPr/>
        </p:nvSpPr>
        <p:spPr>
          <a:xfrm rot="16200000">
            <a:off x="-67089" y="3115371"/>
            <a:ext cx="1734194" cy="307777"/>
          </a:xfrm>
          <a:prstGeom prst="rect">
            <a:avLst/>
          </a:prstGeom>
          <a:noFill/>
        </p:spPr>
        <p:txBody>
          <a:bodyPr wrap="none" lIns="0" tIns="0" rIns="0" bIns="0" rtlCol="0">
            <a:spAutoFit/>
          </a:bodyPr>
          <a:lstStyle/>
          <a:p>
            <a:pPr algn="ctr"/>
            <a:r>
              <a:rPr lang="en-US" sz="2000"/>
              <a:t>Uptime (in Days)</a:t>
            </a:r>
            <a:endParaRPr lang="en-US" sz="2000" dirty="0"/>
          </a:p>
        </p:txBody>
      </p:sp>
      <p:sp>
        <p:nvSpPr>
          <p:cNvPr id="53" name="TextBox 52">
            <a:extLst>
              <a:ext uri="{FF2B5EF4-FFF2-40B4-BE49-F238E27FC236}">
                <a16:creationId xmlns:a16="http://schemas.microsoft.com/office/drawing/2014/main" id="{729E1880-0B84-794B-9983-14DF0E668019}"/>
              </a:ext>
            </a:extLst>
          </p:cNvPr>
          <p:cNvSpPr txBox="1"/>
          <p:nvPr/>
        </p:nvSpPr>
        <p:spPr>
          <a:xfrm>
            <a:off x="5826957" y="5802593"/>
            <a:ext cx="564514" cy="307777"/>
          </a:xfrm>
          <a:prstGeom prst="rect">
            <a:avLst/>
          </a:prstGeom>
          <a:noFill/>
        </p:spPr>
        <p:txBody>
          <a:bodyPr wrap="none" lIns="0" tIns="0" rIns="0" bIns="0" rtlCol="0">
            <a:spAutoFit/>
          </a:bodyPr>
          <a:lstStyle/>
          <a:p>
            <a:pPr algn="ctr"/>
            <a:r>
              <a:rPr lang="en-US" sz="2000" dirty="0"/>
              <a:t>Asset</a:t>
            </a:r>
          </a:p>
        </p:txBody>
      </p:sp>
      <p:sp>
        <p:nvSpPr>
          <p:cNvPr id="3" name="Freeform 2">
            <a:extLst>
              <a:ext uri="{FF2B5EF4-FFF2-40B4-BE49-F238E27FC236}">
                <a16:creationId xmlns:a16="http://schemas.microsoft.com/office/drawing/2014/main" id="{CD85F82A-2069-DA41-9DCB-1E09199AA04F}"/>
              </a:ext>
            </a:extLst>
          </p:cNvPr>
          <p:cNvSpPr/>
          <p:nvPr/>
        </p:nvSpPr>
        <p:spPr>
          <a:xfrm>
            <a:off x="1470418" y="1262005"/>
            <a:ext cx="9386224" cy="211946"/>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10284"/>
              <a:gd name="connsiteY0" fmla="*/ 0 h 3875603"/>
              <a:gd name="connsiteX1" fmla="*/ 6056 w 9610284"/>
              <a:gd name="connsiteY1" fmla="*/ 1083958 h 3875603"/>
              <a:gd name="connsiteX2" fmla="*/ 18167 w 9610284"/>
              <a:gd name="connsiteY2" fmla="*/ 1659242 h 3875603"/>
              <a:gd name="connsiteX3" fmla="*/ 12112 w 9610284"/>
              <a:gd name="connsiteY3" fmla="*/ 2852201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54125 w 9664409"/>
              <a:gd name="connsiteY0" fmla="*/ 0 h 4178886"/>
              <a:gd name="connsiteX1" fmla="*/ 60181 w 9664409"/>
              <a:gd name="connsiteY1" fmla="*/ 1083958 h 4178886"/>
              <a:gd name="connsiteX2" fmla="*/ 72292 w 9664409"/>
              <a:gd name="connsiteY2" fmla="*/ 1659242 h 4178886"/>
              <a:gd name="connsiteX3" fmla="*/ 66237 w 9664409"/>
              <a:gd name="connsiteY3" fmla="*/ 2852201 h 4178886"/>
              <a:gd name="connsiteX4" fmla="*/ 29902 w 9664409"/>
              <a:gd name="connsiteY4" fmla="*/ 4178384 h 4178886"/>
              <a:gd name="connsiteX5" fmla="*/ 556742 w 9664409"/>
              <a:gd name="connsiteY5" fmla="*/ 2700811 h 4178886"/>
              <a:gd name="connsiteX6" fmla="*/ 1071471 w 9664409"/>
              <a:gd name="connsiteY6" fmla="*/ 3076260 h 4178886"/>
              <a:gd name="connsiteX7" fmla="*/ 2004038 w 9664409"/>
              <a:gd name="connsiteY7" fmla="*/ 3276095 h 4178886"/>
              <a:gd name="connsiteX8" fmla="*/ 3469500 w 9664409"/>
              <a:gd name="connsiteY8" fmla="*/ 3445653 h 4178886"/>
              <a:gd name="connsiteX9" fmla="*/ 5449691 w 9664409"/>
              <a:gd name="connsiteY9" fmla="*/ 3560710 h 4178886"/>
              <a:gd name="connsiteX10" fmla="*/ 7902220 w 9664409"/>
              <a:gd name="connsiteY10" fmla="*/ 3742379 h 4178886"/>
              <a:gd name="connsiteX11" fmla="*/ 9664409 w 9664409"/>
              <a:gd name="connsiteY11" fmla="*/ 3875603 h 4178886"/>
              <a:gd name="connsiteX0" fmla="*/ 76964 w 9687248"/>
              <a:gd name="connsiteY0" fmla="*/ 0 h 4327288"/>
              <a:gd name="connsiteX1" fmla="*/ 83020 w 9687248"/>
              <a:gd name="connsiteY1" fmla="*/ 1083958 h 4327288"/>
              <a:gd name="connsiteX2" fmla="*/ 95131 w 9687248"/>
              <a:gd name="connsiteY2" fmla="*/ 1659242 h 4327288"/>
              <a:gd name="connsiteX3" fmla="*/ 89076 w 9687248"/>
              <a:gd name="connsiteY3" fmla="*/ 2852201 h 4327288"/>
              <a:gd name="connsiteX4" fmla="*/ 52741 w 9687248"/>
              <a:gd name="connsiteY4" fmla="*/ 4178384 h 4327288"/>
              <a:gd name="connsiteX5" fmla="*/ 894474 w 9687248"/>
              <a:gd name="connsiteY5" fmla="*/ 4172329 h 4327288"/>
              <a:gd name="connsiteX6" fmla="*/ 1094310 w 9687248"/>
              <a:gd name="connsiteY6" fmla="*/ 3076260 h 4327288"/>
              <a:gd name="connsiteX7" fmla="*/ 2026877 w 9687248"/>
              <a:gd name="connsiteY7" fmla="*/ 3276095 h 4327288"/>
              <a:gd name="connsiteX8" fmla="*/ 3492339 w 9687248"/>
              <a:gd name="connsiteY8" fmla="*/ 3445653 h 4327288"/>
              <a:gd name="connsiteX9" fmla="*/ 5472530 w 9687248"/>
              <a:gd name="connsiteY9" fmla="*/ 3560710 h 4327288"/>
              <a:gd name="connsiteX10" fmla="*/ 7925059 w 9687248"/>
              <a:gd name="connsiteY10" fmla="*/ 3742379 h 4327288"/>
              <a:gd name="connsiteX11" fmla="*/ 9687248 w 9687248"/>
              <a:gd name="connsiteY11" fmla="*/ 3875603 h 432728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026877 w 9687248"/>
              <a:gd name="connsiteY7" fmla="*/ 32760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8046171 w 9687248"/>
              <a:gd name="connsiteY10" fmla="*/ 4160217 h 4275948"/>
              <a:gd name="connsiteX11" fmla="*/ 9687248 w 9687248"/>
              <a:gd name="connsiteY11" fmla="*/ 3875603 h 4275948"/>
              <a:gd name="connsiteX0" fmla="*/ 76964 w 9699359"/>
              <a:gd name="connsiteY0" fmla="*/ 0 h 4275948"/>
              <a:gd name="connsiteX1" fmla="*/ 83020 w 9699359"/>
              <a:gd name="connsiteY1" fmla="*/ 1083958 h 4275948"/>
              <a:gd name="connsiteX2" fmla="*/ 95131 w 9699359"/>
              <a:gd name="connsiteY2" fmla="*/ 1659242 h 4275948"/>
              <a:gd name="connsiteX3" fmla="*/ 89076 w 9699359"/>
              <a:gd name="connsiteY3" fmla="*/ 2852201 h 4275948"/>
              <a:gd name="connsiteX4" fmla="*/ 52741 w 9699359"/>
              <a:gd name="connsiteY4" fmla="*/ 4178384 h 4275948"/>
              <a:gd name="connsiteX5" fmla="*/ 894474 w 9699359"/>
              <a:gd name="connsiteY5" fmla="*/ 4172329 h 4275948"/>
              <a:gd name="connsiteX6" fmla="*/ 1881541 w 9699359"/>
              <a:gd name="connsiteY6" fmla="*/ 4142051 h 4275948"/>
              <a:gd name="connsiteX7" fmla="*/ 2602162 w 9699359"/>
              <a:gd name="connsiteY7" fmla="*/ 4135995 h 4275948"/>
              <a:gd name="connsiteX8" fmla="*/ 3795121 w 9699359"/>
              <a:gd name="connsiteY8" fmla="*/ 4105716 h 4275948"/>
              <a:gd name="connsiteX9" fmla="*/ 5684477 w 9699359"/>
              <a:gd name="connsiteY9" fmla="*/ 4160217 h 4275948"/>
              <a:gd name="connsiteX10" fmla="*/ 8046171 w 9699359"/>
              <a:gd name="connsiteY10" fmla="*/ 4160217 h 4275948"/>
              <a:gd name="connsiteX11" fmla="*/ 9699359 w 9699359"/>
              <a:gd name="connsiteY11" fmla="*/ 4178384 h 4275948"/>
              <a:gd name="connsiteX0" fmla="*/ 20881 w 9643276"/>
              <a:gd name="connsiteY0" fmla="*/ 0 h 4182209"/>
              <a:gd name="connsiteX1" fmla="*/ 26937 w 9643276"/>
              <a:gd name="connsiteY1" fmla="*/ 1083958 h 4182209"/>
              <a:gd name="connsiteX2" fmla="*/ 39048 w 9643276"/>
              <a:gd name="connsiteY2" fmla="*/ 1659242 h 4182209"/>
              <a:gd name="connsiteX3" fmla="*/ 32993 w 9643276"/>
              <a:gd name="connsiteY3" fmla="*/ 2852201 h 4182209"/>
              <a:gd name="connsiteX4" fmla="*/ 69325 w 9643276"/>
              <a:gd name="connsiteY4" fmla="*/ 4039104 h 4182209"/>
              <a:gd name="connsiteX5" fmla="*/ 838391 w 9643276"/>
              <a:gd name="connsiteY5" fmla="*/ 4172329 h 4182209"/>
              <a:gd name="connsiteX6" fmla="*/ 1825458 w 9643276"/>
              <a:gd name="connsiteY6" fmla="*/ 4142051 h 4182209"/>
              <a:gd name="connsiteX7" fmla="*/ 2546079 w 9643276"/>
              <a:gd name="connsiteY7" fmla="*/ 4135995 h 4182209"/>
              <a:gd name="connsiteX8" fmla="*/ 3739038 w 9643276"/>
              <a:gd name="connsiteY8" fmla="*/ 4105716 h 4182209"/>
              <a:gd name="connsiteX9" fmla="*/ 5628394 w 9643276"/>
              <a:gd name="connsiteY9" fmla="*/ 4160217 h 4182209"/>
              <a:gd name="connsiteX10" fmla="*/ 7990088 w 9643276"/>
              <a:gd name="connsiteY10" fmla="*/ 4160217 h 4182209"/>
              <a:gd name="connsiteX11" fmla="*/ 9643276 w 9643276"/>
              <a:gd name="connsiteY11" fmla="*/ 4178384 h 4182209"/>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72329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20880 w 9643275"/>
              <a:gd name="connsiteY0" fmla="*/ 0 h 4178384"/>
              <a:gd name="connsiteX1" fmla="*/ 26936 w 9643275"/>
              <a:gd name="connsiteY1" fmla="*/ 1083958 h 4178384"/>
              <a:gd name="connsiteX2" fmla="*/ 39047 w 9643275"/>
              <a:gd name="connsiteY2" fmla="*/ 1659242 h 4178384"/>
              <a:gd name="connsiteX3" fmla="*/ 32992 w 9643275"/>
              <a:gd name="connsiteY3" fmla="*/ 2852201 h 4178384"/>
              <a:gd name="connsiteX4" fmla="*/ 69324 w 9643275"/>
              <a:gd name="connsiteY4" fmla="*/ 4039104 h 4178384"/>
              <a:gd name="connsiteX5" fmla="*/ 838390 w 9643275"/>
              <a:gd name="connsiteY5" fmla="*/ 4135995 h 4178384"/>
              <a:gd name="connsiteX6" fmla="*/ 1825457 w 9643275"/>
              <a:gd name="connsiteY6" fmla="*/ 4142051 h 4178384"/>
              <a:gd name="connsiteX7" fmla="*/ 2546078 w 9643275"/>
              <a:gd name="connsiteY7" fmla="*/ 4135995 h 4178384"/>
              <a:gd name="connsiteX8" fmla="*/ 3739037 w 9643275"/>
              <a:gd name="connsiteY8" fmla="*/ 4105716 h 4178384"/>
              <a:gd name="connsiteX9" fmla="*/ 5628393 w 9643275"/>
              <a:gd name="connsiteY9" fmla="*/ 4160217 h 4178384"/>
              <a:gd name="connsiteX10" fmla="*/ 7990087 w 9643275"/>
              <a:gd name="connsiteY10" fmla="*/ 4160217 h 4178384"/>
              <a:gd name="connsiteX11" fmla="*/ 9643275 w 964327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8 w 9622493"/>
              <a:gd name="connsiteY0" fmla="*/ 0 h 4178384"/>
              <a:gd name="connsiteX1" fmla="*/ 6154 w 9622493"/>
              <a:gd name="connsiteY1" fmla="*/ 1083958 h 4178384"/>
              <a:gd name="connsiteX2" fmla="*/ 98 w 9622493"/>
              <a:gd name="connsiteY2" fmla="*/ 1659242 h 4178384"/>
              <a:gd name="connsiteX3" fmla="*/ 12210 w 9622493"/>
              <a:gd name="connsiteY3" fmla="*/ 2852201 h 4178384"/>
              <a:gd name="connsiteX4" fmla="*/ 48542 w 9622493"/>
              <a:gd name="connsiteY4" fmla="*/ 4039104 h 4178384"/>
              <a:gd name="connsiteX5" fmla="*/ 817608 w 9622493"/>
              <a:gd name="connsiteY5" fmla="*/ 4135995 h 4178384"/>
              <a:gd name="connsiteX6" fmla="*/ 1804675 w 9622493"/>
              <a:gd name="connsiteY6" fmla="*/ 4142051 h 4178384"/>
              <a:gd name="connsiteX7" fmla="*/ 2525296 w 9622493"/>
              <a:gd name="connsiteY7" fmla="*/ 4135995 h 4178384"/>
              <a:gd name="connsiteX8" fmla="*/ 3730366 w 9622493"/>
              <a:gd name="connsiteY8" fmla="*/ 4154161 h 4178384"/>
              <a:gd name="connsiteX9" fmla="*/ 5607611 w 9622493"/>
              <a:gd name="connsiteY9" fmla="*/ 4160217 h 4178384"/>
              <a:gd name="connsiteX10" fmla="*/ 7969305 w 9622493"/>
              <a:gd name="connsiteY10" fmla="*/ 4160217 h 4178384"/>
              <a:gd name="connsiteX11" fmla="*/ 9622493 w 9622493"/>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426 w 9631821"/>
              <a:gd name="connsiteY0" fmla="*/ 0 h 4178384"/>
              <a:gd name="connsiteX1" fmla="*/ 15482 w 9631821"/>
              <a:gd name="connsiteY1" fmla="*/ 1083958 h 4178384"/>
              <a:gd name="connsiteX2" fmla="*/ 27593 w 9631821"/>
              <a:gd name="connsiteY2" fmla="*/ 1683465 h 4178384"/>
              <a:gd name="connsiteX3" fmla="*/ 51816 w 9631821"/>
              <a:gd name="connsiteY3" fmla="*/ 2876424 h 4178384"/>
              <a:gd name="connsiteX4" fmla="*/ 57870 w 9631821"/>
              <a:gd name="connsiteY4" fmla="*/ 4039104 h 4178384"/>
              <a:gd name="connsiteX5" fmla="*/ 826936 w 9631821"/>
              <a:gd name="connsiteY5" fmla="*/ 4135995 h 4178384"/>
              <a:gd name="connsiteX6" fmla="*/ 1814003 w 9631821"/>
              <a:gd name="connsiteY6" fmla="*/ 4142051 h 4178384"/>
              <a:gd name="connsiteX7" fmla="*/ 2534624 w 9631821"/>
              <a:gd name="connsiteY7" fmla="*/ 4135995 h 4178384"/>
              <a:gd name="connsiteX8" fmla="*/ 3739694 w 9631821"/>
              <a:gd name="connsiteY8" fmla="*/ 4154161 h 4178384"/>
              <a:gd name="connsiteX9" fmla="*/ 5616939 w 9631821"/>
              <a:gd name="connsiteY9" fmla="*/ 4160217 h 4178384"/>
              <a:gd name="connsiteX10" fmla="*/ 7978633 w 9631821"/>
              <a:gd name="connsiteY10" fmla="*/ 4160217 h 4178384"/>
              <a:gd name="connsiteX11" fmla="*/ 9631821 w 9631821"/>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76126 w 9698521"/>
              <a:gd name="connsiteY0" fmla="*/ 20200 h 4198584"/>
              <a:gd name="connsiteX1" fmla="*/ 1426532 w 9698521"/>
              <a:gd name="connsiteY1" fmla="*/ 74701 h 4198584"/>
              <a:gd name="connsiteX2" fmla="*/ 94293 w 9698521"/>
              <a:gd name="connsiteY2" fmla="*/ 1703665 h 4198584"/>
              <a:gd name="connsiteX3" fmla="*/ 118516 w 9698521"/>
              <a:gd name="connsiteY3" fmla="*/ 2896624 h 4198584"/>
              <a:gd name="connsiteX4" fmla="*/ 191182 w 9698521"/>
              <a:gd name="connsiteY4" fmla="*/ 4010859 h 4198584"/>
              <a:gd name="connsiteX5" fmla="*/ 881525 w 9698521"/>
              <a:gd name="connsiteY5" fmla="*/ 4144084 h 4198584"/>
              <a:gd name="connsiteX6" fmla="*/ 1880703 w 9698521"/>
              <a:gd name="connsiteY6" fmla="*/ 4162251 h 4198584"/>
              <a:gd name="connsiteX7" fmla="*/ 2601324 w 9698521"/>
              <a:gd name="connsiteY7" fmla="*/ 4156195 h 4198584"/>
              <a:gd name="connsiteX8" fmla="*/ 3806394 w 9698521"/>
              <a:gd name="connsiteY8" fmla="*/ 4174361 h 4198584"/>
              <a:gd name="connsiteX9" fmla="*/ 5683639 w 9698521"/>
              <a:gd name="connsiteY9" fmla="*/ 4180417 h 4198584"/>
              <a:gd name="connsiteX10" fmla="*/ 8045333 w 9698521"/>
              <a:gd name="connsiteY10" fmla="*/ 4180417 h 4198584"/>
              <a:gd name="connsiteX11" fmla="*/ 9698521 w 9698521"/>
              <a:gd name="connsiteY11" fmla="*/ 4198584 h 4198584"/>
              <a:gd name="connsiteX0" fmla="*/ 159565 w 9781960"/>
              <a:gd name="connsiteY0" fmla="*/ 166800 h 4345184"/>
              <a:gd name="connsiteX1" fmla="*/ 1509971 w 9781960"/>
              <a:gd name="connsiteY1" fmla="*/ 221301 h 4345184"/>
              <a:gd name="connsiteX2" fmla="*/ 3035989 w 9781960"/>
              <a:gd name="connsiteY2" fmla="*/ 203134 h 4345184"/>
              <a:gd name="connsiteX3" fmla="*/ 201955 w 9781960"/>
              <a:gd name="connsiteY3" fmla="*/ 3043224 h 4345184"/>
              <a:gd name="connsiteX4" fmla="*/ 274621 w 9781960"/>
              <a:gd name="connsiteY4" fmla="*/ 4157459 h 4345184"/>
              <a:gd name="connsiteX5" fmla="*/ 964964 w 9781960"/>
              <a:gd name="connsiteY5" fmla="*/ 4290684 h 4345184"/>
              <a:gd name="connsiteX6" fmla="*/ 1964142 w 9781960"/>
              <a:gd name="connsiteY6" fmla="*/ 4308851 h 4345184"/>
              <a:gd name="connsiteX7" fmla="*/ 2684763 w 9781960"/>
              <a:gd name="connsiteY7" fmla="*/ 4302795 h 4345184"/>
              <a:gd name="connsiteX8" fmla="*/ 3889833 w 9781960"/>
              <a:gd name="connsiteY8" fmla="*/ 4320961 h 4345184"/>
              <a:gd name="connsiteX9" fmla="*/ 5767078 w 9781960"/>
              <a:gd name="connsiteY9" fmla="*/ 4327017 h 4345184"/>
              <a:gd name="connsiteX10" fmla="*/ 8128772 w 9781960"/>
              <a:gd name="connsiteY10" fmla="*/ 4327017 h 4345184"/>
              <a:gd name="connsiteX11" fmla="*/ 9781960 w 9781960"/>
              <a:gd name="connsiteY11" fmla="*/ 4345184 h 4345184"/>
              <a:gd name="connsiteX0" fmla="*/ 129419 w 9751814"/>
              <a:gd name="connsiteY0" fmla="*/ 174824 h 4492388"/>
              <a:gd name="connsiteX1" fmla="*/ 1479825 w 9751814"/>
              <a:gd name="connsiteY1" fmla="*/ 229325 h 4492388"/>
              <a:gd name="connsiteX2" fmla="*/ 3005843 w 9751814"/>
              <a:gd name="connsiteY2" fmla="*/ 211158 h 4492388"/>
              <a:gd name="connsiteX3" fmla="*/ 5373594 w 9751814"/>
              <a:gd name="connsiteY3" fmla="*/ 320159 h 4492388"/>
              <a:gd name="connsiteX4" fmla="*/ 244475 w 9751814"/>
              <a:gd name="connsiteY4" fmla="*/ 4165483 h 4492388"/>
              <a:gd name="connsiteX5" fmla="*/ 934818 w 9751814"/>
              <a:gd name="connsiteY5" fmla="*/ 4298708 h 4492388"/>
              <a:gd name="connsiteX6" fmla="*/ 1933996 w 9751814"/>
              <a:gd name="connsiteY6" fmla="*/ 4316875 h 4492388"/>
              <a:gd name="connsiteX7" fmla="*/ 2654617 w 9751814"/>
              <a:gd name="connsiteY7" fmla="*/ 4310819 h 4492388"/>
              <a:gd name="connsiteX8" fmla="*/ 3859687 w 9751814"/>
              <a:gd name="connsiteY8" fmla="*/ 4328985 h 4492388"/>
              <a:gd name="connsiteX9" fmla="*/ 5736932 w 9751814"/>
              <a:gd name="connsiteY9" fmla="*/ 4335041 h 4492388"/>
              <a:gd name="connsiteX10" fmla="*/ 8098626 w 9751814"/>
              <a:gd name="connsiteY10" fmla="*/ 4335041 h 4492388"/>
              <a:gd name="connsiteX11" fmla="*/ 9751814 w 9751814"/>
              <a:gd name="connsiteY11" fmla="*/ 4353208 h 4492388"/>
              <a:gd name="connsiteX0" fmla="*/ 0 w 9622395"/>
              <a:gd name="connsiteY0" fmla="*/ 292424 h 4730139"/>
              <a:gd name="connsiteX1" fmla="*/ 1350406 w 9622395"/>
              <a:gd name="connsiteY1" fmla="*/ 346925 h 4730139"/>
              <a:gd name="connsiteX2" fmla="*/ 2876424 w 9622395"/>
              <a:gd name="connsiteY2" fmla="*/ 328758 h 4730139"/>
              <a:gd name="connsiteX3" fmla="*/ 5244175 w 9622395"/>
              <a:gd name="connsiteY3" fmla="*/ 437759 h 4730139"/>
              <a:gd name="connsiteX4" fmla="*/ 9495226 w 9622395"/>
              <a:gd name="connsiteY4" fmla="*/ 256089 h 4730139"/>
              <a:gd name="connsiteX5" fmla="*/ 805399 w 9622395"/>
              <a:gd name="connsiteY5" fmla="*/ 4416308 h 4730139"/>
              <a:gd name="connsiteX6" fmla="*/ 1804577 w 9622395"/>
              <a:gd name="connsiteY6" fmla="*/ 4434475 h 4730139"/>
              <a:gd name="connsiteX7" fmla="*/ 2525198 w 9622395"/>
              <a:gd name="connsiteY7" fmla="*/ 4428419 h 4730139"/>
              <a:gd name="connsiteX8" fmla="*/ 3730268 w 9622395"/>
              <a:gd name="connsiteY8" fmla="*/ 4446585 h 4730139"/>
              <a:gd name="connsiteX9" fmla="*/ 5607513 w 9622395"/>
              <a:gd name="connsiteY9" fmla="*/ 4452641 h 4730139"/>
              <a:gd name="connsiteX10" fmla="*/ 7969207 w 9622395"/>
              <a:gd name="connsiteY10" fmla="*/ 4452641 h 4730139"/>
              <a:gd name="connsiteX11" fmla="*/ 9622395 w 9622395"/>
              <a:gd name="connsiteY11" fmla="*/ 4470808 h 4730139"/>
              <a:gd name="connsiteX0" fmla="*/ 0 w 10228972"/>
              <a:gd name="connsiteY0" fmla="*/ 81402 h 4444388"/>
              <a:gd name="connsiteX1" fmla="*/ 1350406 w 10228972"/>
              <a:gd name="connsiteY1" fmla="*/ 135903 h 4444388"/>
              <a:gd name="connsiteX2" fmla="*/ 2876424 w 10228972"/>
              <a:gd name="connsiteY2" fmla="*/ 117736 h 4444388"/>
              <a:gd name="connsiteX3" fmla="*/ 5244175 w 10228972"/>
              <a:gd name="connsiteY3" fmla="*/ 226737 h 4444388"/>
              <a:gd name="connsiteX4" fmla="*/ 9495226 w 10228972"/>
              <a:gd name="connsiteY4" fmla="*/ 45067 h 4444388"/>
              <a:gd name="connsiteX5" fmla="*/ 9452837 w 10228972"/>
              <a:gd name="connsiteY5" fmla="*/ 1207750 h 4444388"/>
              <a:gd name="connsiteX6" fmla="*/ 1804577 w 10228972"/>
              <a:gd name="connsiteY6" fmla="*/ 4223453 h 4444388"/>
              <a:gd name="connsiteX7" fmla="*/ 2525198 w 10228972"/>
              <a:gd name="connsiteY7" fmla="*/ 4217397 h 4444388"/>
              <a:gd name="connsiteX8" fmla="*/ 3730268 w 10228972"/>
              <a:gd name="connsiteY8" fmla="*/ 4235563 h 4444388"/>
              <a:gd name="connsiteX9" fmla="*/ 5607513 w 10228972"/>
              <a:gd name="connsiteY9" fmla="*/ 4241619 h 4444388"/>
              <a:gd name="connsiteX10" fmla="*/ 7969207 w 10228972"/>
              <a:gd name="connsiteY10" fmla="*/ 4241619 h 4444388"/>
              <a:gd name="connsiteX11" fmla="*/ 9622395 w 10228972"/>
              <a:gd name="connsiteY11" fmla="*/ 4259786 h 4444388"/>
              <a:gd name="connsiteX0" fmla="*/ 0 w 9964429"/>
              <a:gd name="connsiteY0" fmla="*/ 81402 h 4390392"/>
              <a:gd name="connsiteX1" fmla="*/ 1350406 w 9964429"/>
              <a:gd name="connsiteY1" fmla="*/ 135903 h 4390392"/>
              <a:gd name="connsiteX2" fmla="*/ 2876424 w 9964429"/>
              <a:gd name="connsiteY2" fmla="*/ 117736 h 4390392"/>
              <a:gd name="connsiteX3" fmla="*/ 5244175 w 9964429"/>
              <a:gd name="connsiteY3" fmla="*/ 226737 h 4390392"/>
              <a:gd name="connsiteX4" fmla="*/ 9495226 w 9964429"/>
              <a:gd name="connsiteY4" fmla="*/ 45067 h 4390392"/>
              <a:gd name="connsiteX5" fmla="*/ 9452837 w 9964429"/>
              <a:gd name="connsiteY5" fmla="*/ 1207750 h 4390392"/>
              <a:gd name="connsiteX6" fmla="*/ 9452837 w 9964429"/>
              <a:gd name="connsiteY6" fmla="*/ 1946536 h 4390392"/>
              <a:gd name="connsiteX7" fmla="*/ 2525198 w 9964429"/>
              <a:gd name="connsiteY7" fmla="*/ 4217397 h 4390392"/>
              <a:gd name="connsiteX8" fmla="*/ 3730268 w 9964429"/>
              <a:gd name="connsiteY8" fmla="*/ 4235563 h 4390392"/>
              <a:gd name="connsiteX9" fmla="*/ 5607513 w 9964429"/>
              <a:gd name="connsiteY9" fmla="*/ 4241619 h 4390392"/>
              <a:gd name="connsiteX10" fmla="*/ 7969207 w 9964429"/>
              <a:gd name="connsiteY10" fmla="*/ 4241619 h 4390392"/>
              <a:gd name="connsiteX11" fmla="*/ 9622395 w 9964429"/>
              <a:gd name="connsiteY11" fmla="*/ 4259786 h 4390392"/>
              <a:gd name="connsiteX0" fmla="*/ 0 w 9834706"/>
              <a:gd name="connsiteY0" fmla="*/ 81402 h 4350183"/>
              <a:gd name="connsiteX1" fmla="*/ 1350406 w 9834706"/>
              <a:gd name="connsiteY1" fmla="*/ 135903 h 4350183"/>
              <a:gd name="connsiteX2" fmla="*/ 2876424 w 9834706"/>
              <a:gd name="connsiteY2" fmla="*/ 117736 h 4350183"/>
              <a:gd name="connsiteX3" fmla="*/ 5244175 w 9834706"/>
              <a:gd name="connsiteY3" fmla="*/ 226737 h 4350183"/>
              <a:gd name="connsiteX4" fmla="*/ 9495226 w 9834706"/>
              <a:gd name="connsiteY4" fmla="*/ 45067 h 4350183"/>
              <a:gd name="connsiteX5" fmla="*/ 9452837 w 9834706"/>
              <a:gd name="connsiteY5" fmla="*/ 1207750 h 4350183"/>
              <a:gd name="connsiteX6" fmla="*/ 9452837 w 9834706"/>
              <a:gd name="connsiteY6" fmla="*/ 1946536 h 4350183"/>
              <a:gd name="connsiteX7" fmla="*/ 9398337 w 9834706"/>
              <a:gd name="connsiteY7" fmla="*/ 2709545 h 4350183"/>
              <a:gd name="connsiteX8" fmla="*/ 3730268 w 9834706"/>
              <a:gd name="connsiteY8" fmla="*/ 4235563 h 4350183"/>
              <a:gd name="connsiteX9" fmla="*/ 5607513 w 9834706"/>
              <a:gd name="connsiteY9" fmla="*/ 4241619 h 4350183"/>
              <a:gd name="connsiteX10" fmla="*/ 7969207 w 9834706"/>
              <a:gd name="connsiteY10" fmla="*/ 4241619 h 4350183"/>
              <a:gd name="connsiteX11" fmla="*/ 9622395 w 9834706"/>
              <a:gd name="connsiteY11" fmla="*/ 4259786 h 4350183"/>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5607513 w 9797840"/>
              <a:gd name="connsiteY9" fmla="*/ 4241619 h 4259786"/>
              <a:gd name="connsiteX10" fmla="*/ 7969207 w 9797840"/>
              <a:gd name="connsiteY10" fmla="*/ 4241619 h 4259786"/>
              <a:gd name="connsiteX11" fmla="*/ 9622395 w 9797840"/>
              <a:gd name="connsiteY11" fmla="*/ 4259786 h 4259786"/>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9464949 w 9797840"/>
              <a:gd name="connsiteY9" fmla="*/ 3551278 h 4259786"/>
              <a:gd name="connsiteX10" fmla="*/ 7969207 w 9797840"/>
              <a:gd name="connsiteY10" fmla="*/ 4241619 h 4259786"/>
              <a:gd name="connsiteX11" fmla="*/ 9622395 w 9797840"/>
              <a:gd name="connsiteY11" fmla="*/ 4259786 h 4259786"/>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9464949 w 9797840"/>
              <a:gd name="connsiteY9" fmla="*/ 3551278 h 4259786"/>
              <a:gd name="connsiteX10" fmla="*/ 9586060 w 9797840"/>
              <a:gd name="connsiteY10" fmla="*/ 3714779 h 4259786"/>
              <a:gd name="connsiteX11" fmla="*/ 9622395 w 9797840"/>
              <a:gd name="connsiteY11" fmla="*/ 4259786 h 4259786"/>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9464949 w 9797840"/>
              <a:gd name="connsiteY9" fmla="*/ 3551278 h 4259786"/>
              <a:gd name="connsiteX10" fmla="*/ 9586060 w 9797840"/>
              <a:gd name="connsiteY10" fmla="*/ 3714779 h 4259786"/>
              <a:gd name="connsiteX11" fmla="*/ 9622395 w 9797840"/>
              <a:gd name="connsiteY11" fmla="*/ 4259786 h 4259786"/>
              <a:gd name="connsiteX0" fmla="*/ 0 w 9797840"/>
              <a:gd name="connsiteY0" fmla="*/ 82164 h 4260548"/>
              <a:gd name="connsiteX1" fmla="*/ 1350406 w 9797840"/>
              <a:gd name="connsiteY1" fmla="*/ 136665 h 4260548"/>
              <a:gd name="connsiteX2" fmla="*/ 2930924 w 9797840"/>
              <a:gd name="connsiteY2" fmla="*/ 166943 h 4260548"/>
              <a:gd name="connsiteX3" fmla="*/ 5244175 w 9797840"/>
              <a:gd name="connsiteY3" fmla="*/ 227499 h 4260548"/>
              <a:gd name="connsiteX4" fmla="*/ 9495226 w 9797840"/>
              <a:gd name="connsiteY4" fmla="*/ 45829 h 4260548"/>
              <a:gd name="connsiteX5" fmla="*/ 9452837 w 9797840"/>
              <a:gd name="connsiteY5" fmla="*/ 1208512 h 4260548"/>
              <a:gd name="connsiteX6" fmla="*/ 9452837 w 9797840"/>
              <a:gd name="connsiteY6" fmla="*/ 1947298 h 4260548"/>
              <a:gd name="connsiteX7" fmla="*/ 9398337 w 9797840"/>
              <a:gd name="connsiteY7" fmla="*/ 2710307 h 4260548"/>
              <a:gd name="connsiteX8" fmla="*/ 9446782 w 9797840"/>
              <a:gd name="connsiteY8" fmla="*/ 3194757 h 4260548"/>
              <a:gd name="connsiteX9" fmla="*/ 9464949 w 9797840"/>
              <a:gd name="connsiteY9" fmla="*/ 3552040 h 4260548"/>
              <a:gd name="connsiteX10" fmla="*/ 9586060 w 9797840"/>
              <a:gd name="connsiteY10" fmla="*/ 3715541 h 4260548"/>
              <a:gd name="connsiteX11" fmla="*/ 9622395 w 9797840"/>
              <a:gd name="connsiteY11" fmla="*/ 4260548 h 4260548"/>
              <a:gd name="connsiteX0" fmla="*/ 0 w 9798736"/>
              <a:gd name="connsiteY0" fmla="*/ 91092 h 4269476"/>
              <a:gd name="connsiteX1" fmla="*/ 1350406 w 9798736"/>
              <a:gd name="connsiteY1" fmla="*/ 145593 h 4269476"/>
              <a:gd name="connsiteX2" fmla="*/ 2930924 w 9798736"/>
              <a:gd name="connsiteY2" fmla="*/ 175871 h 4269476"/>
              <a:gd name="connsiteX3" fmla="*/ 5232064 w 9798736"/>
              <a:gd name="connsiteY3" fmla="*/ 187981 h 4269476"/>
              <a:gd name="connsiteX4" fmla="*/ 9495226 w 9798736"/>
              <a:gd name="connsiteY4" fmla="*/ 54757 h 4269476"/>
              <a:gd name="connsiteX5" fmla="*/ 9452837 w 9798736"/>
              <a:gd name="connsiteY5" fmla="*/ 1217440 h 4269476"/>
              <a:gd name="connsiteX6" fmla="*/ 9452837 w 9798736"/>
              <a:gd name="connsiteY6" fmla="*/ 1956226 h 4269476"/>
              <a:gd name="connsiteX7" fmla="*/ 9398337 w 9798736"/>
              <a:gd name="connsiteY7" fmla="*/ 2719235 h 4269476"/>
              <a:gd name="connsiteX8" fmla="*/ 9446782 w 9798736"/>
              <a:gd name="connsiteY8" fmla="*/ 3203685 h 4269476"/>
              <a:gd name="connsiteX9" fmla="*/ 9464949 w 9798736"/>
              <a:gd name="connsiteY9" fmla="*/ 3560968 h 4269476"/>
              <a:gd name="connsiteX10" fmla="*/ 9586060 w 9798736"/>
              <a:gd name="connsiteY10" fmla="*/ 3724469 h 4269476"/>
              <a:gd name="connsiteX11" fmla="*/ 9622395 w 9798736"/>
              <a:gd name="connsiteY11" fmla="*/ 4269476 h 4269476"/>
              <a:gd name="connsiteX0" fmla="*/ 0 w 9798736"/>
              <a:gd name="connsiteY0" fmla="*/ 85087 h 4263471"/>
              <a:gd name="connsiteX1" fmla="*/ 1350406 w 9798736"/>
              <a:gd name="connsiteY1" fmla="*/ 139588 h 4263471"/>
              <a:gd name="connsiteX2" fmla="*/ 2930924 w 9798736"/>
              <a:gd name="connsiteY2" fmla="*/ 169866 h 4263471"/>
              <a:gd name="connsiteX3" fmla="*/ 5232064 w 9798736"/>
              <a:gd name="connsiteY3" fmla="*/ 181976 h 4263471"/>
              <a:gd name="connsiteX4" fmla="*/ 9495226 w 9798736"/>
              <a:gd name="connsiteY4" fmla="*/ 48752 h 4263471"/>
              <a:gd name="connsiteX5" fmla="*/ 9452837 w 9798736"/>
              <a:gd name="connsiteY5" fmla="*/ 1211435 h 4263471"/>
              <a:gd name="connsiteX6" fmla="*/ 9452837 w 9798736"/>
              <a:gd name="connsiteY6" fmla="*/ 1950221 h 4263471"/>
              <a:gd name="connsiteX7" fmla="*/ 9398337 w 9798736"/>
              <a:gd name="connsiteY7" fmla="*/ 2713230 h 4263471"/>
              <a:gd name="connsiteX8" fmla="*/ 9446782 w 9798736"/>
              <a:gd name="connsiteY8" fmla="*/ 3197680 h 4263471"/>
              <a:gd name="connsiteX9" fmla="*/ 9464949 w 9798736"/>
              <a:gd name="connsiteY9" fmla="*/ 3554963 h 4263471"/>
              <a:gd name="connsiteX10" fmla="*/ 9586060 w 9798736"/>
              <a:gd name="connsiteY10" fmla="*/ 3718464 h 4263471"/>
              <a:gd name="connsiteX11" fmla="*/ 9622395 w 9798736"/>
              <a:gd name="connsiteY11" fmla="*/ 4263471 h 4263471"/>
              <a:gd name="connsiteX0" fmla="*/ 0 w 9798736"/>
              <a:gd name="connsiteY0" fmla="*/ 86954 h 4265338"/>
              <a:gd name="connsiteX1" fmla="*/ 1350406 w 9798736"/>
              <a:gd name="connsiteY1" fmla="*/ 141455 h 4265338"/>
              <a:gd name="connsiteX2" fmla="*/ 2930924 w 9798736"/>
              <a:gd name="connsiteY2" fmla="*/ 171733 h 4265338"/>
              <a:gd name="connsiteX3" fmla="*/ 5232064 w 9798736"/>
              <a:gd name="connsiteY3" fmla="*/ 183843 h 4265338"/>
              <a:gd name="connsiteX4" fmla="*/ 9495226 w 9798736"/>
              <a:gd name="connsiteY4" fmla="*/ 50619 h 4265338"/>
              <a:gd name="connsiteX5" fmla="*/ 9452837 w 9798736"/>
              <a:gd name="connsiteY5" fmla="*/ 1213302 h 4265338"/>
              <a:gd name="connsiteX6" fmla="*/ 9452837 w 9798736"/>
              <a:gd name="connsiteY6" fmla="*/ 1952088 h 4265338"/>
              <a:gd name="connsiteX7" fmla="*/ 9398337 w 9798736"/>
              <a:gd name="connsiteY7" fmla="*/ 2715097 h 4265338"/>
              <a:gd name="connsiteX8" fmla="*/ 9446782 w 9798736"/>
              <a:gd name="connsiteY8" fmla="*/ 3199547 h 4265338"/>
              <a:gd name="connsiteX9" fmla="*/ 9464949 w 9798736"/>
              <a:gd name="connsiteY9" fmla="*/ 3556830 h 4265338"/>
              <a:gd name="connsiteX10" fmla="*/ 9586060 w 9798736"/>
              <a:gd name="connsiteY10" fmla="*/ 3720331 h 4265338"/>
              <a:gd name="connsiteX11" fmla="*/ 9622395 w 9798736"/>
              <a:gd name="connsiteY11" fmla="*/ 4265338 h 4265338"/>
              <a:gd name="connsiteX0" fmla="*/ 0 w 9779668"/>
              <a:gd name="connsiteY0" fmla="*/ 0 h 4178384"/>
              <a:gd name="connsiteX1" fmla="*/ 1350406 w 9779668"/>
              <a:gd name="connsiteY1" fmla="*/ 54501 h 4178384"/>
              <a:gd name="connsiteX2" fmla="*/ 2930924 w 9779668"/>
              <a:gd name="connsiteY2" fmla="*/ 84779 h 4178384"/>
              <a:gd name="connsiteX3" fmla="*/ 5232064 w 9779668"/>
              <a:gd name="connsiteY3" fmla="*/ 96889 h 4178384"/>
              <a:gd name="connsiteX4" fmla="*/ 9471003 w 9779668"/>
              <a:gd name="connsiteY4" fmla="*/ 127167 h 4178384"/>
              <a:gd name="connsiteX5" fmla="*/ 9452837 w 9779668"/>
              <a:gd name="connsiteY5" fmla="*/ 1126348 h 4178384"/>
              <a:gd name="connsiteX6" fmla="*/ 9452837 w 9779668"/>
              <a:gd name="connsiteY6" fmla="*/ 1865134 h 4178384"/>
              <a:gd name="connsiteX7" fmla="*/ 9398337 w 9779668"/>
              <a:gd name="connsiteY7" fmla="*/ 2628143 h 4178384"/>
              <a:gd name="connsiteX8" fmla="*/ 9446782 w 9779668"/>
              <a:gd name="connsiteY8" fmla="*/ 3112593 h 4178384"/>
              <a:gd name="connsiteX9" fmla="*/ 9464949 w 9779668"/>
              <a:gd name="connsiteY9" fmla="*/ 3469876 h 4178384"/>
              <a:gd name="connsiteX10" fmla="*/ 9586060 w 9779668"/>
              <a:gd name="connsiteY10" fmla="*/ 3633377 h 4178384"/>
              <a:gd name="connsiteX11" fmla="*/ 9622395 w 9779668"/>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71003 w 9622395"/>
              <a:gd name="connsiteY4" fmla="*/ 127167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16503 w 9622395"/>
              <a:gd name="connsiteY4" fmla="*/ 16350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58892 w 9622395"/>
              <a:gd name="connsiteY4" fmla="*/ 12111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58892 w 9622395"/>
              <a:gd name="connsiteY4" fmla="*/ 12111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768856"/>
              <a:gd name="connsiteY0" fmla="*/ 0 h 4178384"/>
              <a:gd name="connsiteX1" fmla="*/ 1350406 w 9768856"/>
              <a:gd name="connsiteY1" fmla="*/ 54501 h 4178384"/>
              <a:gd name="connsiteX2" fmla="*/ 2930924 w 9768856"/>
              <a:gd name="connsiteY2" fmla="*/ 84779 h 4178384"/>
              <a:gd name="connsiteX3" fmla="*/ 5250230 w 9768856"/>
              <a:gd name="connsiteY3" fmla="*/ 30277 h 4178384"/>
              <a:gd name="connsiteX4" fmla="*/ 9458892 w 9768856"/>
              <a:gd name="connsiteY4" fmla="*/ 121111 h 4178384"/>
              <a:gd name="connsiteX5" fmla="*/ 9452837 w 9768856"/>
              <a:gd name="connsiteY5" fmla="*/ 1126348 h 4178384"/>
              <a:gd name="connsiteX6" fmla="*/ 9452837 w 9768856"/>
              <a:gd name="connsiteY6" fmla="*/ 1865134 h 4178384"/>
              <a:gd name="connsiteX7" fmla="*/ 9398337 w 9768856"/>
              <a:gd name="connsiteY7" fmla="*/ 2628143 h 4178384"/>
              <a:gd name="connsiteX8" fmla="*/ 9446782 w 9768856"/>
              <a:gd name="connsiteY8" fmla="*/ 3112593 h 4178384"/>
              <a:gd name="connsiteX9" fmla="*/ 9464949 w 9768856"/>
              <a:gd name="connsiteY9" fmla="*/ 3469876 h 4178384"/>
              <a:gd name="connsiteX10" fmla="*/ 9586060 w 9768856"/>
              <a:gd name="connsiteY10" fmla="*/ 3633377 h 4178384"/>
              <a:gd name="connsiteX11" fmla="*/ 9622395 w 9768856"/>
              <a:gd name="connsiteY11" fmla="*/ 4178384 h 4178384"/>
              <a:gd name="connsiteX0" fmla="*/ 0 w 9768856"/>
              <a:gd name="connsiteY0" fmla="*/ 0 h 4178384"/>
              <a:gd name="connsiteX1" fmla="*/ 1350406 w 9768856"/>
              <a:gd name="connsiteY1" fmla="*/ 54501 h 4178384"/>
              <a:gd name="connsiteX2" fmla="*/ 2936980 w 9768856"/>
              <a:gd name="connsiteY2" fmla="*/ 54501 h 4178384"/>
              <a:gd name="connsiteX3" fmla="*/ 5250230 w 9768856"/>
              <a:gd name="connsiteY3" fmla="*/ 30277 h 4178384"/>
              <a:gd name="connsiteX4" fmla="*/ 9458892 w 9768856"/>
              <a:gd name="connsiteY4" fmla="*/ 121111 h 4178384"/>
              <a:gd name="connsiteX5" fmla="*/ 9452837 w 9768856"/>
              <a:gd name="connsiteY5" fmla="*/ 1126348 h 4178384"/>
              <a:gd name="connsiteX6" fmla="*/ 9452837 w 9768856"/>
              <a:gd name="connsiteY6" fmla="*/ 1865134 h 4178384"/>
              <a:gd name="connsiteX7" fmla="*/ 9398337 w 9768856"/>
              <a:gd name="connsiteY7" fmla="*/ 2628143 h 4178384"/>
              <a:gd name="connsiteX8" fmla="*/ 9446782 w 9768856"/>
              <a:gd name="connsiteY8" fmla="*/ 3112593 h 4178384"/>
              <a:gd name="connsiteX9" fmla="*/ 9464949 w 9768856"/>
              <a:gd name="connsiteY9" fmla="*/ 3469876 h 4178384"/>
              <a:gd name="connsiteX10" fmla="*/ 9586060 w 9768856"/>
              <a:gd name="connsiteY10" fmla="*/ 3633377 h 4178384"/>
              <a:gd name="connsiteX11" fmla="*/ 9622395 w 9768856"/>
              <a:gd name="connsiteY11" fmla="*/ 4178384 h 4178384"/>
              <a:gd name="connsiteX0" fmla="*/ 0 w 9767959"/>
              <a:gd name="connsiteY0" fmla="*/ 0 h 4178384"/>
              <a:gd name="connsiteX1" fmla="*/ 1350406 w 9767959"/>
              <a:gd name="connsiteY1" fmla="*/ 54501 h 4178384"/>
              <a:gd name="connsiteX2" fmla="*/ 2936980 w 9767959"/>
              <a:gd name="connsiteY2" fmla="*/ 54501 h 4178384"/>
              <a:gd name="connsiteX3" fmla="*/ 5262341 w 9767959"/>
              <a:gd name="connsiteY3" fmla="*/ 60555 h 4178384"/>
              <a:gd name="connsiteX4" fmla="*/ 9458892 w 9767959"/>
              <a:gd name="connsiteY4" fmla="*/ 121111 h 4178384"/>
              <a:gd name="connsiteX5" fmla="*/ 9452837 w 9767959"/>
              <a:gd name="connsiteY5" fmla="*/ 1126348 h 4178384"/>
              <a:gd name="connsiteX6" fmla="*/ 9452837 w 9767959"/>
              <a:gd name="connsiteY6" fmla="*/ 1865134 h 4178384"/>
              <a:gd name="connsiteX7" fmla="*/ 9398337 w 9767959"/>
              <a:gd name="connsiteY7" fmla="*/ 2628143 h 4178384"/>
              <a:gd name="connsiteX8" fmla="*/ 9446782 w 9767959"/>
              <a:gd name="connsiteY8" fmla="*/ 3112593 h 4178384"/>
              <a:gd name="connsiteX9" fmla="*/ 9464949 w 9767959"/>
              <a:gd name="connsiteY9" fmla="*/ 3469876 h 4178384"/>
              <a:gd name="connsiteX10" fmla="*/ 9586060 w 9767959"/>
              <a:gd name="connsiteY10" fmla="*/ 3633377 h 4178384"/>
              <a:gd name="connsiteX11" fmla="*/ 9622395 w 9767959"/>
              <a:gd name="connsiteY11" fmla="*/ 4178384 h 4178384"/>
              <a:gd name="connsiteX0" fmla="*/ 0 w 9622395"/>
              <a:gd name="connsiteY0" fmla="*/ 0 h 4178384"/>
              <a:gd name="connsiteX1" fmla="*/ 1350406 w 9622395"/>
              <a:gd name="connsiteY1" fmla="*/ 54501 h 4178384"/>
              <a:gd name="connsiteX2" fmla="*/ 2936980 w 9622395"/>
              <a:gd name="connsiteY2" fmla="*/ 54501 h 4178384"/>
              <a:gd name="connsiteX3" fmla="*/ 5262341 w 9622395"/>
              <a:gd name="connsiteY3" fmla="*/ 60555 h 4178384"/>
              <a:gd name="connsiteX4" fmla="*/ 9458892 w 9622395"/>
              <a:gd name="connsiteY4" fmla="*/ 12111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743801"/>
              <a:gd name="connsiteY0" fmla="*/ 0 h 4178384"/>
              <a:gd name="connsiteX1" fmla="*/ 1368573 w 9743801"/>
              <a:gd name="connsiteY1" fmla="*/ 30278 h 4178384"/>
              <a:gd name="connsiteX2" fmla="*/ 2936980 w 9743801"/>
              <a:gd name="connsiteY2" fmla="*/ 54501 h 4178384"/>
              <a:gd name="connsiteX3" fmla="*/ 5262341 w 9743801"/>
              <a:gd name="connsiteY3" fmla="*/ 60555 h 4178384"/>
              <a:gd name="connsiteX4" fmla="*/ 9386224 w 9743801"/>
              <a:gd name="connsiteY4" fmla="*/ 211946 h 4178384"/>
              <a:gd name="connsiteX5" fmla="*/ 9519449 w 9743801"/>
              <a:gd name="connsiteY5" fmla="*/ 1150571 h 4178384"/>
              <a:gd name="connsiteX6" fmla="*/ 9452837 w 9743801"/>
              <a:gd name="connsiteY6" fmla="*/ 1865134 h 4178384"/>
              <a:gd name="connsiteX7" fmla="*/ 9398337 w 9743801"/>
              <a:gd name="connsiteY7" fmla="*/ 2628143 h 4178384"/>
              <a:gd name="connsiteX8" fmla="*/ 9446782 w 9743801"/>
              <a:gd name="connsiteY8" fmla="*/ 3112593 h 4178384"/>
              <a:gd name="connsiteX9" fmla="*/ 9464949 w 9743801"/>
              <a:gd name="connsiteY9" fmla="*/ 3469876 h 4178384"/>
              <a:gd name="connsiteX10" fmla="*/ 9586060 w 9743801"/>
              <a:gd name="connsiteY10" fmla="*/ 3633377 h 4178384"/>
              <a:gd name="connsiteX11" fmla="*/ 9622395 w 9743801"/>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93934 h 4178384"/>
              <a:gd name="connsiteX11" fmla="*/ 9622395 w 9622395"/>
              <a:gd name="connsiteY11" fmla="*/ 4178384 h 4178384"/>
              <a:gd name="connsiteX0" fmla="*/ 0 w 9586060"/>
              <a:gd name="connsiteY0" fmla="*/ 0 h 3693934"/>
              <a:gd name="connsiteX1" fmla="*/ 1368573 w 9586060"/>
              <a:gd name="connsiteY1" fmla="*/ 30278 h 3693934"/>
              <a:gd name="connsiteX2" fmla="*/ 2936980 w 9586060"/>
              <a:gd name="connsiteY2" fmla="*/ 54501 h 3693934"/>
              <a:gd name="connsiteX3" fmla="*/ 5262341 w 9586060"/>
              <a:gd name="connsiteY3" fmla="*/ 60555 h 3693934"/>
              <a:gd name="connsiteX4" fmla="*/ 9386224 w 9586060"/>
              <a:gd name="connsiteY4" fmla="*/ 211946 h 3693934"/>
              <a:gd name="connsiteX5" fmla="*/ 9519449 w 9586060"/>
              <a:gd name="connsiteY5" fmla="*/ 1150571 h 3693934"/>
              <a:gd name="connsiteX6" fmla="*/ 9531561 w 9586060"/>
              <a:gd name="connsiteY6" fmla="*/ 1895412 h 3693934"/>
              <a:gd name="connsiteX7" fmla="*/ 9543672 w 9586060"/>
              <a:gd name="connsiteY7" fmla="*/ 2634198 h 3693934"/>
              <a:gd name="connsiteX8" fmla="*/ 9555783 w 9586060"/>
              <a:gd name="connsiteY8" fmla="*/ 3100482 h 3693934"/>
              <a:gd name="connsiteX9" fmla="*/ 9561839 w 9586060"/>
              <a:gd name="connsiteY9" fmla="*/ 3469876 h 3693934"/>
              <a:gd name="connsiteX10" fmla="*/ 9586060 w 9586060"/>
              <a:gd name="connsiteY10" fmla="*/ 3693934 h 3693934"/>
              <a:gd name="connsiteX0" fmla="*/ 0 w 9561839"/>
              <a:gd name="connsiteY0" fmla="*/ 0 h 3469876"/>
              <a:gd name="connsiteX1" fmla="*/ 1368573 w 9561839"/>
              <a:gd name="connsiteY1" fmla="*/ 30278 h 3469876"/>
              <a:gd name="connsiteX2" fmla="*/ 2936980 w 9561839"/>
              <a:gd name="connsiteY2" fmla="*/ 54501 h 3469876"/>
              <a:gd name="connsiteX3" fmla="*/ 5262341 w 9561839"/>
              <a:gd name="connsiteY3" fmla="*/ 60555 h 3469876"/>
              <a:gd name="connsiteX4" fmla="*/ 9386224 w 9561839"/>
              <a:gd name="connsiteY4" fmla="*/ 211946 h 3469876"/>
              <a:gd name="connsiteX5" fmla="*/ 9519449 w 9561839"/>
              <a:gd name="connsiteY5" fmla="*/ 1150571 h 3469876"/>
              <a:gd name="connsiteX6" fmla="*/ 9531561 w 9561839"/>
              <a:gd name="connsiteY6" fmla="*/ 1895412 h 3469876"/>
              <a:gd name="connsiteX7" fmla="*/ 9543672 w 9561839"/>
              <a:gd name="connsiteY7" fmla="*/ 2634198 h 3469876"/>
              <a:gd name="connsiteX8" fmla="*/ 9555783 w 9561839"/>
              <a:gd name="connsiteY8" fmla="*/ 3100482 h 3469876"/>
              <a:gd name="connsiteX9" fmla="*/ 9561839 w 9561839"/>
              <a:gd name="connsiteY9" fmla="*/ 3469876 h 3469876"/>
              <a:gd name="connsiteX0" fmla="*/ 0 w 9555783"/>
              <a:gd name="connsiteY0" fmla="*/ 0 h 3100482"/>
              <a:gd name="connsiteX1" fmla="*/ 1368573 w 9555783"/>
              <a:gd name="connsiteY1" fmla="*/ 30278 h 3100482"/>
              <a:gd name="connsiteX2" fmla="*/ 2936980 w 9555783"/>
              <a:gd name="connsiteY2" fmla="*/ 54501 h 3100482"/>
              <a:gd name="connsiteX3" fmla="*/ 5262341 w 9555783"/>
              <a:gd name="connsiteY3" fmla="*/ 60555 h 3100482"/>
              <a:gd name="connsiteX4" fmla="*/ 9386224 w 9555783"/>
              <a:gd name="connsiteY4" fmla="*/ 211946 h 3100482"/>
              <a:gd name="connsiteX5" fmla="*/ 9519449 w 9555783"/>
              <a:gd name="connsiteY5" fmla="*/ 1150571 h 3100482"/>
              <a:gd name="connsiteX6" fmla="*/ 9531561 w 9555783"/>
              <a:gd name="connsiteY6" fmla="*/ 1895412 h 3100482"/>
              <a:gd name="connsiteX7" fmla="*/ 9543672 w 9555783"/>
              <a:gd name="connsiteY7" fmla="*/ 2634198 h 3100482"/>
              <a:gd name="connsiteX8" fmla="*/ 9555783 w 9555783"/>
              <a:gd name="connsiteY8" fmla="*/ 3100482 h 3100482"/>
              <a:gd name="connsiteX0" fmla="*/ 0 w 9543672"/>
              <a:gd name="connsiteY0" fmla="*/ 0 h 2634198"/>
              <a:gd name="connsiteX1" fmla="*/ 1368573 w 9543672"/>
              <a:gd name="connsiteY1" fmla="*/ 30278 h 2634198"/>
              <a:gd name="connsiteX2" fmla="*/ 2936980 w 9543672"/>
              <a:gd name="connsiteY2" fmla="*/ 54501 h 2634198"/>
              <a:gd name="connsiteX3" fmla="*/ 5262341 w 9543672"/>
              <a:gd name="connsiteY3" fmla="*/ 60555 h 2634198"/>
              <a:gd name="connsiteX4" fmla="*/ 9386224 w 9543672"/>
              <a:gd name="connsiteY4" fmla="*/ 211946 h 2634198"/>
              <a:gd name="connsiteX5" fmla="*/ 9519449 w 9543672"/>
              <a:gd name="connsiteY5" fmla="*/ 1150571 h 2634198"/>
              <a:gd name="connsiteX6" fmla="*/ 9531561 w 9543672"/>
              <a:gd name="connsiteY6" fmla="*/ 1895412 h 2634198"/>
              <a:gd name="connsiteX7" fmla="*/ 9543672 w 9543672"/>
              <a:gd name="connsiteY7" fmla="*/ 2634198 h 2634198"/>
              <a:gd name="connsiteX0" fmla="*/ 0 w 9531561"/>
              <a:gd name="connsiteY0" fmla="*/ 0 h 1895412"/>
              <a:gd name="connsiteX1" fmla="*/ 1368573 w 9531561"/>
              <a:gd name="connsiteY1" fmla="*/ 30278 h 1895412"/>
              <a:gd name="connsiteX2" fmla="*/ 2936980 w 9531561"/>
              <a:gd name="connsiteY2" fmla="*/ 54501 h 1895412"/>
              <a:gd name="connsiteX3" fmla="*/ 5262341 w 9531561"/>
              <a:gd name="connsiteY3" fmla="*/ 60555 h 1895412"/>
              <a:gd name="connsiteX4" fmla="*/ 9386224 w 9531561"/>
              <a:gd name="connsiteY4" fmla="*/ 211946 h 1895412"/>
              <a:gd name="connsiteX5" fmla="*/ 9519449 w 9531561"/>
              <a:gd name="connsiteY5" fmla="*/ 1150571 h 1895412"/>
              <a:gd name="connsiteX6" fmla="*/ 9531561 w 9531561"/>
              <a:gd name="connsiteY6" fmla="*/ 1895412 h 1895412"/>
              <a:gd name="connsiteX0" fmla="*/ 0 w 9519449"/>
              <a:gd name="connsiteY0" fmla="*/ 0 h 1150571"/>
              <a:gd name="connsiteX1" fmla="*/ 1368573 w 9519449"/>
              <a:gd name="connsiteY1" fmla="*/ 30278 h 1150571"/>
              <a:gd name="connsiteX2" fmla="*/ 2936980 w 9519449"/>
              <a:gd name="connsiteY2" fmla="*/ 54501 h 1150571"/>
              <a:gd name="connsiteX3" fmla="*/ 5262341 w 9519449"/>
              <a:gd name="connsiteY3" fmla="*/ 60555 h 1150571"/>
              <a:gd name="connsiteX4" fmla="*/ 9386224 w 9519449"/>
              <a:gd name="connsiteY4" fmla="*/ 211946 h 1150571"/>
              <a:gd name="connsiteX5" fmla="*/ 9519449 w 9519449"/>
              <a:gd name="connsiteY5" fmla="*/ 1150571 h 1150571"/>
              <a:gd name="connsiteX0" fmla="*/ 0 w 9386224"/>
              <a:gd name="connsiteY0" fmla="*/ 0 h 211946"/>
              <a:gd name="connsiteX1" fmla="*/ 1368573 w 9386224"/>
              <a:gd name="connsiteY1" fmla="*/ 30278 h 211946"/>
              <a:gd name="connsiteX2" fmla="*/ 2936980 w 9386224"/>
              <a:gd name="connsiteY2" fmla="*/ 54501 h 211946"/>
              <a:gd name="connsiteX3" fmla="*/ 5262341 w 9386224"/>
              <a:gd name="connsiteY3" fmla="*/ 60555 h 211946"/>
              <a:gd name="connsiteX4" fmla="*/ 9386224 w 9386224"/>
              <a:gd name="connsiteY4" fmla="*/ 211946 h 21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6224" h="211946">
                <a:moveTo>
                  <a:pt x="0" y="0"/>
                </a:moveTo>
                <a:cubicBezTo>
                  <a:pt x="450135" y="18167"/>
                  <a:pt x="879076" y="21195"/>
                  <a:pt x="1368573" y="30278"/>
                </a:cubicBezTo>
                <a:lnTo>
                  <a:pt x="2936980" y="54501"/>
                </a:lnTo>
                <a:cubicBezTo>
                  <a:pt x="3585941" y="59547"/>
                  <a:pt x="4187467" y="34314"/>
                  <a:pt x="5262341" y="60555"/>
                </a:cubicBezTo>
                <a:cubicBezTo>
                  <a:pt x="6337215" y="86796"/>
                  <a:pt x="9221712" y="-66613"/>
                  <a:pt x="9386224" y="211946"/>
                </a:cubicBezTo>
              </a:path>
            </a:pathLst>
          </a:custGeom>
          <a:noFill/>
          <a:ln w="79375">
            <a:solidFill>
              <a:srgbClr val="61C193"/>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3E74B8EE-BED1-B143-ADE6-30A41B07A125}"/>
              </a:ext>
            </a:extLst>
          </p:cNvPr>
          <p:cNvSpPr/>
          <p:nvPr/>
        </p:nvSpPr>
        <p:spPr>
          <a:xfrm>
            <a:off x="10856646" y="1473953"/>
            <a:ext cx="236171" cy="3966438"/>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10284"/>
              <a:gd name="connsiteY0" fmla="*/ 0 h 3875603"/>
              <a:gd name="connsiteX1" fmla="*/ 6056 w 9610284"/>
              <a:gd name="connsiteY1" fmla="*/ 1083958 h 3875603"/>
              <a:gd name="connsiteX2" fmla="*/ 18167 w 9610284"/>
              <a:gd name="connsiteY2" fmla="*/ 1659242 h 3875603"/>
              <a:gd name="connsiteX3" fmla="*/ 12112 w 9610284"/>
              <a:gd name="connsiteY3" fmla="*/ 2852201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54125 w 9664409"/>
              <a:gd name="connsiteY0" fmla="*/ 0 h 4178886"/>
              <a:gd name="connsiteX1" fmla="*/ 60181 w 9664409"/>
              <a:gd name="connsiteY1" fmla="*/ 1083958 h 4178886"/>
              <a:gd name="connsiteX2" fmla="*/ 72292 w 9664409"/>
              <a:gd name="connsiteY2" fmla="*/ 1659242 h 4178886"/>
              <a:gd name="connsiteX3" fmla="*/ 66237 w 9664409"/>
              <a:gd name="connsiteY3" fmla="*/ 2852201 h 4178886"/>
              <a:gd name="connsiteX4" fmla="*/ 29902 w 9664409"/>
              <a:gd name="connsiteY4" fmla="*/ 4178384 h 4178886"/>
              <a:gd name="connsiteX5" fmla="*/ 556742 w 9664409"/>
              <a:gd name="connsiteY5" fmla="*/ 2700811 h 4178886"/>
              <a:gd name="connsiteX6" fmla="*/ 1071471 w 9664409"/>
              <a:gd name="connsiteY6" fmla="*/ 3076260 h 4178886"/>
              <a:gd name="connsiteX7" fmla="*/ 2004038 w 9664409"/>
              <a:gd name="connsiteY7" fmla="*/ 3276095 h 4178886"/>
              <a:gd name="connsiteX8" fmla="*/ 3469500 w 9664409"/>
              <a:gd name="connsiteY8" fmla="*/ 3445653 h 4178886"/>
              <a:gd name="connsiteX9" fmla="*/ 5449691 w 9664409"/>
              <a:gd name="connsiteY9" fmla="*/ 3560710 h 4178886"/>
              <a:gd name="connsiteX10" fmla="*/ 7902220 w 9664409"/>
              <a:gd name="connsiteY10" fmla="*/ 3742379 h 4178886"/>
              <a:gd name="connsiteX11" fmla="*/ 9664409 w 9664409"/>
              <a:gd name="connsiteY11" fmla="*/ 3875603 h 4178886"/>
              <a:gd name="connsiteX0" fmla="*/ 76964 w 9687248"/>
              <a:gd name="connsiteY0" fmla="*/ 0 h 4327288"/>
              <a:gd name="connsiteX1" fmla="*/ 83020 w 9687248"/>
              <a:gd name="connsiteY1" fmla="*/ 1083958 h 4327288"/>
              <a:gd name="connsiteX2" fmla="*/ 95131 w 9687248"/>
              <a:gd name="connsiteY2" fmla="*/ 1659242 h 4327288"/>
              <a:gd name="connsiteX3" fmla="*/ 89076 w 9687248"/>
              <a:gd name="connsiteY3" fmla="*/ 2852201 h 4327288"/>
              <a:gd name="connsiteX4" fmla="*/ 52741 w 9687248"/>
              <a:gd name="connsiteY4" fmla="*/ 4178384 h 4327288"/>
              <a:gd name="connsiteX5" fmla="*/ 894474 w 9687248"/>
              <a:gd name="connsiteY5" fmla="*/ 4172329 h 4327288"/>
              <a:gd name="connsiteX6" fmla="*/ 1094310 w 9687248"/>
              <a:gd name="connsiteY6" fmla="*/ 3076260 h 4327288"/>
              <a:gd name="connsiteX7" fmla="*/ 2026877 w 9687248"/>
              <a:gd name="connsiteY7" fmla="*/ 3276095 h 4327288"/>
              <a:gd name="connsiteX8" fmla="*/ 3492339 w 9687248"/>
              <a:gd name="connsiteY8" fmla="*/ 3445653 h 4327288"/>
              <a:gd name="connsiteX9" fmla="*/ 5472530 w 9687248"/>
              <a:gd name="connsiteY9" fmla="*/ 3560710 h 4327288"/>
              <a:gd name="connsiteX10" fmla="*/ 7925059 w 9687248"/>
              <a:gd name="connsiteY10" fmla="*/ 3742379 h 4327288"/>
              <a:gd name="connsiteX11" fmla="*/ 9687248 w 9687248"/>
              <a:gd name="connsiteY11" fmla="*/ 3875603 h 432728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026877 w 9687248"/>
              <a:gd name="connsiteY7" fmla="*/ 32760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8046171 w 9687248"/>
              <a:gd name="connsiteY10" fmla="*/ 4160217 h 4275948"/>
              <a:gd name="connsiteX11" fmla="*/ 9687248 w 9687248"/>
              <a:gd name="connsiteY11" fmla="*/ 3875603 h 4275948"/>
              <a:gd name="connsiteX0" fmla="*/ 76964 w 9699359"/>
              <a:gd name="connsiteY0" fmla="*/ 0 h 4275948"/>
              <a:gd name="connsiteX1" fmla="*/ 83020 w 9699359"/>
              <a:gd name="connsiteY1" fmla="*/ 1083958 h 4275948"/>
              <a:gd name="connsiteX2" fmla="*/ 95131 w 9699359"/>
              <a:gd name="connsiteY2" fmla="*/ 1659242 h 4275948"/>
              <a:gd name="connsiteX3" fmla="*/ 89076 w 9699359"/>
              <a:gd name="connsiteY3" fmla="*/ 2852201 h 4275948"/>
              <a:gd name="connsiteX4" fmla="*/ 52741 w 9699359"/>
              <a:gd name="connsiteY4" fmla="*/ 4178384 h 4275948"/>
              <a:gd name="connsiteX5" fmla="*/ 894474 w 9699359"/>
              <a:gd name="connsiteY5" fmla="*/ 4172329 h 4275948"/>
              <a:gd name="connsiteX6" fmla="*/ 1881541 w 9699359"/>
              <a:gd name="connsiteY6" fmla="*/ 4142051 h 4275948"/>
              <a:gd name="connsiteX7" fmla="*/ 2602162 w 9699359"/>
              <a:gd name="connsiteY7" fmla="*/ 4135995 h 4275948"/>
              <a:gd name="connsiteX8" fmla="*/ 3795121 w 9699359"/>
              <a:gd name="connsiteY8" fmla="*/ 4105716 h 4275948"/>
              <a:gd name="connsiteX9" fmla="*/ 5684477 w 9699359"/>
              <a:gd name="connsiteY9" fmla="*/ 4160217 h 4275948"/>
              <a:gd name="connsiteX10" fmla="*/ 8046171 w 9699359"/>
              <a:gd name="connsiteY10" fmla="*/ 4160217 h 4275948"/>
              <a:gd name="connsiteX11" fmla="*/ 9699359 w 9699359"/>
              <a:gd name="connsiteY11" fmla="*/ 4178384 h 4275948"/>
              <a:gd name="connsiteX0" fmla="*/ 20881 w 9643276"/>
              <a:gd name="connsiteY0" fmla="*/ 0 h 4182209"/>
              <a:gd name="connsiteX1" fmla="*/ 26937 w 9643276"/>
              <a:gd name="connsiteY1" fmla="*/ 1083958 h 4182209"/>
              <a:gd name="connsiteX2" fmla="*/ 39048 w 9643276"/>
              <a:gd name="connsiteY2" fmla="*/ 1659242 h 4182209"/>
              <a:gd name="connsiteX3" fmla="*/ 32993 w 9643276"/>
              <a:gd name="connsiteY3" fmla="*/ 2852201 h 4182209"/>
              <a:gd name="connsiteX4" fmla="*/ 69325 w 9643276"/>
              <a:gd name="connsiteY4" fmla="*/ 4039104 h 4182209"/>
              <a:gd name="connsiteX5" fmla="*/ 838391 w 9643276"/>
              <a:gd name="connsiteY5" fmla="*/ 4172329 h 4182209"/>
              <a:gd name="connsiteX6" fmla="*/ 1825458 w 9643276"/>
              <a:gd name="connsiteY6" fmla="*/ 4142051 h 4182209"/>
              <a:gd name="connsiteX7" fmla="*/ 2546079 w 9643276"/>
              <a:gd name="connsiteY7" fmla="*/ 4135995 h 4182209"/>
              <a:gd name="connsiteX8" fmla="*/ 3739038 w 9643276"/>
              <a:gd name="connsiteY8" fmla="*/ 4105716 h 4182209"/>
              <a:gd name="connsiteX9" fmla="*/ 5628394 w 9643276"/>
              <a:gd name="connsiteY9" fmla="*/ 4160217 h 4182209"/>
              <a:gd name="connsiteX10" fmla="*/ 7990088 w 9643276"/>
              <a:gd name="connsiteY10" fmla="*/ 4160217 h 4182209"/>
              <a:gd name="connsiteX11" fmla="*/ 9643276 w 9643276"/>
              <a:gd name="connsiteY11" fmla="*/ 4178384 h 4182209"/>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72329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20880 w 9643275"/>
              <a:gd name="connsiteY0" fmla="*/ 0 h 4178384"/>
              <a:gd name="connsiteX1" fmla="*/ 26936 w 9643275"/>
              <a:gd name="connsiteY1" fmla="*/ 1083958 h 4178384"/>
              <a:gd name="connsiteX2" fmla="*/ 39047 w 9643275"/>
              <a:gd name="connsiteY2" fmla="*/ 1659242 h 4178384"/>
              <a:gd name="connsiteX3" fmla="*/ 32992 w 9643275"/>
              <a:gd name="connsiteY3" fmla="*/ 2852201 h 4178384"/>
              <a:gd name="connsiteX4" fmla="*/ 69324 w 9643275"/>
              <a:gd name="connsiteY4" fmla="*/ 4039104 h 4178384"/>
              <a:gd name="connsiteX5" fmla="*/ 838390 w 9643275"/>
              <a:gd name="connsiteY5" fmla="*/ 4135995 h 4178384"/>
              <a:gd name="connsiteX6" fmla="*/ 1825457 w 9643275"/>
              <a:gd name="connsiteY6" fmla="*/ 4142051 h 4178384"/>
              <a:gd name="connsiteX7" fmla="*/ 2546078 w 9643275"/>
              <a:gd name="connsiteY7" fmla="*/ 4135995 h 4178384"/>
              <a:gd name="connsiteX8" fmla="*/ 3739037 w 9643275"/>
              <a:gd name="connsiteY8" fmla="*/ 4105716 h 4178384"/>
              <a:gd name="connsiteX9" fmla="*/ 5628393 w 9643275"/>
              <a:gd name="connsiteY9" fmla="*/ 4160217 h 4178384"/>
              <a:gd name="connsiteX10" fmla="*/ 7990087 w 9643275"/>
              <a:gd name="connsiteY10" fmla="*/ 4160217 h 4178384"/>
              <a:gd name="connsiteX11" fmla="*/ 9643275 w 964327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8 w 9622493"/>
              <a:gd name="connsiteY0" fmla="*/ 0 h 4178384"/>
              <a:gd name="connsiteX1" fmla="*/ 6154 w 9622493"/>
              <a:gd name="connsiteY1" fmla="*/ 1083958 h 4178384"/>
              <a:gd name="connsiteX2" fmla="*/ 98 w 9622493"/>
              <a:gd name="connsiteY2" fmla="*/ 1659242 h 4178384"/>
              <a:gd name="connsiteX3" fmla="*/ 12210 w 9622493"/>
              <a:gd name="connsiteY3" fmla="*/ 2852201 h 4178384"/>
              <a:gd name="connsiteX4" fmla="*/ 48542 w 9622493"/>
              <a:gd name="connsiteY4" fmla="*/ 4039104 h 4178384"/>
              <a:gd name="connsiteX5" fmla="*/ 817608 w 9622493"/>
              <a:gd name="connsiteY5" fmla="*/ 4135995 h 4178384"/>
              <a:gd name="connsiteX6" fmla="*/ 1804675 w 9622493"/>
              <a:gd name="connsiteY6" fmla="*/ 4142051 h 4178384"/>
              <a:gd name="connsiteX7" fmla="*/ 2525296 w 9622493"/>
              <a:gd name="connsiteY7" fmla="*/ 4135995 h 4178384"/>
              <a:gd name="connsiteX8" fmla="*/ 3730366 w 9622493"/>
              <a:gd name="connsiteY8" fmla="*/ 4154161 h 4178384"/>
              <a:gd name="connsiteX9" fmla="*/ 5607611 w 9622493"/>
              <a:gd name="connsiteY9" fmla="*/ 4160217 h 4178384"/>
              <a:gd name="connsiteX10" fmla="*/ 7969305 w 9622493"/>
              <a:gd name="connsiteY10" fmla="*/ 4160217 h 4178384"/>
              <a:gd name="connsiteX11" fmla="*/ 9622493 w 9622493"/>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426 w 9631821"/>
              <a:gd name="connsiteY0" fmla="*/ 0 h 4178384"/>
              <a:gd name="connsiteX1" fmla="*/ 15482 w 9631821"/>
              <a:gd name="connsiteY1" fmla="*/ 1083958 h 4178384"/>
              <a:gd name="connsiteX2" fmla="*/ 27593 w 9631821"/>
              <a:gd name="connsiteY2" fmla="*/ 1683465 h 4178384"/>
              <a:gd name="connsiteX3" fmla="*/ 51816 w 9631821"/>
              <a:gd name="connsiteY3" fmla="*/ 2876424 h 4178384"/>
              <a:gd name="connsiteX4" fmla="*/ 57870 w 9631821"/>
              <a:gd name="connsiteY4" fmla="*/ 4039104 h 4178384"/>
              <a:gd name="connsiteX5" fmla="*/ 826936 w 9631821"/>
              <a:gd name="connsiteY5" fmla="*/ 4135995 h 4178384"/>
              <a:gd name="connsiteX6" fmla="*/ 1814003 w 9631821"/>
              <a:gd name="connsiteY6" fmla="*/ 4142051 h 4178384"/>
              <a:gd name="connsiteX7" fmla="*/ 2534624 w 9631821"/>
              <a:gd name="connsiteY7" fmla="*/ 4135995 h 4178384"/>
              <a:gd name="connsiteX8" fmla="*/ 3739694 w 9631821"/>
              <a:gd name="connsiteY8" fmla="*/ 4154161 h 4178384"/>
              <a:gd name="connsiteX9" fmla="*/ 5616939 w 9631821"/>
              <a:gd name="connsiteY9" fmla="*/ 4160217 h 4178384"/>
              <a:gd name="connsiteX10" fmla="*/ 7978633 w 9631821"/>
              <a:gd name="connsiteY10" fmla="*/ 4160217 h 4178384"/>
              <a:gd name="connsiteX11" fmla="*/ 9631821 w 9631821"/>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76126 w 9698521"/>
              <a:gd name="connsiteY0" fmla="*/ 20200 h 4198584"/>
              <a:gd name="connsiteX1" fmla="*/ 1426532 w 9698521"/>
              <a:gd name="connsiteY1" fmla="*/ 74701 h 4198584"/>
              <a:gd name="connsiteX2" fmla="*/ 94293 w 9698521"/>
              <a:gd name="connsiteY2" fmla="*/ 1703665 h 4198584"/>
              <a:gd name="connsiteX3" fmla="*/ 118516 w 9698521"/>
              <a:gd name="connsiteY3" fmla="*/ 2896624 h 4198584"/>
              <a:gd name="connsiteX4" fmla="*/ 191182 w 9698521"/>
              <a:gd name="connsiteY4" fmla="*/ 4010859 h 4198584"/>
              <a:gd name="connsiteX5" fmla="*/ 881525 w 9698521"/>
              <a:gd name="connsiteY5" fmla="*/ 4144084 h 4198584"/>
              <a:gd name="connsiteX6" fmla="*/ 1880703 w 9698521"/>
              <a:gd name="connsiteY6" fmla="*/ 4162251 h 4198584"/>
              <a:gd name="connsiteX7" fmla="*/ 2601324 w 9698521"/>
              <a:gd name="connsiteY7" fmla="*/ 4156195 h 4198584"/>
              <a:gd name="connsiteX8" fmla="*/ 3806394 w 9698521"/>
              <a:gd name="connsiteY8" fmla="*/ 4174361 h 4198584"/>
              <a:gd name="connsiteX9" fmla="*/ 5683639 w 9698521"/>
              <a:gd name="connsiteY9" fmla="*/ 4180417 h 4198584"/>
              <a:gd name="connsiteX10" fmla="*/ 8045333 w 9698521"/>
              <a:gd name="connsiteY10" fmla="*/ 4180417 h 4198584"/>
              <a:gd name="connsiteX11" fmla="*/ 9698521 w 9698521"/>
              <a:gd name="connsiteY11" fmla="*/ 4198584 h 4198584"/>
              <a:gd name="connsiteX0" fmla="*/ 159565 w 9781960"/>
              <a:gd name="connsiteY0" fmla="*/ 166800 h 4345184"/>
              <a:gd name="connsiteX1" fmla="*/ 1509971 w 9781960"/>
              <a:gd name="connsiteY1" fmla="*/ 221301 h 4345184"/>
              <a:gd name="connsiteX2" fmla="*/ 3035989 w 9781960"/>
              <a:gd name="connsiteY2" fmla="*/ 203134 h 4345184"/>
              <a:gd name="connsiteX3" fmla="*/ 201955 w 9781960"/>
              <a:gd name="connsiteY3" fmla="*/ 3043224 h 4345184"/>
              <a:gd name="connsiteX4" fmla="*/ 274621 w 9781960"/>
              <a:gd name="connsiteY4" fmla="*/ 4157459 h 4345184"/>
              <a:gd name="connsiteX5" fmla="*/ 964964 w 9781960"/>
              <a:gd name="connsiteY5" fmla="*/ 4290684 h 4345184"/>
              <a:gd name="connsiteX6" fmla="*/ 1964142 w 9781960"/>
              <a:gd name="connsiteY6" fmla="*/ 4308851 h 4345184"/>
              <a:gd name="connsiteX7" fmla="*/ 2684763 w 9781960"/>
              <a:gd name="connsiteY7" fmla="*/ 4302795 h 4345184"/>
              <a:gd name="connsiteX8" fmla="*/ 3889833 w 9781960"/>
              <a:gd name="connsiteY8" fmla="*/ 4320961 h 4345184"/>
              <a:gd name="connsiteX9" fmla="*/ 5767078 w 9781960"/>
              <a:gd name="connsiteY9" fmla="*/ 4327017 h 4345184"/>
              <a:gd name="connsiteX10" fmla="*/ 8128772 w 9781960"/>
              <a:gd name="connsiteY10" fmla="*/ 4327017 h 4345184"/>
              <a:gd name="connsiteX11" fmla="*/ 9781960 w 9781960"/>
              <a:gd name="connsiteY11" fmla="*/ 4345184 h 4345184"/>
              <a:gd name="connsiteX0" fmla="*/ 129419 w 9751814"/>
              <a:gd name="connsiteY0" fmla="*/ 174824 h 4492388"/>
              <a:gd name="connsiteX1" fmla="*/ 1479825 w 9751814"/>
              <a:gd name="connsiteY1" fmla="*/ 229325 h 4492388"/>
              <a:gd name="connsiteX2" fmla="*/ 3005843 w 9751814"/>
              <a:gd name="connsiteY2" fmla="*/ 211158 h 4492388"/>
              <a:gd name="connsiteX3" fmla="*/ 5373594 w 9751814"/>
              <a:gd name="connsiteY3" fmla="*/ 320159 h 4492388"/>
              <a:gd name="connsiteX4" fmla="*/ 244475 w 9751814"/>
              <a:gd name="connsiteY4" fmla="*/ 4165483 h 4492388"/>
              <a:gd name="connsiteX5" fmla="*/ 934818 w 9751814"/>
              <a:gd name="connsiteY5" fmla="*/ 4298708 h 4492388"/>
              <a:gd name="connsiteX6" fmla="*/ 1933996 w 9751814"/>
              <a:gd name="connsiteY6" fmla="*/ 4316875 h 4492388"/>
              <a:gd name="connsiteX7" fmla="*/ 2654617 w 9751814"/>
              <a:gd name="connsiteY7" fmla="*/ 4310819 h 4492388"/>
              <a:gd name="connsiteX8" fmla="*/ 3859687 w 9751814"/>
              <a:gd name="connsiteY8" fmla="*/ 4328985 h 4492388"/>
              <a:gd name="connsiteX9" fmla="*/ 5736932 w 9751814"/>
              <a:gd name="connsiteY9" fmla="*/ 4335041 h 4492388"/>
              <a:gd name="connsiteX10" fmla="*/ 8098626 w 9751814"/>
              <a:gd name="connsiteY10" fmla="*/ 4335041 h 4492388"/>
              <a:gd name="connsiteX11" fmla="*/ 9751814 w 9751814"/>
              <a:gd name="connsiteY11" fmla="*/ 4353208 h 4492388"/>
              <a:gd name="connsiteX0" fmla="*/ 0 w 9622395"/>
              <a:gd name="connsiteY0" fmla="*/ 292424 h 4730139"/>
              <a:gd name="connsiteX1" fmla="*/ 1350406 w 9622395"/>
              <a:gd name="connsiteY1" fmla="*/ 346925 h 4730139"/>
              <a:gd name="connsiteX2" fmla="*/ 2876424 w 9622395"/>
              <a:gd name="connsiteY2" fmla="*/ 328758 h 4730139"/>
              <a:gd name="connsiteX3" fmla="*/ 5244175 w 9622395"/>
              <a:gd name="connsiteY3" fmla="*/ 437759 h 4730139"/>
              <a:gd name="connsiteX4" fmla="*/ 9495226 w 9622395"/>
              <a:gd name="connsiteY4" fmla="*/ 256089 h 4730139"/>
              <a:gd name="connsiteX5" fmla="*/ 805399 w 9622395"/>
              <a:gd name="connsiteY5" fmla="*/ 4416308 h 4730139"/>
              <a:gd name="connsiteX6" fmla="*/ 1804577 w 9622395"/>
              <a:gd name="connsiteY6" fmla="*/ 4434475 h 4730139"/>
              <a:gd name="connsiteX7" fmla="*/ 2525198 w 9622395"/>
              <a:gd name="connsiteY7" fmla="*/ 4428419 h 4730139"/>
              <a:gd name="connsiteX8" fmla="*/ 3730268 w 9622395"/>
              <a:gd name="connsiteY8" fmla="*/ 4446585 h 4730139"/>
              <a:gd name="connsiteX9" fmla="*/ 5607513 w 9622395"/>
              <a:gd name="connsiteY9" fmla="*/ 4452641 h 4730139"/>
              <a:gd name="connsiteX10" fmla="*/ 7969207 w 9622395"/>
              <a:gd name="connsiteY10" fmla="*/ 4452641 h 4730139"/>
              <a:gd name="connsiteX11" fmla="*/ 9622395 w 9622395"/>
              <a:gd name="connsiteY11" fmla="*/ 4470808 h 4730139"/>
              <a:gd name="connsiteX0" fmla="*/ 0 w 10228972"/>
              <a:gd name="connsiteY0" fmla="*/ 81402 h 4444388"/>
              <a:gd name="connsiteX1" fmla="*/ 1350406 w 10228972"/>
              <a:gd name="connsiteY1" fmla="*/ 135903 h 4444388"/>
              <a:gd name="connsiteX2" fmla="*/ 2876424 w 10228972"/>
              <a:gd name="connsiteY2" fmla="*/ 117736 h 4444388"/>
              <a:gd name="connsiteX3" fmla="*/ 5244175 w 10228972"/>
              <a:gd name="connsiteY3" fmla="*/ 226737 h 4444388"/>
              <a:gd name="connsiteX4" fmla="*/ 9495226 w 10228972"/>
              <a:gd name="connsiteY4" fmla="*/ 45067 h 4444388"/>
              <a:gd name="connsiteX5" fmla="*/ 9452837 w 10228972"/>
              <a:gd name="connsiteY5" fmla="*/ 1207750 h 4444388"/>
              <a:gd name="connsiteX6" fmla="*/ 1804577 w 10228972"/>
              <a:gd name="connsiteY6" fmla="*/ 4223453 h 4444388"/>
              <a:gd name="connsiteX7" fmla="*/ 2525198 w 10228972"/>
              <a:gd name="connsiteY7" fmla="*/ 4217397 h 4444388"/>
              <a:gd name="connsiteX8" fmla="*/ 3730268 w 10228972"/>
              <a:gd name="connsiteY8" fmla="*/ 4235563 h 4444388"/>
              <a:gd name="connsiteX9" fmla="*/ 5607513 w 10228972"/>
              <a:gd name="connsiteY9" fmla="*/ 4241619 h 4444388"/>
              <a:gd name="connsiteX10" fmla="*/ 7969207 w 10228972"/>
              <a:gd name="connsiteY10" fmla="*/ 4241619 h 4444388"/>
              <a:gd name="connsiteX11" fmla="*/ 9622395 w 10228972"/>
              <a:gd name="connsiteY11" fmla="*/ 4259786 h 4444388"/>
              <a:gd name="connsiteX0" fmla="*/ 0 w 9964429"/>
              <a:gd name="connsiteY0" fmla="*/ 81402 h 4390392"/>
              <a:gd name="connsiteX1" fmla="*/ 1350406 w 9964429"/>
              <a:gd name="connsiteY1" fmla="*/ 135903 h 4390392"/>
              <a:gd name="connsiteX2" fmla="*/ 2876424 w 9964429"/>
              <a:gd name="connsiteY2" fmla="*/ 117736 h 4390392"/>
              <a:gd name="connsiteX3" fmla="*/ 5244175 w 9964429"/>
              <a:gd name="connsiteY3" fmla="*/ 226737 h 4390392"/>
              <a:gd name="connsiteX4" fmla="*/ 9495226 w 9964429"/>
              <a:gd name="connsiteY4" fmla="*/ 45067 h 4390392"/>
              <a:gd name="connsiteX5" fmla="*/ 9452837 w 9964429"/>
              <a:gd name="connsiteY5" fmla="*/ 1207750 h 4390392"/>
              <a:gd name="connsiteX6" fmla="*/ 9452837 w 9964429"/>
              <a:gd name="connsiteY6" fmla="*/ 1946536 h 4390392"/>
              <a:gd name="connsiteX7" fmla="*/ 2525198 w 9964429"/>
              <a:gd name="connsiteY7" fmla="*/ 4217397 h 4390392"/>
              <a:gd name="connsiteX8" fmla="*/ 3730268 w 9964429"/>
              <a:gd name="connsiteY8" fmla="*/ 4235563 h 4390392"/>
              <a:gd name="connsiteX9" fmla="*/ 5607513 w 9964429"/>
              <a:gd name="connsiteY9" fmla="*/ 4241619 h 4390392"/>
              <a:gd name="connsiteX10" fmla="*/ 7969207 w 9964429"/>
              <a:gd name="connsiteY10" fmla="*/ 4241619 h 4390392"/>
              <a:gd name="connsiteX11" fmla="*/ 9622395 w 9964429"/>
              <a:gd name="connsiteY11" fmla="*/ 4259786 h 4390392"/>
              <a:gd name="connsiteX0" fmla="*/ 0 w 9834706"/>
              <a:gd name="connsiteY0" fmla="*/ 81402 h 4350183"/>
              <a:gd name="connsiteX1" fmla="*/ 1350406 w 9834706"/>
              <a:gd name="connsiteY1" fmla="*/ 135903 h 4350183"/>
              <a:gd name="connsiteX2" fmla="*/ 2876424 w 9834706"/>
              <a:gd name="connsiteY2" fmla="*/ 117736 h 4350183"/>
              <a:gd name="connsiteX3" fmla="*/ 5244175 w 9834706"/>
              <a:gd name="connsiteY3" fmla="*/ 226737 h 4350183"/>
              <a:gd name="connsiteX4" fmla="*/ 9495226 w 9834706"/>
              <a:gd name="connsiteY4" fmla="*/ 45067 h 4350183"/>
              <a:gd name="connsiteX5" fmla="*/ 9452837 w 9834706"/>
              <a:gd name="connsiteY5" fmla="*/ 1207750 h 4350183"/>
              <a:gd name="connsiteX6" fmla="*/ 9452837 w 9834706"/>
              <a:gd name="connsiteY6" fmla="*/ 1946536 h 4350183"/>
              <a:gd name="connsiteX7" fmla="*/ 9398337 w 9834706"/>
              <a:gd name="connsiteY7" fmla="*/ 2709545 h 4350183"/>
              <a:gd name="connsiteX8" fmla="*/ 3730268 w 9834706"/>
              <a:gd name="connsiteY8" fmla="*/ 4235563 h 4350183"/>
              <a:gd name="connsiteX9" fmla="*/ 5607513 w 9834706"/>
              <a:gd name="connsiteY9" fmla="*/ 4241619 h 4350183"/>
              <a:gd name="connsiteX10" fmla="*/ 7969207 w 9834706"/>
              <a:gd name="connsiteY10" fmla="*/ 4241619 h 4350183"/>
              <a:gd name="connsiteX11" fmla="*/ 9622395 w 9834706"/>
              <a:gd name="connsiteY11" fmla="*/ 4259786 h 4350183"/>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5607513 w 9797840"/>
              <a:gd name="connsiteY9" fmla="*/ 4241619 h 4259786"/>
              <a:gd name="connsiteX10" fmla="*/ 7969207 w 9797840"/>
              <a:gd name="connsiteY10" fmla="*/ 4241619 h 4259786"/>
              <a:gd name="connsiteX11" fmla="*/ 9622395 w 9797840"/>
              <a:gd name="connsiteY11" fmla="*/ 4259786 h 4259786"/>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9464949 w 9797840"/>
              <a:gd name="connsiteY9" fmla="*/ 3551278 h 4259786"/>
              <a:gd name="connsiteX10" fmla="*/ 7969207 w 9797840"/>
              <a:gd name="connsiteY10" fmla="*/ 4241619 h 4259786"/>
              <a:gd name="connsiteX11" fmla="*/ 9622395 w 9797840"/>
              <a:gd name="connsiteY11" fmla="*/ 4259786 h 4259786"/>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9464949 w 9797840"/>
              <a:gd name="connsiteY9" fmla="*/ 3551278 h 4259786"/>
              <a:gd name="connsiteX10" fmla="*/ 9586060 w 9797840"/>
              <a:gd name="connsiteY10" fmla="*/ 3714779 h 4259786"/>
              <a:gd name="connsiteX11" fmla="*/ 9622395 w 9797840"/>
              <a:gd name="connsiteY11" fmla="*/ 4259786 h 4259786"/>
              <a:gd name="connsiteX0" fmla="*/ 0 w 9797840"/>
              <a:gd name="connsiteY0" fmla="*/ 81402 h 4259786"/>
              <a:gd name="connsiteX1" fmla="*/ 1350406 w 9797840"/>
              <a:gd name="connsiteY1" fmla="*/ 135903 h 4259786"/>
              <a:gd name="connsiteX2" fmla="*/ 2876424 w 9797840"/>
              <a:gd name="connsiteY2" fmla="*/ 117736 h 4259786"/>
              <a:gd name="connsiteX3" fmla="*/ 5244175 w 9797840"/>
              <a:gd name="connsiteY3" fmla="*/ 226737 h 4259786"/>
              <a:gd name="connsiteX4" fmla="*/ 9495226 w 9797840"/>
              <a:gd name="connsiteY4" fmla="*/ 45067 h 4259786"/>
              <a:gd name="connsiteX5" fmla="*/ 9452837 w 9797840"/>
              <a:gd name="connsiteY5" fmla="*/ 1207750 h 4259786"/>
              <a:gd name="connsiteX6" fmla="*/ 9452837 w 9797840"/>
              <a:gd name="connsiteY6" fmla="*/ 1946536 h 4259786"/>
              <a:gd name="connsiteX7" fmla="*/ 9398337 w 9797840"/>
              <a:gd name="connsiteY7" fmla="*/ 2709545 h 4259786"/>
              <a:gd name="connsiteX8" fmla="*/ 9446782 w 9797840"/>
              <a:gd name="connsiteY8" fmla="*/ 3193995 h 4259786"/>
              <a:gd name="connsiteX9" fmla="*/ 9464949 w 9797840"/>
              <a:gd name="connsiteY9" fmla="*/ 3551278 h 4259786"/>
              <a:gd name="connsiteX10" fmla="*/ 9586060 w 9797840"/>
              <a:gd name="connsiteY10" fmla="*/ 3714779 h 4259786"/>
              <a:gd name="connsiteX11" fmla="*/ 9622395 w 9797840"/>
              <a:gd name="connsiteY11" fmla="*/ 4259786 h 4259786"/>
              <a:gd name="connsiteX0" fmla="*/ 0 w 9797840"/>
              <a:gd name="connsiteY0" fmla="*/ 82164 h 4260548"/>
              <a:gd name="connsiteX1" fmla="*/ 1350406 w 9797840"/>
              <a:gd name="connsiteY1" fmla="*/ 136665 h 4260548"/>
              <a:gd name="connsiteX2" fmla="*/ 2930924 w 9797840"/>
              <a:gd name="connsiteY2" fmla="*/ 166943 h 4260548"/>
              <a:gd name="connsiteX3" fmla="*/ 5244175 w 9797840"/>
              <a:gd name="connsiteY3" fmla="*/ 227499 h 4260548"/>
              <a:gd name="connsiteX4" fmla="*/ 9495226 w 9797840"/>
              <a:gd name="connsiteY4" fmla="*/ 45829 h 4260548"/>
              <a:gd name="connsiteX5" fmla="*/ 9452837 w 9797840"/>
              <a:gd name="connsiteY5" fmla="*/ 1208512 h 4260548"/>
              <a:gd name="connsiteX6" fmla="*/ 9452837 w 9797840"/>
              <a:gd name="connsiteY6" fmla="*/ 1947298 h 4260548"/>
              <a:gd name="connsiteX7" fmla="*/ 9398337 w 9797840"/>
              <a:gd name="connsiteY7" fmla="*/ 2710307 h 4260548"/>
              <a:gd name="connsiteX8" fmla="*/ 9446782 w 9797840"/>
              <a:gd name="connsiteY8" fmla="*/ 3194757 h 4260548"/>
              <a:gd name="connsiteX9" fmla="*/ 9464949 w 9797840"/>
              <a:gd name="connsiteY9" fmla="*/ 3552040 h 4260548"/>
              <a:gd name="connsiteX10" fmla="*/ 9586060 w 9797840"/>
              <a:gd name="connsiteY10" fmla="*/ 3715541 h 4260548"/>
              <a:gd name="connsiteX11" fmla="*/ 9622395 w 9797840"/>
              <a:gd name="connsiteY11" fmla="*/ 4260548 h 4260548"/>
              <a:gd name="connsiteX0" fmla="*/ 0 w 9798736"/>
              <a:gd name="connsiteY0" fmla="*/ 91092 h 4269476"/>
              <a:gd name="connsiteX1" fmla="*/ 1350406 w 9798736"/>
              <a:gd name="connsiteY1" fmla="*/ 145593 h 4269476"/>
              <a:gd name="connsiteX2" fmla="*/ 2930924 w 9798736"/>
              <a:gd name="connsiteY2" fmla="*/ 175871 h 4269476"/>
              <a:gd name="connsiteX3" fmla="*/ 5232064 w 9798736"/>
              <a:gd name="connsiteY3" fmla="*/ 187981 h 4269476"/>
              <a:gd name="connsiteX4" fmla="*/ 9495226 w 9798736"/>
              <a:gd name="connsiteY4" fmla="*/ 54757 h 4269476"/>
              <a:gd name="connsiteX5" fmla="*/ 9452837 w 9798736"/>
              <a:gd name="connsiteY5" fmla="*/ 1217440 h 4269476"/>
              <a:gd name="connsiteX6" fmla="*/ 9452837 w 9798736"/>
              <a:gd name="connsiteY6" fmla="*/ 1956226 h 4269476"/>
              <a:gd name="connsiteX7" fmla="*/ 9398337 w 9798736"/>
              <a:gd name="connsiteY7" fmla="*/ 2719235 h 4269476"/>
              <a:gd name="connsiteX8" fmla="*/ 9446782 w 9798736"/>
              <a:gd name="connsiteY8" fmla="*/ 3203685 h 4269476"/>
              <a:gd name="connsiteX9" fmla="*/ 9464949 w 9798736"/>
              <a:gd name="connsiteY9" fmla="*/ 3560968 h 4269476"/>
              <a:gd name="connsiteX10" fmla="*/ 9586060 w 9798736"/>
              <a:gd name="connsiteY10" fmla="*/ 3724469 h 4269476"/>
              <a:gd name="connsiteX11" fmla="*/ 9622395 w 9798736"/>
              <a:gd name="connsiteY11" fmla="*/ 4269476 h 4269476"/>
              <a:gd name="connsiteX0" fmla="*/ 0 w 9798736"/>
              <a:gd name="connsiteY0" fmla="*/ 85087 h 4263471"/>
              <a:gd name="connsiteX1" fmla="*/ 1350406 w 9798736"/>
              <a:gd name="connsiteY1" fmla="*/ 139588 h 4263471"/>
              <a:gd name="connsiteX2" fmla="*/ 2930924 w 9798736"/>
              <a:gd name="connsiteY2" fmla="*/ 169866 h 4263471"/>
              <a:gd name="connsiteX3" fmla="*/ 5232064 w 9798736"/>
              <a:gd name="connsiteY3" fmla="*/ 181976 h 4263471"/>
              <a:gd name="connsiteX4" fmla="*/ 9495226 w 9798736"/>
              <a:gd name="connsiteY4" fmla="*/ 48752 h 4263471"/>
              <a:gd name="connsiteX5" fmla="*/ 9452837 w 9798736"/>
              <a:gd name="connsiteY5" fmla="*/ 1211435 h 4263471"/>
              <a:gd name="connsiteX6" fmla="*/ 9452837 w 9798736"/>
              <a:gd name="connsiteY6" fmla="*/ 1950221 h 4263471"/>
              <a:gd name="connsiteX7" fmla="*/ 9398337 w 9798736"/>
              <a:gd name="connsiteY7" fmla="*/ 2713230 h 4263471"/>
              <a:gd name="connsiteX8" fmla="*/ 9446782 w 9798736"/>
              <a:gd name="connsiteY8" fmla="*/ 3197680 h 4263471"/>
              <a:gd name="connsiteX9" fmla="*/ 9464949 w 9798736"/>
              <a:gd name="connsiteY9" fmla="*/ 3554963 h 4263471"/>
              <a:gd name="connsiteX10" fmla="*/ 9586060 w 9798736"/>
              <a:gd name="connsiteY10" fmla="*/ 3718464 h 4263471"/>
              <a:gd name="connsiteX11" fmla="*/ 9622395 w 9798736"/>
              <a:gd name="connsiteY11" fmla="*/ 4263471 h 4263471"/>
              <a:gd name="connsiteX0" fmla="*/ 0 w 9798736"/>
              <a:gd name="connsiteY0" fmla="*/ 86954 h 4265338"/>
              <a:gd name="connsiteX1" fmla="*/ 1350406 w 9798736"/>
              <a:gd name="connsiteY1" fmla="*/ 141455 h 4265338"/>
              <a:gd name="connsiteX2" fmla="*/ 2930924 w 9798736"/>
              <a:gd name="connsiteY2" fmla="*/ 171733 h 4265338"/>
              <a:gd name="connsiteX3" fmla="*/ 5232064 w 9798736"/>
              <a:gd name="connsiteY3" fmla="*/ 183843 h 4265338"/>
              <a:gd name="connsiteX4" fmla="*/ 9495226 w 9798736"/>
              <a:gd name="connsiteY4" fmla="*/ 50619 h 4265338"/>
              <a:gd name="connsiteX5" fmla="*/ 9452837 w 9798736"/>
              <a:gd name="connsiteY5" fmla="*/ 1213302 h 4265338"/>
              <a:gd name="connsiteX6" fmla="*/ 9452837 w 9798736"/>
              <a:gd name="connsiteY6" fmla="*/ 1952088 h 4265338"/>
              <a:gd name="connsiteX7" fmla="*/ 9398337 w 9798736"/>
              <a:gd name="connsiteY7" fmla="*/ 2715097 h 4265338"/>
              <a:gd name="connsiteX8" fmla="*/ 9446782 w 9798736"/>
              <a:gd name="connsiteY8" fmla="*/ 3199547 h 4265338"/>
              <a:gd name="connsiteX9" fmla="*/ 9464949 w 9798736"/>
              <a:gd name="connsiteY9" fmla="*/ 3556830 h 4265338"/>
              <a:gd name="connsiteX10" fmla="*/ 9586060 w 9798736"/>
              <a:gd name="connsiteY10" fmla="*/ 3720331 h 4265338"/>
              <a:gd name="connsiteX11" fmla="*/ 9622395 w 9798736"/>
              <a:gd name="connsiteY11" fmla="*/ 4265338 h 4265338"/>
              <a:gd name="connsiteX0" fmla="*/ 0 w 9779668"/>
              <a:gd name="connsiteY0" fmla="*/ 0 h 4178384"/>
              <a:gd name="connsiteX1" fmla="*/ 1350406 w 9779668"/>
              <a:gd name="connsiteY1" fmla="*/ 54501 h 4178384"/>
              <a:gd name="connsiteX2" fmla="*/ 2930924 w 9779668"/>
              <a:gd name="connsiteY2" fmla="*/ 84779 h 4178384"/>
              <a:gd name="connsiteX3" fmla="*/ 5232064 w 9779668"/>
              <a:gd name="connsiteY3" fmla="*/ 96889 h 4178384"/>
              <a:gd name="connsiteX4" fmla="*/ 9471003 w 9779668"/>
              <a:gd name="connsiteY4" fmla="*/ 127167 h 4178384"/>
              <a:gd name="connsiteX5" fmla="*/ 9452837 w 9779668"/>
              <a:gd name="connsiteY5" fmla="*/ 1126348 h 4178384"/>
              <a:gd name="connsiteX6" fmla="*/ 9452837 w 9779668"/>
              <a:gd name="connsiteY6" fmla="*/ 1865134 h 4178384"/>
              <a:gd name="connsiteX7" fmla="*/ 9398337 w 9779668"/>
              <a:gd name="connsiteY7" fmla="*/ 2628143 h 4178384"/>
              <a:gd name="connsiteX8" fmla="*/ 9446782 w 9779668"/>
              <a:gd name="connsiteY8" fmla="*/ 3112593 h 4178384"/>
              <a:gd name="connsiteX9" fmla="*/ 9464949 w 9779668"/>
              <a:gd name="connsiteY9" fmla="*/ 3469876 h 4178384"/>
              <a:gd name="connsiteX10" fmla="*/ 9586060 w 9779668"/>
              <a:gd name="connsiteY10" fmla="*/ 3633377 h 4178384"/>
              <a:gd name="connsiteX11" fmla="*/ 9622395 w 9779668"/>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71003 w 9622395"/>
              <a:gd name="connsiteY4" fmla="*/ 127167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16503 w 9622395"/>
              <a:gd name="connsiteY4" fmla="*/ 16350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58892 w 9622395"/>
              <a:gd name="connsiteY4" fmla="*/ 12111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0924 w 9622395"/>
              <a:gd name="connsiteY2" fmla="*/ 84779 h 4178384"/>
              <a:gd name="connsiteX3" fmla="*/ 5232064 w 9622395"/>
              <a:gd name="connsiteY3" fmla="*/ 96889 h 4178384"/>
              <a:gd name="connsiteX4" fmla="*/ 9458892 w 9622395"/>
              <a:gd name="connsiteY4" fmla="*/ 12111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768856"/>
              <a:gd name="connsiteY0" fmla="*/ 0 h 4178384"/>
              <a:gd name="connsiteX1" fmla="*/ 1350406 w 9768856"/>
              <a:gd name="connsiteY1" fmla="*/ 54501 h 4178384"/>
              <a:gd name="connsiteX2" fmla="*/ 2930924 w 9768856"/>
              <a:gd name="connsiteY2" fmla="*/ 84779 h 4178384"/>
              <a:gd name="connsiteX3" fmla="*/ 5250230 w 9768856"/>
              <a:gd name="connsiteY3" fmla="*/ 30277 h 4178384"/>
              <a:gd name="connsiteX4" fmla="*/ 9458892 w 9768856"/>
              <a:gd name="connsiteY4" fmla="*/ 121111 h 4178384"/>
              <a:gd name="connsiteX5" fmla="*/ 9452837 w 9768856"/>
              <a:gd name="connsiteY5" fmla="*/ 1126348 h 4178384"/>
              <a:gd name="connsiteX6" fmla="*/ 9452837 w 9768856"/>
              <a:gd name="connsiteY6" fmla="*/ 1865134 h 4178384"/>
              <a:gd name="connsiteX7" fmla="*/ 9398337 w 9768856"/>
              <a:gd name="connsiteY7" fmla="*/ 2628143 h 4178384"/>
              <a:gd name="connsiteX8" fmla="*/ 9446782 w 9768856"/>
              <a:gd name="connsiteY8" fmla="*/ 3112593 h 4178384"/>
              <a:gd name="connsiteX9" fmla="*/ 9464949 w 9768856"/>
              <a:gd name="connsiteY9" fmla="*/ 3469876 h 4178384"/>
              <a:gd name="connsiteX10" fmla="*/ 9586060 w 9768856"/>
              <a:gd name="connsiteY10" fmla="*/ 3633377 h 4178384"/>
              <a:gd name="connsiteX11" fmla="*/ 9622395 w 9768856"/>
              <a:gd name="connsiteY11" fmla="*/ 4178384 h 4178384"/>
              <a:gd name="connsiteX0" fmla="*/ 0 w 9768856"/>
              <a:gd name="connsiteY0" fmla="*/ 0 h 4178384"/>
              <a:gd name="connsiteX1" fmla="*/ 1350406 w 9768856"/>
              <a:gd name="connsiteY1" fmla="*/ 54501 h 4178384"/>
              <a:gd name="connsiteX2" fmla="*/ 2936980 w 9768856"/>
              <a:gd name="connsiteY2" fmla="*/ 54501 h 4178384"/>
              <a:gd name="connsiteX3" fmla="*/ 5250230 w 9768856"/>
              <a:gd name="connsiteY3" fmla="*/ 30277 h 4178384"/>
              <a:gd name="connsiteX4" fmla="*/ 9458892 w 9768856"/>
              <a:gd name="connsiteY4" fmla="*/ 121111 h 4178384"/>
              <a:gd name="connsiteX5" fmla="*/ 9452837 w 9768856"/>
              <a:gd name="connsiteY5" fmla="*/ 1126348 h 4178384"/>
              <a:gd name="connsiteX6" fmla="*/ 9452837 w 9768856"/>
              <a:gd name="connsiteY6" fmla="*/ 1865134 h 4178384"/>
              <a:gd name="connsiteX7" fmla="*/ 9398337 w 9768856"/>
              <a:gd name="connsiteY7" fmla="*/ 2628143 h 4178384"/>
              <a:gd name="connsiteX8" fmla="*/ 9446782 w 9768856"/>
              <a:gd name="connsiteY8" fmla="*/ 3112593 h 4178384"/>
              <a:gd name="connsiteX9" fmla="*/ 9464949 w 9768856"/>
              <a:gd name="connsiteY9" fmla="*/ 3469876 h 4178384"/>
              <a:gd name="connsiteX10" fmla="*/ 9586060 w 9768856"/>
              <a:gd name="connsiteY10" fmla="*/ 3633377 h 4178384"/>
              <a:gd name="connsiteX11" fmla="*/ 9622395 w 9768856"/>
              <a:gd name="connsiteY11" fmla="*/ 4178384 h 4178384"/>
              <a:gd name="connsiteX0" fmla="*/ 0 w 9767959"/>
              <a:gd name="connsiteY0" fmla="*/ 0 h 4178384"/>
              <a:gd name="connsiteX1" fmla="*/ 1350406 w 9767959"/>
              <a:gd name="connsiteY1" fmla="*/ 54501 h 4178384"/>
              <a:gd name="connsiteX2" fmla="*/ 2936980 w 9767959"/>
              <a:gd name="connsiteY2" fmla="*/ 54501 h 4178384"/>
              <a:gd name="connsiteX3" fmla="*/ 5262341 w 9767959"/>
              <a:gd name="connsiteY3" fmla="*/ 60555 h 4178384"/>
              <a:gd name="connsiteX4" fmla="*/ 9458892 w 9767959"/>
              <a:gd name="connsiteY4" fmla="*/ 121111 h 4178384"/>
              <a:gd name="connsiteX5" fmla="*/ 9452837 w 9767959"/>
              <a:gd name="connsiteY5" fmla="*/ 1126348 h 4178384"/>
              <a:gd name="connsiteX6" fmla="*/ 9452837 w 9767959"/>
              <a:gd name="connsiteY6" fmla="*/ 1865134 h 4178384"/>
              <a:gd name="connsiteX7" fmla="*/ 9398337 w 9767959"/>
              <a:gd name="connsiteY7" fmla="*/ 2628143 h 4178384"/>
              <a:gd name="connsiteX8" fmla="*/ 9446782 w 9767959"/>
              <a:gd name="connsiteY8" fmla="*/ 3112593 h 4178384"/>
              <a:gd name="connsiteX9" fmla="*/ 9464949 w 9767959"/>
              <a:gd name="connsiteY9" fmla="*/ 3469876 h 4178384"/>
              <a:gd name="connsiteX10" fmla="*/ 9586060 w 9767959"/>
              <a:gd name="connsiteY10" fmla="*/ 3633377 h 4178384"/>
              <a:gd name="connsiteX11" fmla="*/ 9622395 w 9767959"/>
              <a:gd name="connsiteY11" fmla="*/ 4178384 h 4178384"/>
              <a:gd name="connsiteX0" fmla="*/ 0 w 9622395"/>
              <a:gd name="connsiteY0" fmla="*/ 0 h 4178384"/>
              <a:gd name="connsiteX1" fmla="*/ 1350406 w 9622395"/>
              <a:gd name="connsiteY1" fmla="*/ 54501 h 4178384"/>
              <a:gd name="connsiteX2" fmla="*/ 2936980 w 9622395"/>
              <a:gd name="connsiteY2" fmla="*/ 54501 h 4178384"/>
              <a:gd name="connsiteX3" fmla="*/ 5262341 w 9622395"/>
              <a:gd name="connsiteY3" fmla="*/ 60555 h 4178384"/>
              <a:gd name="connsiteX4" fmla="*/ 9458892 w 9622395"/>
              <a:gd name="connsiteY4" fmla="*/ 121111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50406 w 9622395"/>
              <a:gd name="connsiteY1" fmla="*/ 54501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452837 w 9622395"/>
              <a:gd name="connsiteY5" fmla="*/ 1126348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743801"/>
              <a:gd name="connsiteY0" fmla="*/ 0 h 4178384"/>
              <a:gd name="connsiteX1" fmla="*/ 1368573 w 9743801"/>
              <a:gd name="connsiteY1" fmla="*/ 30278 h 4178384"/>
              <a:gd name="connsiteX2" fmla="*/ 2936980 w 9743801"/>
              <a:gd name="connsiteY2" fmla="*/ 54501 h 4178384"/>
              <a:gd name="connsiteX3" fmla="*/ 5262341 w 9743801"/>
              <a:gd name="connsiteY3" fmla="*/ 60555 h 4178384"/>
              <a:gd name="connsiteX4" fmla="*/ 9386224 w 9743801"/>
              <a:gd name="connsiteY4" fmla="*/ 211946 h 4178384"/>
              <a:gd name="connsiteX5" fmla="*/ 9519449 w 9743801"/>
              <a:gd name="connsiteY5" fmla="*/ 1150571 h 4178384"/>
              <a:gd name="connsiteX6" fmla="*/ 9452837 w 9743801"/>
              <a:gd name="connsiteY6" fmla="*/ 1865134 h 4178384"/>
              <a:gd name="connsiteX7" fmla="*/ 9398337 w 9743801"/>
              <a:gd name="connsiteY7" fmla="*/ 2628143 h 4178384"/>
              <a:gd name="connsiteX8" fmla="*/ 9446782 w 9743801"/>
              <a:gd name="connsiteY8" fmla="*/ 3112593 h 4178384"/>
              <a:gd name="connsiteX9" fmla="*/ 9464949 w 9743801"/>
              <a:gd name="connsiteY9" fmla="*/ 3469876 h 4178384"/>
              <a:gd name="connsiteX10" fmla="*/ 9586060 w 9743801"/>
              <a:gd name="connsiteY10" fmla="*/ 3633377 h 4178384"/>
              <a:gd name="connsiteX11" fmla="*/ 9622395 w 9743801"/>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452837 w 9622395"/>
              <a:gd name="connsiteY6" fmla="*/ 1865134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398337 w 9622395"/>
              <a:gd name="connsiteY7" fmla="*/ 2628143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446782 w 9622395"/>
              <a:gd name="connsiteY8" fmla="*/ 3112593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46494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33377 h 4178384"/>
              <a:gd name="connsiteX11" fmla="*/ 9622395 w 9622395"/>
              <a:gd name="connsiteY11" fmla="*/ 4178384 h 4178384"/>
              <a:gd name="connsiteX0" fmla="*/ 0 w 9622395"/>
              <a:gd name="connsiteY0" fmla="*/ 0 h 4178384"/>
              <a:gd name="connsiteX1" fmla="*/ 1368573 w 9622395"/>
              <a:gd name="connsiteY1" fmla="*/ 30278 h 4178384"/>
              <a:gd name="connsiteX2" fmla="*/ 2936980 w 9622395"/>
              <a:gd name="connsiteY2" fmla="*/ 54501 h 4178384"/>
              <a:gd name="connsiteX3" fmla="*/ 5262341 w 9622395"/>
              <a:gd name="connsiteY3" fmla="*/ 60555 h 4178384"/>
              <a:gd name="connsiteX4" fmla="*/ 9386224 w 9622395"/>
              <a:gd name="connsiteY4" fmla="*/ 211946 h 4178384"/>
              <a:gd name="connsiteX5" fmla="*/ 9519449 w 9622395"/>
              <a:gd name="connsiteY5" fmla="*/ 1150571 h 4178384"/>
              <a:gd name="connsiteX6" fmla="*/ 9531561 w 9622395"/>
              <a:gd name="connsiteY6" fmla="*/ 1895412 h 4178384"/>
              <a:gd name="connsiteX7" fmla="*/ 9543672 w 9622395"/>
              <a:gd name="connsiteY7" fmla="*/ 2634198 h 4178384"/>
              <a:gd name="connsiteX8" fmla="*/ 9555783 w 9622395"/>
              <a:gd name="connsiteY8" fmla="*/ 3100482 h 4178384"/>
              <a:gd name="connsiteX9" fmla="*/ 9561839 w 9622395"/>
              <a:gd name="connsiteY9" fmla="*/ 3469876 h 4178384"/>
              <a:gd name="connsiteX10" fmla="*/ 9586060 w 9622395"/>
              <a:gd name="connsiteY10" fmla="*/ 3693934 h 4178384"/>
              <a:gd name="connsiteX11" fmla="*/ 9622395 w 9622395"/>
              <a:gd name="connsiteY11" fmla="*/ 4178384 h 4178384"/>
              <a:gd name="connsiteX0" fmla="*/ 0 w 8253822"/>
              <a:gd name="connsiteY0" fmla="*/ 0 h 4148106"/>
              <a:gd name="connsiteX1" fmla="*/ 1568407 w 8253822"/>
              <a:gd name="connsiteY1" fmla="*/ 24223 h 4148106"/>
              <a:gd name="connsiteX2" fmla="*/ 3893768 w 8253822"/>
              <a:gd name="connsiteY2" fmla="*/ 30277 h 4148106"/>
              <a:gd name="connsiteX3" fmla="*/ 8017651 w 8253822"/>
              <a:gd name="connsiteY3" fmla="*/ 181668 h 4148106"/>
              <a:gd name="connsiteX4" fmla="*/ 8150876 w 8253822"/>
              <a:gd name="connsiteY4" fmla="*/ 1120293 h 4148106"/>
              <a:gd name="connsiteX5" fmla="*/ 8162988 w 8253822"/>
              <a:gd name="connsiteY5" fmla="*/ 1865134 h 4148106"/>
              <a:gd name="connsiteX6" fmla="*/ 8175099 w 8253822"/>
              <a:gd name="connsiteY6" fmla="*/ 2603920 h 4148106"/>
              <a:gd name="connsiteX7" fmla="*/ 8187210 w 8253822"/>
              <a:gd name="connsiteY7" fmla="*/ 3070204 h 4148106"/>
              <a:gd name="connsiteX8" fmla="*/ 8193266 w 8253822"/>
              <a:gd name="connsiteY8" fmla="*/ 3439598 h 4148106"/>
              <a:gd name="connsiteX9" fmla="*/ 8217487 w 8253822"/>
              <a:gd name="connsiteY9" fmla="*/ 3663656 h 4148106"/>
              <a:gd name="connsiteX10" fmla="*/ 8253822 w 8253822"/>
              <a:gd name="connsiteY10" fmla="*/ 4148106 h 4148106"/>
              <a:gd name="connsiteX0" fmla="*/ 0 w 6685415"/>
              <a:gd name="connsiteY0" fmla="*/ 12872 h 4136755"/>
              <a:gd name="connsiteX1" fmla="*/ 2325361 w 6685415"/>
              <a:gd name="connsiteY1" fmla="*/ 18926 h 4136755"/>
              <a:gd name="connsiteX2" fmla="*/ 6449244 w 6685415"/>
              <a:gd name="connsiteY2" fmla="*/ 170317 h 4136755"/>
              <a:gd name="connsiteX3" fmla="*/ 6582469 w 6685415"/>
              <a:gd name="connsiteY3" fmla="*/ 1108942 h 4136755"/>
              <a:gd name="connsiteX4" fmla="*/ 6594581 w 6685415"/>
              <a:gd name="connsiteY4" fmla="*/ 1853783 h 4136755"/>
              <a:gd name="connsiteX5" fmla="*/ 6606692 w 6685415"/>
              <a:gd name="connsiteY5" fmla="*/ 2592569 h 4136755"/>
              <a:gd name="connsiteX6" fmla="*/ 6618803 w 6685415"/>
              <a:gd name="connsiteY6" fmla="*/ 3058853 h 4136755"/>
              <a:gd name="connsiteX7" fmla="*/ 6624859 w 6685415"/>
              <a:gd name="connsiteY7" fmla="*/ 3428247 h 4136755"/>
              <a:gd name="connsiteX8" fmla="*/ 6649080 w 6685415"/>
              <a:gd name="connsiteY8" fmla="*/ 3652305 h 4136755"/>
              <a:gd name="connsiteX9" fmla="*/ 6685415 w 6685415"/>
              <a:gd name="connsiteY9" fmla="*/ 4136755 h 4136755"/>
              <a:gd name="connsiteX0" fmla="*/ 0 w 4360054"/>
              <a:gd name="connsiteY0" fmla="*/ 18926 h 4136755"/>
              <a:gd name="connsiteX1" fmla="*/ 4123883 w 4360054"/>
              <a:gd name="connsiteY1" fmla="*/ 170317 h 4136755"/>
              <a:gd name="connsiteX2" fmla="*/ 4257108 w 4360054"/>
              <a:gd name="connsiteY2" fmla="*/ 1108942 h 4136755"/>
              <a:gd name="connsiteX3" fmla="*/ 4269220 w 4360054"/>
              <a:gd name="connsiteY3" fmla="*/ 1853783 h 4136755"/>
              <a:gd name="connsiteX4" fmla="*/ 4281331 w 4360054"/>
              <a:gd name="connsiteY4" fmla="*/ 2592569 h 4136755"/>
              <a:gd name="connsiteX5" fmla="*/ 4293442 w 4360054"/>
              <a:gd name="connsiteY5" fmla="*/ 3058853 h 4136755"/>
              <a:gd name="connsiteX6" fmla="*/ 4299498 w 4360054"/>
              <a:gd name="connsiteY6" fmla="*/ 3428247 h 4136755"/>
              <a:gd name="connsiteX7" fmla="*/ 4323719 w 4360054"/>
              <a:gd name="connsiteY7" fmla="*/ 3652305 h 4136755"/>
              <a:gd name="connsiteX8" fmla="*/ 4360054 w 4360054"/>
              <a:gd name="connsiteY8" fmla="*/ 4136755 h 4136755"/>
              <a:gd name="connsiteX0" fmla="*/ 0 w 236171"/>
              <a:gd name="connsiteY0" fmla="*/ 0 h 3966438"/>
              <a:gd name="connsiteX1" fmla="*/ 133225 w 236171"/>
              <a:gd name="connsiteY1" fmla="*/ 938625 h 3966438"/>
              <a:gd name="connsiteX2" fmla="*/ 145337 w 236171"/>
              <a:gd name="connsiteY2" fmla="*/ 1683466 h 3966438"/>
              <a:gd name="connsiteX3" fmla="*/ 157448 w 236171"/>
              <a:gd name="connsiteY3" fmla="*/ 2422252 h 3966438"/>
              <a:gd name="connsiteX4" fmla="*/ 169559 w 236171"/>
              <a:gd name="connsiteY4" fmla="*/ 2888536 h 3966438"/>
              <a:gd name="connsiteX5" fmla="*/ 175615 w 236171"/>
              <a:gd name="connsiteY5" fmla="*/ 3257930 h 3966438"/>
              <a:gd name="connsiteX6" fmla="*/ 199836 w 236171"/>
              <a:gd name="connsiteY6" fmla="*/ 3481988 h 3966438"/>
              <a:gd name="connsiteX7" fmla="*/ 236171 w 236171"/>
              <a:gd name="connsiteY7" fmla="*/ 3966438 h 396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171" h="3966438">
                <a:moveTo>
                  <a:pt x="0" y="0"/>
                </a:moveTo>
                <a:cubicBezTo>
                  <a:pt x="164512" y="278559"/>
                  <a:pt x="127169" y="639880"/>
                  <a:pt x="133225" y="938625"/>
                </a:cubicBezTo>
                <a:cubicBezTo>
                  <a:pt x="139281" y="1237370"/>
                  <a:pt x="141300" y="1436195"/>
                  <a:pt x="145337" y="1683466"/>
                </a:cubicBezTo>
                <a:cubicBezTo>
                  <a:pt x="149374" y="1930737"/>
                  <a:pt x="153411" y="2221407"/>
                  <a:pt x="157448" y="2422252"/>
                </a:cubicBezTo>
                <a:lnTo>
                  <a:pt x="169559" y="2888536"/>
                </a:lnTo>
                <a:cubicBezTo>
                  <a:pt x="171578" y="3011667"/>
                  <a:pt x="170569" y="3159021"/>
                  <a:pt x="175615" y="3257930"/>
                </a:cubicBezTo>
                <a:cubicBezTo>
                  <a:pt x="180661" y="3356839"/>
                  <a:pt x="191762" y="3427488"/>
                  <a:pt x="199836" y="3481988"/>
                </a:cubicBezTo>
                <a:lnTo>
                  <a:pt x="236171" y="3966438"/>
                </a:lnTo>
              </a:path>
            </a:pathLst>
          </a:custGeom>
          <a:noFill/>
          <a:ln w="79375">
            <a:solidFill>
              <a:srgbClr val="C36AF1"/>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F3C545F9-FA7E-0447-A9C6-789AC8147616}"/>
              </a:ext>
            </a:extLst>
          </p:cNvPr>
          <p:cNvGrpSpPr/>
          <p:nvPr/>
        </p:nvGrpSpPr>
        <p:grpSpPr>
          <a:xfrm>
            <a:off x="1441918" y="5756568"/>
            <a:ext cx="915224" cy="338555"/>
            <a:chOff x="693597" y="4797135"/>
            <a:chExt cx="762687" cy="282129"/>
          </a:xfrm>
        </p:grpSpPr>
        <p:sp>
          <p:nvSpPr>
            <p:cNvPr id="30" name="Rectangle 29">
              <a:extLst>
                <a:ext uri="{FF2B5EF4-FFF2-40B4-BE49-F238E27FC236}">
                  <a16:creationId xmlns:a16="http://schemas.microsoft.com/office/drawing/2014/main" id="{9805C12F-80F8-504E-8781-05FF1D8BE624}"/>
                </a:ext>
              </a:extLst>
            </p:cNvPr>
            <p:cNvSpPr/>
            <p:nvPr/>
          </p:nvSpPr>
          <p:spPr bwMode="auto">
            <a:xfrm>
              <a:off x="693597" y="4898572"/>
              <a:ext cx="331774" cy="89012"/>
            </a:xfrm>
            <a:prstGeom prst="rect">
              <a:avLst/>
            </a:prstGeom>
            <a:solidFill>
              <a:srgbClr val="61C193"/>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53" eaLnBrk="0" fontAlgn="base" hangingPunct="0">
                <a:spcBef>
                  <a:spcPct val="0"/>
                </a:spcBef>
                <a:spcAft>
                  <a:spcPct val="0"/>
                </a:spcAft>
              </a:pPr>
              <a:endParaRPr lang="en-US" sz="2880">
                <a:solidFill>
                  <a:srgbClr val="000000"/>
                </a:solidFill>
                <a:latin typeface="Arial" charset="0"/>
              </a:endParaRPr>
            </a:p>
          </p:txBody>
        </p:sp>
        <p:sp>
          <p:nvSpPr>
            <p:cNvPr id="31" name="TextBox 30">
              <a:extLst>
                <a:ext uri="{FF2B5EF4-FFF2-40B4-BE49-F238E27FC236}">
                  <a16:creationId xmlns:a16="http://schemas.microsoft.com/office/drawing/2014/main" id="{764B2498-A01E-6144-8108-23935301A2AD}"/>
                </a:ext>
              </a:extLst>
            </p:cNvPr>
            <p:cNvSpPr txBox="1"/>
            <p:nvPr/>
          </p:nvSpPr>
          <p:spPr>
            <a:xfrm>
              <a:off x="1052166" y="4797135"/>
              <a:ext cx="404118" cy="282129"/>
            </a:xfrm>
            <a:prstGeom prst="rect">
              <a:avLst/>
            </a:prstGeom>
            <a:noFill/>
          </p:spPr>
          <p:txBody>
            <a:bodyPr wrap="none" lIns="0" tIns="0" rIns="0" bIns="0" rtlCol="0" anchor="ctr">
              <a:spAutoFit/>
            </a:bodyPr>
            <a:lstStyle/>
            <a:p>
              <a:r>
                <a:rPr lang="en-US" sz="2200" dirty="0"/>
                <a:t>Pets</a:t>
              </a:r>
            </a:p>
          </p:txBody>
        </p:sp>
      </p:grpSp>
      <p:grpSp>
        <p:nvGrpSpPr>
          <p:cNvPr id="32" name="Group 31">
            <a:extLst>
              <a:ext uri="{FF2B5EF4-FFF2-40B4-BE49-F238E27FC236}">
                <a16:creationId xmlns:a16="http://schemas.microsoft.com/office/drawing/2014/main" id="{AC95B024-BEAF-824F-8664-0D7A9264DE3E}"/>
              </a:ext>
            </a:extLst>
          </p:cNvPr>
          <p:cNvGrpSpPr/>
          <p:nvPr/>
        </p:nvGrpSpPr>
        <p:grpSpPr>
          <a:xfrm>
            <a:off x="1441919" y="6039449"/>
            <a:ext cx="1103352" cy="338554"/>
            <a:chOff x="693597" y="5032867"/>
            <a:chExt cx="919460" cy="282128"/>
          </a:xfrm>
        </p:grpSpPr>
        <p:sp>
          <p:nvSpPr>
            <p:cNvPr id="33" name="Rectangle 32">
              <a:extLst>
                <a:ext uri="{FF2B5EF4-FFF2-40B4-BE49-F238E27FC236}">
                  <a16:creationId xmlns:a16="http://schemas.microsoft.com/office/drawing/2014/main" id="{CA2A105C-3997-D249-B677-9AD00E700EDD}"/>
                </a:ext>
              </a:extLst>
            </p:cNvPr>
            <p:cNvSpPr/>
            <p:nvPr/>
          </p:nvSpPr>
          <p:spPr bwMode="auto">
            <a:xfrm>
              <a:off x="693597" y="5134267"/>
              <a:ext cx="331774" cy="89012"/>
            </a:xfrm>
            <a:prstGeom prst="rect">
              <a:avLst/>
            </a:prstGeom>
            <a:solidFill>
              <a:srgbClr val="C36AF1"/>
            </a:solidFill>
            <a:ln w="9525" cap="flat" cmpd="sng" algn="ctr">
              <a:solidFill>
                <a:srgbClr val="9E1264"/>
              </a:solid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53" eaLnBrk="0" fontAlgn="base" hangingPunct="0">
                <a:spcBef>
                  <a:spcPct val="0"/>
                </a:spcBef>
                <a:spcAft>
                  <a:spcPct val="0"/>
                </a:spcAft>
              </a:pPr>
              <a:endParaRPr lang="en-US" sz="2880">
                <a:solidFill>
                  <a:srgbClr val="000000"/>
                </a:solidFill>
                <a:latin typeface="Arial" charset="0"/>
              </a:endParaRPr>
            </a:p>
          </p:txBody>
        </p:sp>
        <p:sp>
          <p:nvSpPr>
            <p:cNvPr id="34" name="TextBox 33">
              <a:extLst>
                <a:ext uri="{FF2B5EF4-FFF2-40B4-BE49-F238E27FC236}">
                  <a16:creationId xmlns:a16="http://schemas.microsoft.com/office/drawing/2014/main" id="{D484D0C7-D9D3-A44F-8C97-A19FE838D45E}"/>
                </a:ext>
              </a:extLst>
            </p:cNvPr>
            <p:cNvSpPr txBox="1"/>
            <p:nvPr/>
          </p:nvSpPr>
          <p:spPr>
            <a:xfrm>
              <a:off x="1052166" y="5032867"/>
              <a:ext cx="560891" cy="282128"/>
            </a:xfrm>
            <a:prstGeom prst="rect">
              <a:avLst/>
            </a:prstGeom>
            <a:noFill/>
          </p:spPr>
          <p:txBody>
            <a:bodyPr wrap="none" lIns="0" tIns="0" rIns="0" bIns="0" rtlCol="0" anchor="ctr">
              <a:spAutoFit/>
            </a:bodyPr>
            <a:lstStyle/>
            <a:p>
              <a:r>
                <a:rPr lang="en-US" sz="2200" dirty="0"/>
                <a:t>Cattle</a:t>
              </a:r>
            </a:p>
          </p:txBody>
        </p:sp>
      </p:grpSp>
      <p:sp>
        <p:nvSpPr>
          <p:cNvPr id="35" name="Freeform 34">
            <a:extLst>
              <a:ext uri="{FF2B5EF4-FFF2-40B4-BE49-F238E27FC236}">
                <a16:creationId xmlns:a16="http://schemas.microsoft.com/office/drawing/2014/main" id="{0BEE94F6-6FA3-C54B-8503-AB69F808D854}"/>
              </a:ext>
            </a:extLst>
          </p:cNvPr>
          <p:cNvSpPr/>
          <p:nvPr/>
        </p:nvSpPr>
        <p:spPr>
          <a:xfrm>
            <a:off x="1458845" y="1331455"/>
            <a:ext cx="115056" cy="3990659"/>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10284"/>
              <a:gd name="connsiteY0" fmla="*/ 0 h 3875603"/>
              <a:gd name="connsiteX1" fmla="*/ 6056 w 9610284"/>
              <a:gd name="connsiteY1" fmla="*/ 1083958 h 3875603"/>
              <a:gd name="connsiteX2" fmla="*/ 18167 w 9610284"/>
              <a:gd name="connsiteY2" fmla="*/ 1659242 h 3875603"/>
              <a:gd name="connsiteX3" fmla="*/ 12112 w 9610284"/>
              <a:gd name="connsiteY3" fmla="*/ 2852201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54125 w 9664409"/>
              <a:gd name="connsiteY0" fmla="*/ 0 h 4178886"/>
              <a:gd name="connsiteX1" fmla="*/ 60181 w 9664409"/>
              <a:gd name="connsiteY1" fmla="*/ 1083958 h 4178886"/>
              <a:gd name="connsiteX2" fmla="*/ 72292 w 9664409"/>
              <a:gd name="connsiteY2" fmla="*/ 1659242 h 4178886"/>
              <a:gd name="connsiteX3" fmla="*/ 66237 w 9664409"/>
              <a:gd name="connsiteY3" fmla="*/ 2852201 h 4178886"/>
              <a:gd name="connsiteX4" fmla="*/ 29902 w 9664409"/>
              <a:gd name="connsiteY4" fmla="*/ 4178384 h 4178886"/>
              <a:gd name="connsiteX5" fmla="*/ 556742 w 9664409"/>
              <a:gd name="connsiteY5" fmla="*/ 2700811 h 4178886"/>
              <a:gd name="connsiteX6" fmla="*/ 1071471 w 9664409"/>
              <a:gd name="connsiteY6" fmla="*/ 3076260 h 4178886"/>
              <a:gd name="connsiteX7" fmla="*/ 2004038 w 9664409"/>
              <a:gd name="connsiteY7" fmla="*/ 3276095 h 4178886"/>
              <a:gd name="connsiteX8" fmla="*/ 3469500 w 9664409"/>
              <a:gd name="connsiteY8" fmla="*/ 3445653 h 4178886"/>
              <a:gd name="connsiteX9" fmla="*/ 5449691 w 9664409"/>
              <a:gd name="connsiteY9" fmla="*/ 3560710 h 4178886"/>
              <a:gd name="connsiteX10" fmla="*/ 7902220 w 9664409"/>
              <a:gd name="connsiteY10" fmla="*/ 3742379 h 4178886"/>
              <a:gd name="connsiteX11" fmla="*/ 9664409 w 9664409"/>
              <a:gd name="connsiteY11" fmla="*/ 3875603 h 4178886"/>
              <a:gd name="connsiteX0" fmla="*/ 76964 w 9687248"/>
              <a:gd name="connsiteY0" fmla="*/ 0 h 4327288"/>
              <a:gd name="connsiteX1" fmla="*/ 83020 w 9687248"/>
              <a:gd name="connsiteY1" fmla="*/ 1083958 h 4327288"/>
              <a:gd name="connsiteX2" fmla="*/ 95131 w 9687248"/>
              <a:gd name="connsiteY2" fmla="*/ 1659242 h 4327288"/>
              <a:gd name="connsiteX3" fmla="*/ 89076 w 9687248"/>
              <a:gd name="connsiteY3" fmla="*/ 2852201 h 4327288"/>
              <a:gd name="connsiteX4" fmla="*/ 52741 w 9687248"/>
              <a:gd name="connsiteY4" fmla="*/ 4178384 h 4327288"/>
              <a:gd name="connsiteX5" fmla="*/ 894474 w 9687248"/>
              <a:gd name="connsiteY5" fmla="*/ 4172329 h 4327288"/>
              <a:gd name="connsiteX6" fmla="*/ 1094310 w 9687248"/>
              <a:gd name="connsiteY6" fmla="*/ 3076260 h 4327288"/>
              <a:gd name="connsiteX7" fmla="*/ 2026877 w 9687248"/>
              <a:gd name="connsiteY7" fmla="*/ 3276095 h 4327288"/>
              <a:gd name="connsiteX8" fmla="*/ 3492339 w 9687248"/>
              <a:gd name="connsiteY8" fmla="*/ 3445653 h 4327288"/>
              <a:gd name="connsiteX9" fmla="*/ 5472530 w 9687248"/>
              <a:gd name="connsiteY9" fmla="*/ 3560710 h 4327288"/>
              <a:gd name="connsiteX10" fmla="*/ 7925059 w 9687248"/>
              <a:gd name="connsiteY10" fmla="*/ 3742379 h 4327288"/>
              <a:gd name="connsiteX11" fmla="*/ 9687248 w 9687248"/>
              <a:gd name="connsiteY11" fmla="*/ 3875603 h 432728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026877 w 9687248"/>
              <a:gd name="connsiteY7" fmla="*/ 32760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8046171 w 9687248"/>
              <a:gd name="connsiteY10" fmla="*/ 4160217 h 4275948"/>
              <a:gd name="connsiteX11" fmla="*/ 9687248 w 9687248"/>
              <a:gd name="connsiteY11" fmla="*/ 3875603 h 4275948"/>
              <a:gd name="connsiteX0" fmla="*/ 76964 w 9699359"/>
              <a:gd name="connsiteY0" fmla="*/ 0 h 4275948"/>
              <a:gd name="connsiteX1" fmla="*/ 83020 w 9699359"/>
              <a:gd name="connsiteY1" fmla="*/ 1083958 h 4275948"/>
              <a:gd name="connsiteX2" fmla="*/ 95131 w 9699359"/>
              <a:gd name="connsiteY2" fmla="*/ 1659242 h 4275948"/>
              <a:gd name="connsiteX3" fmla="*/ 89076 w 9699359"/>
              <a:gd name="connsiteY3" fmla="*/ 2852201 h 4275948"/>
              <a:gd name="connsiteX4" fmla="*/ 52741 w 9699359"/>
              <a:gd name="connsiteY4" fmla="*/ 4178384 h 4275948"/>
              <a:gd name="connsiteX5" fmla="*/ 894474 w 9699359"/>
              <a:gd name="connsiteY5" fmla="*/ 4172329 h 4275948"/>
              <a:gd name="connsiteX6" fmla="*/ 1881541 w 9699359"/>
              <a:gd name="connsiteY6" fmla="*/ 4142051 h 4275948"/>
              <a:gd name="connsiteX7" fmla="*/ 2602162 w 9699359"/>
              <a:gd name="connsiteY7" fmla="*/ 4135995 h 4275948"/>
              <a:gd name="connsiteX8" fmla="*/ 3795121 w 9699359"/>
              <a:gd name="connsiteY8" fmla="*/ 4105716 h 4275948"/>
              <a:gd name="connsiteX9" fmla="*/ 5684477 w 9699359"/>
              <a:gd name="connsiteY9" fmla="*/ 4160217 h 4275948"/>
              <a:gd name="connsiteX10" fmla="*/ 8046171 w 9699359"/>
              <a:gd name="connsiteY10" fmla="*/ 4160217 h 4275948"/>
              <a:gd name="connsiteX11" fmla="*/ 9699359 w 9699359"/>
              <a:gd name="connsiteY11" fmla="*/ 4178384 h 4275948"/>
              <a:gd name="connsiteX0" fmla="*/ 20881 w 9643276"/>
              <a:gd name="connsiteY0" fmla="*/ 0 h 4182209"/>
              <a:gd name="connsiteX1" fmla="*/ 26937 w 9643276"/>
              <a:gd name="connsiteY1" fmla="*/ 1083958 h 4182209"/>
              <a:gd name="connsiteX2" fmla="*/ 39048 w 9643276"/>
              <a:gd name="connsiteY2" fmla="*/ 1659242 h 4182209"/>
              <a:gd name="connsiteX3" fmla="*/ 32993 w 9643276"/>
              <a:gd name="connsiteY3" fmla="*/ 2852201 h 4182209"/>
              <a:gd name="connsiteX4" fmla="*/ 69325 w 9643276"/>
              <a:gd name="connsiteY4" fmla="*/ 4039104 h 4182209"/>
              <a:gd name="connsiteX5" fmla="*/ 838391 w 9643276"/>
              <a:gd name="connsiteY5" fmla="*/ 4172329 h 4182209"/>
              <a:gd name="connsiteX6" fmla="*/ 1825458 w 9643276"/>
              <a:gd name="connsiteY6" fmla="*/ 4142051 h 4182209"/>
              <a:gd name="connsiteX7" fmla="*/ 2546079 w 9643276"/>
              <a:gd name="connsiteY7" fmla="*/ 4135995 h 4182209"/>
              <a:gd name="connsiteX8" fmla="*/ 3739038 w 9643276"/>
              <a:gd name="connsiteY8" fmla="*/ 4105716 h 4182209"/>
              <a:gd name="connsiteX9" fmla="*/ 5628394 w 9643276"/>
              <a:gd name="connsiteY9" fmla="*/ 4160217 h 4182209"/>
              <a:gd name="connsiteX10" fmla="*/ 7990088 w 9643276"/>
              <a:gd name="connsiteY10" fmla="*/ 4160217 h 4182209"/>
              <a:gd name="connsiteX11" fmla="*/ 9643276 w 9643276"/>
              <a:gd name="connsiteY11" fmla="*/ 4178384 h 4182209"/>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72329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20880 w 9643275"/>
              <a:gd name="connsiteY0" fmla="*/ 0 h 4178384"/>
              <a:gd name="connsiteX1" fmla="*/ 26936 w 9643275"/>
              <a:gd name="connsiteY1" fmla="*/ 1083958 h 4178384"/>
              <a:gd name="connsiteX2" fmla="*/ 39047 w 9643275"/>
              <a:gd name="connsiteY2" fmla="*/ 1659242 h 4178384"/>
              <a:gd name="connsiteX3" fmla="*/ 32992 w 9643275"/>
              <a:gd name="connsiteY3" fmla="*/ 2852201 h 4178384"/>
              <a:gd name="connsiteX4" fmla="*/ 69324 w 9643275"/>
              <a:gd name="connsiteY4" fmla="*/ 4039104 h 4178384"/>
              <a:gd name="connsiteX5" fmla="*/ 838390 w 9643275"/>
              <a:gd name="connsiteY5" fmla="*/ 4135995 h 4178384"/>
              <a:gd name="connsiteX6" fmla="*/ 1825457 w 9643275"/>
              <a:gd name="connsiteY6" fmla="*/ 4142051 h 4178384"/>
              <a:gd name="connsiteX7" fmla="*/ 2546078 w 9643275"/>
              <a:gd name="connsiteY7" fmla="*/ 4135995 h 4178384"/>
              <a:gd name="connsiteX8" fmla="*/ 3739037 w 9643275"/>
              <a:gd name="connsiteY8" fmla="*/ 4105716 h 4178384"/>
              <a:gd name="connsiteX9" fmla="*/ 5628393 w 9643275"/>
              <a:gd name="connsiteY9" fmla="*/ 4160217 h 4178384"/>
              <a:gd name="connsiteX10" fmla="*/ 7990087 w 9643275"/>
              <a:gd name="connsiteY10" fmla="*/ 4160217 h 4178384"/>
              <a:gd name="connsiteX11" fmla="*/ 9643275 w 964327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8 w 9622493"/>
              <a:gd name="connsiteY0" fmla="*/ 0 h 4178384"/>
              <a:gd name="connsiteX1" fmla="*/ 6154 w 9622493"/>
              <a:gd name="connsiteY1" fmla="*/ 1083958 h 4178384"/>
              <a:gd name="connsiteX2" fmla="*/ 98 w 9622493"/>
              <a:gd name="connsiteY2" fmla="*/ 1659242 h 4178384"/>
              <a:gd name="connsiteX3" fmla="*/ 12210 w 9622493"/>
              <a:gd name="connsiteY3" fmla="*/ 2852201 h 4178384"/>
              <a:gd name="connsiteX4" fmla="*/ 48542 w 9622493"/>
              <a:gd name="connsiteY4" fmla="*/ 4039104 h 4178384"/>
              <a:gd name="connsiteX5" fmla="*/ 817608 w 9622493"/>
              <a:gd name="connsiteY5" fmla="*/ 4135995 h 4178384"/>
              <a:gd name="connsiteX6" fmla="*/ 1804675 w 9622493"/>
              <a:gd name="connsiteY6" fmla="*/ 4142051 h 4178384"/>
              <a:gd name="connsiteX7" fmla="*/ 2525296 w 9622493"/>
              <a:gd name="connsiteY7" fmla="*/ 4135995 h 4178384"/>
              <a:gd name="connsiteX8" fmla="*/ 3730366 w 9622493"/>
              <a:gd name="connsiteY8" fmla="*/ 4154161 h 4178384"/>
              <a:gd name="connsiteX9" fmla="*/ 5607611 w 9622493"/>
              <a:gd name="connsiteY9" fmla="*/ 4160217 h 4178384"/>
              <a:gd name="connsiteX10" fmla="*/ 7969305 w 9622493"/>
              <a:gd name="connsiteY10" fmla="*/ 4160217 h 4178384"/>
              <a:gd name="connsiteX11" fmla="*/ 9622493 w 9622493"/>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426 w 9631821"/>
              <a:gd name="connsiteY0" fmla="*/ 0 h 4178384"/>
              <a:gd name="connsiteX1" fmla="*/ 15482 w 9631821"/>
              <a:gd name="connsiteY1" fmla="*/ 1083958 h 4178384"/>
              <a:gd name="connsiteX2" fmla="*/ 27593 w 9631821"/>
              <a:gd name="connsiteY2" fmla="*/ 1683465 h 4178384"/>
              <a:gd name="connsiteX3" fmla="*/ 51816 w 9631821"/>
              <a:gd name="connsiteY3" fmla="*/ 2876424 h 4178384"/>
              <a:gd name="connsiteX4" fmla="*/ 57870 w 9631821"/>
              <a:gd name="connsiteY4" fmla="*/ 4039104 h 4178384"/>
              <a:gd name="connsiteX5" fmla="*/ 826936 w 9631821"/>
              <a:gd name="connsiteY5" fmla="*/ 4135995 h 4178384"/>
              <a:gd name="connsiteX6" fmla="*/ 1814003 w 9631821"/>
              <a:gd name="connsiteY6" fmla="*/ 4142051 h 4178384"/>
              <a:gd name="connsiteX7" fmla="*/ 2534624 w 9631821"/>
              <a:gd name="connsiteY7" fmla="*/ 4135995 h 4178384"/>
              <a:gd name="connsiteX8" fmla="*/ 3739694 w 9631821"/>
              <a:gd name="connsiteY8" fmla="*/ 4154161 h 4178384"/>
              <a:gd name="connsiteX9" fmla="*/ 5616939 w 9631821"/>
              <a:gd name="connsiteY9" fmla="*/ 4160217 h 4178384"/>
              <a:gd name="connsiteX10" fmla="*/ 7978633 w 9631821"/>
              <a:gd name="connsiteY10" fmla="*/ 4160217 h 4178384"/>
              <a:gd name="connsiteX11" fmla="*/ 9631821 w 9631821"/>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7969207"/>
              <a:gd name="connsiteY0" fmla="*/ 0 h 4160217"/>
              <a:gd name="connsiteX1" fmla="*/ 6056 w 7969207"/>
              <a:gd name="connsiteY1" fmla="*/ 1083958 h 4160217"/>
              <a:gd name="connsiteX2" fmla="*/ 18167 w 7969207"/>
              <a:gd name="connsiteY2" fmla="*/ 1683465 h 4160217"/>
              <a:gd name="connsiteX3" fmla="*/ 42390 w 7969207"/>
              <a:gd name="connsiteY3" fmla="*/ 2876424 h 4160217"/>
              <a:gd name="connsiteX4" fmla="*/ 115056 w 7969207"/>
              <a:gd name="connsiteY4" fmla="*/ 3990659 h 4160217"/>
              <a:gd name="connsiteX5" fmla="*/ 805399 w 7969207"/>
              <a:gd name="connsiteY5" fmla="*/ 4123884 h 4160217"/>
              <a:gd name="connsiteX6" fmla="*/ 1804577 w 7969207"/>
              <a:gd name="connsiteY6" fmla="*/ 4142051 h 4160217"/>
              <a:gd name="connsiteX7" fmla="*/ 2525198 w 7969207"/>
              <a:gd name="connsiteY7" fmla="*/ 4135995 h 4160217"/>
              <a:gd name="connsiteX8" fmla="*/ 3730268 w 7969207"/>
              <a:gd name="connsiteY8" fmla="*/ 4154161 h 4160217"/>
              <a:gd name="connsiteX9" fmla="*/ 5607513 w 7969207"/>
              <a:gd name="connsiteY9" fmla="*/ 4160217 h 4160217"/>
              <a:gd name="connsiteX10" fmla="*/ 7969207 w 7969207"/>
              <a:gd name="connsiteY10" fmla="*/ 4160217 h 4160217"/>
              <a:gd name="connsiteX0" fmla="*/ 0 w 5607513"/>
              <a:gd name="connsiteY0" fmla="*/ 0 h 4160217"/>
              <a:gd name="connsiteX1" fmla="*/ 6056 w 5607513"/>
              <a:gd name="connsiteY1" fmla="*/ 1083958 h 4160217"/>
              <a:gd name="connsiteX2" fmla="*/ 18167 w 5607513"/>
              <a:gd name="connsiteY2" fmla="*/ 1683465 h 4160217"/>
              <a:gd name="connsiteX3" fmla="*/ 42390 w 5607513"/>
              <a:gd name="connsiteY3" fmla="*/ 2876424 h 4160217"/>
              <a:gd name="connsiteX4" fmla="*/ 115056 w 5607513"/>
              <a:gd name="connsiteY4" fmla="*/ 3990659 h 4160217"/>
              <a:gd name="connsiteX5" fmla="*/ 805399 w 5607513"/>
              <a:gd name="connsiteY5" fmla="*/ 4123884 h 4160217"/>
              <a:gd name="connsiteX6" fmla="*/ 1804577 w 5607513"/>
              <a:gd name="connsiteY6" fmla="*/ 4142051 h 4160217"/>
              <a:gd name="connsiteX7" fmla="*/ 2525198 w 5607513"/>
              <a:gd name="connsiteY7" fmla="*/ 4135995 h 4160217"/>
              <a:gd name="connsiteX8" fmla="*/ 3730268 w 5607513"/>
              <a:gd name="connsiteY8" fmla="*/ 4154161 h 4160217"/>
              <a:gd name="connsiteX9" fmla="*/ 5607513 w 5607513"/>
              <a:gd name="connsiteY9" fmla="*/ 4160217 h 4160217"/>
              <a:gd name="connsiteX0" fmla="*/ 0 w 3730268"/>
              <a:gd name="connsiteY0" fmla="*/ 0 h 4154161"/>
              <a:gd name="connsiteX1" fmla="*/ 6056 w 3730268"/>
              <a:gd name="connsiteY1" fmla="*/ 1083958 h 4154161"/>
              <a:gd name="connsiteX2" fmla="*/ 18167 w 3730268"/>
              <a:gd name="connsiteY2" fmla="*/ 1683465 h 4154161"/>
              <a:gd name="connsiteX3" fmla="*/ 42390 w 3730268"/>
              <a:gd name="connsiteY3" fmla="*/ 2876424 h 4154161"/>
              <a:gd name="connsiteX4" fmla="*/ 115056 w 3730268"/>
              <a:gd name="connsiteY4" fmla="*/ 3990659 h 4154161"/>
              <a:gd name="connsiteX5" fmla="*/ 805399 w 3730268"/>
              <a:gd name="connsiteY5" fmla="*/ 4123884 h 4154161"/>
              <a:gd name="connsiteX6" fmla="*/ 1804577 w 3730268"/>
              <a:gd name="connsiteY6" fmla="*/ 4142051 h 4154161"/>
              <a:gd name="connsiteX7" fmla="*/ 2525198 w 3730268"/>
              <a:gd name="connsiteY7" fmla="*/ 4135995 h 4154161"/>
              <a:gd name="connsiteX8" fmla="*/ 3730268 w 3730268"/>
              <a:gd name="connsiteY8" fmla="*/ 4154161 h 4154161"/>
              <a:gd name="connsiteX0" fmla="*/ 0 w 2525198"/>
              <a:gd name="connsiteY0" fmla="*/ 0 h 4142319"/>
              <a:gd name="connsiteX1" fmla="*/ 6056 w 2525198"/>
              <a:gd name="connsiteY1" fmla="*/ 1083958 h 4142319"/>
              <a:gd name="connsiteX2" fmla="*/ 18167 w 2525198"/>
              <a:gd name="connsiteY2" fmla="*/ 1683465 h 4142319"/>
              <a:gd name="connsiteX3" fmla="*/ 42390 w 2525198"/>
              <a:gd name="connsiteY3" fmla="*/ 2876424 h 4142319"/>
              <a:gd name="connsiteX4" fmla="*/ 115056 w 2525198"/>
              <a:gd name="connsiteY4" fmla="*/ 3990659 h 4142319"/>
              <a:gd name="connsiteX5" fmla="*/ 805399 w 2525198"/>
              <a:gd name="connsiteY5" fmla="*/ 4123884 h 4142319"/>
              <a:gd name="connsiteX6" fmla="*/ 1804577 w 2525198"/>
              <a:gd name="connsiteY6" fmla="*/ 4142051 h 4142319"/>
              <a:gd name="connsiteX7" fmla="*/ 2525198 w 2525198"/>
              <a:gd name="connsiteY7" fmla="*/ 4135995 h 4142319"/>
              <a:gd name="connsiteX0" fmla="*/ 0 w 1804577"/>
              <a:gd name="connsiteY0" fmla="*/ 0 h 4142069"/>
              <a:gd name="connsiteX1" fmla="*/ 6056 w 1804577"/>
              <a:gd name="connsiteY1" fmla="*/ 1083958 h 4142069"/>
              <a:gd name="connsiteX2" fmla="*/ 18167 w 1804577"/>
              <a:gd name="connsiteY2" fmla="*/ 1683465 h 4142069"/>
              <a:gd name="connsiteX3" fmla="*/ 42390 w 1804577"/>
              <a:gd name="connsiteY3" fmla="*/ 2876424 h 4142069"/>
              <a:gd name="connsiteX4" fmla="*/ 115056 w 1804577"/>
              <a:gd name="connsiteY4" fmla="*/ 3990659 h 4142069"/>
              <a:gd name="connsiteX5" fmla="*/ 805399 w 1804577"/>
              <a:gd name="connsiteY5" fmla="*/ 4123884 h 4142069"/>
              <a:gd name="connsiteX6" fmla="*/ 1804577 w 1804577"/>
              <a:gd name="connsiteY6" fmla="*/ 4142051 h 4142069"/>
              <a:gd name="connsiteX0" fmla="*/ 0 w 805399"/>
              <a:gd name="connsiteY0" fmla="*/ 0 h 4123884"/>
              <a:gd name="connsiteX1" fmla="*/ 6056 w 805399"/>
              <a:gd name="connsiteY1" fmla="*/ 1083958 h 4123884"/>
              <a:gd name="connsiteX2" fmla="*/ 18167 w 805399"/>
              <a:gd name="connsiteY2" fmla="*/ 1683465 h 4123884"/>
              <a:gd name="connsiteX3" fmla="*/ 42390 w 805399"/>
              <a:gd name="connsiteY3" fmla="*/ 2876424 h 4123884"/>
              <a:gd name="connsiteX4" fmla="*/ 115056 w 805399"/>
              <a:gd name="connsiteY4" fmla="*/ 3990659 h 4123884"/>
              <a:gd name="connsiteX5" fmla="*/ 805399 w 805399"/>
              <a:gd name="connsiteY5" fmla="*/ 4123884 h 4123884"/>
              <a:gd name="connsiteX0" fmla="*/ 0 w 115056"/>
              <a:gd name="connsiteY0" fmla="*/ 0 h 3990659"/>
              <a:gd name="connsiteX1" fmla="*/ 6056 w 115056"/>
              <a:gd name="connsiteY1" fmla="*/ 1083958 h 3990659"/>
              <a:gd name="connsiteX2" fmla="*/ 18167 w 115056"/>
              <a:gd name="connsiteY2" fmla="*/ 1683465 h 3990659"/>
              <a:gd name="connsiteX3" fmla="*/ 42390 w 115056"/>
              <a:gd name="connsiteY3" fmla="*/ 2876424 h 3990659"/>
              <a:gd name="connsiteX4" fmla="*/ 115056 w 115056"/>
              <a:gd name="connsiteY4" fmla="*/ 3990659 h 399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6" h="3990659">
                <a:moveTo>
                  <a:pt x="0" y="0"/>
                </a:moveTo>
                <a:cubicBezTo>
                  <a:pt x="1514" y="403709"/>
                  <a:pt x="3028" y="803381"/>
                  <a:pt x="6056" y="1083958"/>
                </a:cubicBezTo>
                <a:cubicBezTo>
                  <a:pt x="9084" y="1364535"/>
                  <a:pt x="12111" y="1384721"/>
                  <a:pt x="18167" y="1683465"/>
                </a:cubicBezTo>
                <a:cubicBezTo>
                  <a:pt x="24223" y="1982209"/>
                  <a:pt x="26242" y="2491892"/>
                  <a:pt x="42390" y="2876424"/>
                </a:cubicBezTo>
                <a:cubicBezTo>
                  <a:pt x="58538" y="3260956"/>
                  <a:pt x="42388" y="3897806"/>
                  <a:pt x="115056" y="3990659"/>
                </a:cubicBezTo>
              </a:path>
            </a:pathLst>
          </a:custGeom>
          <a:noFill/>
          <a:ln w="79375">
            <a:solidFill>
              <a:srgbClr val="61C193"/>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Freeform 35">
            <a:extLst>
              <a:ext uri="{FF2B5EF4-FFF2-40B4-BE49-F238E27FC236}">
                <a16:creationId xmlns:a16="http://schemas.microsoft.com/office/drawing/2014/main" id="{108FE9C7-C2F4-B749-BF42-C244FE537676}"/>
              </a:ext>
            </a:extLst>
          </p:cNvPr>
          <p:cNvSpPr/>
          <p:nvPr/>
        </p:nvSpPr>
        <p:spPr>
          <a:xfrm>
            <a:off x="1573903" y="5322117"/>
            <a:ext cx="9507339" cy="187725"/>
          </a:xfrm>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0 w 9610284"/>
              <a:gd name="connsiteY0" fmla="*/ 0 h 3875603"/>
              <a:gd name="connsiteX1" fmla="*/ 6056 w 9610284"/>
              <a:gd name="connsiteY1" fmla="*/ 1083958 h 3875603"/>
              <a:gd name="connsiteX2" fmla="*/ 18167 w 9610284"/>
              <a:gd name="connsiteY2" fmla="*/ 1659242 h 3875603"/>
              <a:gd name="connsiteX3" fmla="*/ 12112 w 9610284"/>
              <a:gd name="connsiteY3" fmla="*/ 2852201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 name="connsiteX0" fmla="*/ 54125 w 9664409"/>
              <a:gd name="connsiteY0" fmla="*/ 0 h 4178886"/>
              <a:gd name="connsiteX1" fmla="*/ 60181 w 9664409"/>
              <a:gd name="connsiteY1" fmla="*/ 1083958 h 4178886"/>
              <a:gd name="connsiteX2" fmla="*/ 72292 w 9664409"/>
              <a:gd name="connsiteY2" fmla="*/ 1659242 h 4178886"/>
              <a:gd name="connsiteX3" fmla="*/ 66237 w 9664409"/>
              <a:gd name="connsiteY3" fmla="*/ 2852201 h 4178886"/>
              <a:gd name="connsiteX4" fmla="*/ 29902 w 9664409"/>
              <a:gd name="connsiteY4" fmla="*/ 4178384 h 4178886"/>
              <a:gd name="connsiteX5" fmla="*/ 556742 w 9664409"/>
              <a:gd name="connsiteY5" fmla="*/ 2700811 h 4178886"/>
              <a:gd name="connsiteX6" fmla="*/ 1071471 w 9664409"/>
              <a:gd name="connsiteY6" fmla="*/ 3076260 h 4178886"/>
              <a:gd name="connsiteX7" fmla="*/ 2004038 w 9664409"/>
              <a:gd name="connsiteY7" fmla="*/ 3276095 h 4178886"/>
              <a:gd name="connsiteX8" fmla="*/ 3469500 w 9664409"/>
              <a:gd name="connsiteY8" fmla="*/ 3445653 h 4178886"/>
              <a:gd name="connsiteX9" fmla="*/ 5449691 w 9664409"/>
              <a:gd name="connsiteY9" fmla="*/ 3560710 h 4178886"/>
              <a:gd name="connsiteX10" fmla="*/ 7902220 w 9664409"/>
              <a:gd name="connsiteY10" fmla="*/ 3742379 h 4178886"/>
              <a:gd name="connsiteX11" fmla="*/ 9664409 w 9664409"/>
              <a:gd name="connsiteY11" fmla="*/ 3875603 h 4178886"/>
              <a:gd name="connsiteX0" fmla="*/ 76964 w 9687248"/>
              <a:gd name="connsiteY0" fmla="*/ 0 h 4327288"/>
              <a:gd name="connsiteX1" fmla="*/ 83020 w 9687248"/>
              <a:gd name="connsiteY1" fmla="*/ 1083958 h 4327288"/>
              <a:gd name="connsiteX2" fmla="*/ 95131 w 9687248"/>
              <a:gd name="connsiteY2" fmla="*/ 1659242 h 4327288"/>
              <a:gd name="connsiteX3" fmla="*/ 89076 w 9687248"/>
              <a:gd name="connsiteY3" fmla="*/ 2852201 h 4327288"/>
              <a:gd name="connsiteX4" fmla="*/ 52741 w 9687248"/>
              <a:gd name="connsiteY4" fmla="*/ 4178384 h 4327288"/>
              <a:gd name="connsiteX5" fmla="*/ 894474 w 9687248"/>
              <a:gd name="connsiteY5" fmla="*/ 4172329 h 4327288"/>
              <a:gd name="connsiteX6" fmla="*/ 1094310 w 9687248"/>
              <a:gd name="connsiteY6" fmla="*/ 3076260 h 4327288"/>
              <a:gd name="connsiteX7" fmla="*/ 2026877 w 9687248"/>
              <a:gd name="connsiteY7" fmla="*/ 3276095 h 4327288"/>
              <a:gd name="connsiteX8" fmla="*/ 3492339 w 9687248"/>
              <a:gd name="connsiteY8" fmla="*/ 3445653 h 4327288"/>
              <a:gd name="connsiteX9" fmla="*/ 5472530 w 9687248"/>
              <a:gd name="connsiteY9" fmla="*/ 3560710 h 4327288"/>
              <a:gd name="connsiteX10" fmla="*/ 7925059 w 9687248"/>
              <a:gd name="connsiteY10" fmla="*/ 3742379 h 4327288"/>
              <a:gd name="connsiteX11" fmla="*/ 9687248 w 9687248"/>
              <a:gd name="connsiteY11" fmla="*/ 3875603 h 432728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026877 w 9687248"/>
              <a:gd name="connsiteY7" fmla="*/ 32760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492339 w 9687248"/>
              <a:gd name="connsiteY8" fmla="*/ 3445653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472530 w 9687248"/>
              <a:gd name="connsiteY9" fmla="*/ 3560710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7925059 w 9687248"/>
              <a:gd name="connsiteY10" fmla="*/ 3742379 h 4275948"/>
              <a:gd name="connsiteX11" fmla="*/ 9687248 w 9687248"/>
              <a:gd name="connsiteY11" fmla="*/ 3875603 h 4275948"/>
              <a:gd name="connsiteX0" fmla="*/ 76964 w 9687248"/>
              <a:gd name="connsiteY0" fmla="*/ 0 h 4275948"/>
              <a:gd name="connsiteX1" fmla="*/ 83020 w 9687248"/>
              <a:gd name="connsiteY1" fmla="*/ 1083958 h 4275948"/>
              <a:gd name="connsiteX2" fmla="*/ 95131 w 9687248"/>
              <a:gd name="connsiteY2" fmla="*/ 1659242 h 4275948"/>
              <a:gd name="connsiteX3" fmla="*/ 89076 w 9687248"/>
              <a:gd name="connsiteY3" fmla="*/ 2852201 h 4275948"/>
              <a:gd name="connsiteX4" fmla="*/ 52741 w 9687248"/>
              <a:gd name="connsiteY4" fmla="*/ 4178384 h 4275948"/>
              <a:gd name="connsiteX5" fmla="*/ 894474 w 9687248"/>
              <a:gd name="connsiteY5" fmla="*/ 4172329 h 4275948"/>
              <a:gd name="connsiteX6" fmla="*/ 1881541 w 9687248"/>
              <a:gd name="connsiteY6" fmla="*/ 4142051 h 4275948"/>
              <a:gd name="connsiteX7" fmla="*/ 2602162 w 9687248"/>
              <a:gd name="connsiteY7" fmla="*/ 4135995 h 4275948"/>
              <a:gd name="connsiteX8" fmla="*/ 3795121 w 9687248"/>
              <a:gd name="connsiteY8" fmla="*/ 4105716 h 4275948"/>
              <a:gd name="connsiteX9" fmla="*/ 5684477 w 9687248"/>
              <a:gd name="connsiteY9" fmla="*/ 4160217 h 4275948"/>
              <a:gd name="connsiteX10" fmla="*/ 8046171 w 9687248"/>
              <a:gd name="connsiteY10" fmla="*/ 4160217 h 4275948"/>
              <a:gd name="connsiteX11" fmla="*/ 9687248 w 9687248"/>
              <a:gd name="connsiteY11" fmla="*/ 3875603 h 4275948"/>
              <a:gd name="connsiteX0" fmla="*/ 76964 w 9699359"/>
              <a:gd name="connsiteY0" fmla="*/ 0 h 4275948"/>
              <a:gd name="connsiteX1" fmla="*/ 83020 w 9699359"/>
              <a:gd name="connsiteY1" fmla="*/ 1083958 h 4275948"/>
              <a:gd name="connsiteX2" fmla="*/ 95131 w 9699359"/>
              <a:gd name="connsiteY2" fmla="*/ 1659242 h 4275948"/>
              <a:gd name="connsiteX3" fmla="*/ 89076 w 9699359"/>
              <a:gd name="connsiteY3" fmla="*/ 2852201 h 4275948"/>
              <a:gd name="connsiteX4" fmla="*/ 52741 w 9699359"/>
              <a:gd name="connsiteY4" fmla="*/ 4178384 h 4275948"/>
              <a:gd name="connsiteX5" fmla="*/ 894474 w 9699359"/>
              <a:gd name="connsiteY5" fmla="*/ 4172329 h 4275948"/>
              <a:gd name="connsiteX6" fmla="*/ 1881541 w 9699359"/>
              <a:gd name="connsiteY6" fmla="*/ 4142051 h 4275948"/>
              <a:gd name="connsiteX7" fmla="*/ 2602162 w 9699359"/>
              <a:gd name="connsiteY7" fmla="*/ 4135995 h 4275948"/>
              <a:gd name="connsiteX8" fmla="*/ 3795121 w 9699359"/>
              <a:gd name="connsiteY8" fmla="*/ 4105716 h 4275948"/>
              <a:gd name="connsiteX9" fmla="*/ 5684477 w 9699359"/>
              <a:gd name="connsiteY9" fmla="*/ 4160217 h 4275948"/>
              <a:gd name="connsiteX10" fmla="*/ 8046171 w 9699359"/>
              <a:gd name="connsiteY10" fmla="*/ 4160217 h 4275948"/>
              <a:gd name="connsiteX11" fmla="*/ 9699359 w 9699359"/>
              <a:gd name="connsiteY11" fmla="*/ 4178384 h 4275948"/>
              <a:gd name="connsiteX0" fmla="*/ 20881 w 9643276"/>
              <a:gd name="connsiteY0" fmla="*/ 0 h 4182209"/>
              <a:gd name="connsiteX1" fmla="*/ 26937 w 9643276"/>
              <a:gd name="connsiteY1" fmla="*/ 1083958 h 4182209"/>
              <a:gd name="connsiteX2" fmla="*/ 39048 w 9643276"/>
              <a:gd name="connsiteY2" fmla="*/ 1659242 h 4182209"/>
              <a:gd name="connsiteX3" fmla="*/ 32993 w 9643276"/>
              <a:gd name="connsiteY3" fmla="*/ 2852201 h 4182209"/>
              <a:gd name="connsiteX4" fmla="*/ 69325 w 9643276"/>
              <a:gd name="connsiteY4" fmla="*/ 4039104 h 4182209"/>
              <a:gd name="connsiteX5" fmla="*/ 838391 w 9643276"/>
              <a:gd name="connsiteY5" fmla="*/ 4172329 h 4182209"/>
              <a:gd name="connsiteX6" fmla="*/ 1825458 w 9643276"/>
              <a:gd name="connsiteY6" fmla="*/ 4142051 h 4182209"/>
              <a:gd name="connsiteX7" fmla="*/ 2546079 w 9643276"/>
              <a:gd name="connsiteY7" fmla="*/ 4135995 h 4182209"/>
              <a:gd name="connsiteX8" fmla="*/ 3739038 w 9643276"/>
              <a:gd name="connsiteY8" fmla="*/ 4105716 h 4182209"/>
              <a:gd name="connsiteX9" fmla="*/ 5628394 w 9643276"/>
              <a:gd name="connsiteY9" fmla="*/ 4160217 h 4182209"/>
              <a:gd name="connsiteX10" fmla="*/ 7990088 w 9643276"/>
              <a:gd name="connsiteY10" fmla="*/ 4160217 h 4182209"/>
              <a:gd name="connsiteX11" fmla="*/ 9643276 w 9643276"/>
              <a:gd name="connsiteY11" fmla="*/ 4178384 h 4182209"/>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72329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20880 w 9643275"/>
              <a:gd name="connsiteY0" fmla="*/ 0 h 4178384"/>
              <a:gd name="connsiteX1" fmla="*/ 26936 w 9643275"/>
              <a:gd name="connsiteY1" fmla="*/ 1083958 h 4178384"/>
              <a:gd name="connsiteX2" fmla="*/ 39047 w 9643275"/>
              <a:gd name="connsiteY2" fmla="*/ 1659242 h 4178384"/>
              <a:gd name="connsiteX3" fmla="*/ 32992 w 9643275"/>
              <a:gd name="connsiteY3" fmla="*/ 2852201 h 4178384"/>
              <a:gd name="connsiteX4" fmla="*/ 69324 w 9643275"/>
              <a:gd name="connsiteY4" fmla="*/ 4039104 h 4178384"/>
              <a:gd name="connsiteX5" fmla="*/ 838390 w 9643275"/>
              <a:gd name="connsiteY5" fmla="*/ 4135995 h 4178384"/>
              <a:gd name="connsiteX6" fmla="*/ 1825457 w 9643275"/>
              <a:gd name="connsiteY6" fmla="*/ 4142051 h 4178384"/>
              <a:gd name="connsiteX7" fmla="*/ 2546078 w 9643275"/>
              <a:gd name="connsiteY7" fmla="*/ 4135995 h 4178384"/>
              <a:gd name="connsiteX8" fmla="*/ 3739037 w 9643275"/>
              <a:gd name="connsiteY8" fmla="*/ 4105716 h 4178384"/>
              <a:gd name="connsiteX9" fmla="*/ 5628393 w 9643275"/>
              <a:gd name="connsiteY9" fmla="*/ 4160217 h 4178384"/>
              <a:gd name="connsiteX10" fmla="*/ 7990087 w 9643275"/>
              <a:gd name="connsiteY10" fmla="*/ 4160217 h 4178384"/>
              <a:gd name="connsiteX11" fmla="*/ 9643275 w 964327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18157 w 9622395"/>
              <a:gd name="connsiteY8" fmla="*/ 4105716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59242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8 w 9622493"/>
              <a:gd name="connsiteY0" fmla="*/ 0 h 4178384"/>
              <a:gd name="connsiteX1" fmla="*/ 6154 w 9622493"/>
              <a:gd name="connsiteY1" fmla="*/ 1083958 h 4178384"/>
              <a:gd name="connsiteX2" fmla="*/ 98 w 9622493"/>
              <a:gd name="connsiteY2" fmla="*/ 1659242 h 4178384"/>
              <a:gd name="connsiteX3" fmla="*/ 12210 w 9622493"/>
              <a:gd name="connsiteY3" fmla="*/ 2852201 h 4178384"/>
              <a:gd name="connsiteX4" fmla="*/ 48542 w 9622493"/>
              <a:gd name="connsiteY4" fmla="*/ 4039104 h 4178384"/>
              <a:gd name="connsiteX5" fmla="*/ 817608 w 9622493"/>
              <a:gd name="connsiteY5" fmla="*/ 4135995 h 4178384"/>
              <a:gd name="connsiteX6" fmla="*/ 1804675 w 9622493"/>
              <a:gd name="connsiteY6" fmla="*/ 4142051 h 4178384"/>
              <a:gd name="connsiteX7" fmla="*/ 2525296 w 9622493"/>
              <a:gd name="connsiteY7" fmla="*/ 4135995 h 4178384"/>
              <a:gd name="connsiteX8" fmla="*/ 3730366 w 9622493"/>
              <a:gd name="connsiteY8" fmla="*/ 4154161 h 4178384"/>
              <a:gd name="connsiteX9" fmla="*/ 5607611 w 9622493"/>
              <a:gd name="connsiteY9" fmla="*/ 4160217 h 4178384"/>
              <a:gd name="connsiteX10" fmla="*/ 7969305 w 9622493"/>
              <a:gd name="connsiteY10" fmla="*/ 4160217 h 4178384"/>
              <a:gd name="connsiteX11" fmla="*/ 9622493 w 9622493"/>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12112 w 9622395"/>
              <a:gd name="connsiteY3" fmla="*/ 2852201 h 4178384"/>
              <a:gd name="connsiteX4" fmla="*/ 48444 w 9622395"/>
              <a:gd name="connsiteY4" fmla="*/ 4039104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9426 w 9631821"/>
              <a:gd name="connsiteY0" fmla="*/ 0 h 4178384"/>
              <a:gd name="connsiteX1" fmla="*/ 15482 w 9631821"/>
              <a:gd name="connsiteY1" fmla="*/ 1083958 h 4178384"/>
              <a:gd name="connsiteX2" fmla="*/ 27593 w 9631821"/>
              <a:gd name="connsiteY2" fmla="*/ 1683465 h 4178384"/>
              <a:gd name="connsiteX3" fmla="*/ 51816 w 9631821"/>
              <a:gd name="connsiteY3" fmla="*/ 2876424 h 4178384"/>
              <a:gd name="connsiteX4" fmla="*/ 57870 w 9631821"/>
              <a:gd name="connsiteY4" fmla="*/ 4039104 h 4178384"/>
              <a:gd name="connsiteX5" fmla="*/ 826936 w 9631821"/>
              <a:gd name="connsiteY5" fmla="*/ 4135995 h 4178384"/>
              <a:gd name="connsiteX6" fmla="*/ 1814003 w 9631821"/>
              <a:gd name="connsiteY6" fmla="*/ 4142051 h 4178384"/>
              <a:gd name="connsiteX7" fmla="*/ 2534624 w 9631821"/>
              <a:gd name="connsiteY7" fmla="*/ 4135995 h 4178384"/>
              <a:gd name="connsiteX8" fmla="*/ 3739694 w 9631821"/>
              <a:gd name="connsiteY8" fmla="*/ 4154161 h 4178384"/>
              <a:gd name="connsiteX9" fmla="*/ 5616939 w 9631821"/>
              <a:gd name="connsiteY9" fmla="*/ 4160217 h 4178384"/>
              <a:gd name="connsiteX10" fmla="*/ 7978633 w 9631821"/>
              <a:gd name="connsiteY10" fmla="*/ 4160217 h 4178384"/>
              <a:gd name="connsiteX11" fmla="*/ 9631821 w 9631821"/>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17510 w 9622395"/>
              <a:gd name="connsiteY5" fmla="*/ 4135995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22395"/>
              <a:gd name="connsiteY0" fmla="*/ 0 h 4178384"/>
              <a:gd name="connsiteX1" fmla="*/ 6056 w 9622395"/>
              <a:gd name="connsiteY1" fmla="*/ 1083958 h 4178384"/>
              <a:gd name="connsiteX2" fmla="*/ 18167 w 9622395"/>
              <a:gd name="connsiteY2" fmla="*/ 1683465 h 4178384"/>
              <a:gd name="connsiteX3" fmla="*/ 42390 w 9622395"/>
              <a:gd name="connsiteY3" fmla="*/ 2876424 h 4178384"/>
              <a:gd name="connsiteX4" fmla="*/ 115056 w 9622395"/>
              <a:gd name="connsiteY4" fmla="*/ 3990659 h 4178384"/>
              <a:gd name="connsiteX5" fmla="*/ 805399 w 9622395"/>
              <a:gd name="connsiteY5" fmla="*/ 4123884 h 4178384"/>
              <a:gd name="connsiteX6" fmla="*/ 1804577 w 9622395"/>
              <a:gd name="connsiteY6" fmla="*/ 4142051 h 4178384"/>
              <a:gd name="connsiteX7" fmla="*/ 2525198 w 9622395"/>
              <a:gd name="connsiteY7" fmla="*/ 4135995 h 4178384"/>
              <a:gd name="connsiteX8" fmla="*/ 3730268 w 9622395"/>
              <a:gd name="connsiteY8" fmla="*/ 4154161 h 4178384"/>
              <a:gd name="connsiteX9" fmla="*/ 5607513 w 9622395"/>
              <a:gd name="connsiteY9" fmla="*/ 4160217 h 4178384"/>
              <a:gd name="connsiteX10" fmla="*/ 7969207 w 9622395"/>
              <a:gd name="connsiteY10" fmla="*/ 4160217 h 4178384"/>
              <a:gd name="connsiteX11" fmla="*/ 9622395 w 9622395"/>
              <a:gd name="connsiteY11" fmla="*/ 4178384 h 4178384"/>
              <a:gd name="connsiteX0" fmla="*/ 0 w 9616339"/>
              <a:gd name="connsiteY0" fmla="*/ 0 h 3094426"/>
              <a:gd name="connsiteX1" fmla="*/ 12111 w 9616339"/>
              <a:gd name="connsiteY1" fmla="*/ 599507 h 3094426"/>
              <a:gd name="connsiteX2" fmla="*/ 36334 w 9616339"/>
              <a:gd name="connsiteY2" fmla="*/ 1792466 h 3094426"/>
              <a:gd name="connsiteX3" fmla="*/ 109000 w 9616339"/>
              <a:gd name="connsiteY3" fmla="*/ 2906701 h 3094426"/>
              <a:gd name="connsiteX4" fmla="*/ 799343 w 9616339"/>
              <a:gd name="connsiteY4" fmla="*/ 3039926 h 3094426"/>
              <a:gd name="connsiteX5" fmla="*/ 1798521 w 9616339"/>
              <a:gd name="connsiteY5" fmla="*/ 3058093 h 3094426"/>
              <a:gd name="connsiteX6" fmla="*/ 2519142 w 9616339"/>
              <a:gd name="connsiteY6" fmla="*/ 3052037 h 3094426"/>
              <a:gd name="connsiteX7" fmla="*/ 3724212 w 9616339"/>
              <a:gd name="connsiteY7" fmla="*/ 3070203 h 3094426"/>
              <a:gd name="connsiteX8" fmla="*/ 5601457 w 9616339"/>
              <a:gd name="connsiteY8" fmla="*/ 3076259 h 3094426"/>
              <a:gd name="connsiteX9" fmla="*/ 7963151 w 9616339"/>
              <a:gd name="connsiteY9" fmla="*/ 3076259 h 3094426"/>
              <a:gd name="connsiteX10" fmla="*/ 9616339 w 9616339"/>
              <a:gd name="connsiteY10" fmla="*/ 3094426 h 3094426"/>
              <a:gd name="connsiteX0" fmla="*/ 0 w 9604228"/>
              <a:gd name="connsiteY0" fmla="*/ 0 h 2494919"/>
              <a:gd name="connsiteX1" fmla="*/ 24223 w 9604228"/>
              <a:gd name="connsiteY1" fmla="*/ 1192959 h 2494919"/>
              <a:gd name="connsiteX2" fmla="*/ 96889 w 9604228"/>
              <a:gd name="connsiteY2" fmla="*/ 2307194 h 2494919"/>
              <a:gd name="connsiteX3" fmla="*/ 787232 w 9604228"/>
              <a:gd name="connsiteY3" fmla="*/ 2440419 h 2494919"/>
              <a:gd name="connsiteX4" fmla="*/ 1786410 w 9604228"/>
              <a:gd name="connsiteY4" fmla="*/ 2458586 h 2494919"/>
              <a:gd name="connsiteX5" fmla="*/ 2507031 w 9604228"/>
              <a:gd name="connsiteY5" fmla="*/ 2452530 h 2494919"/>
              <a:gd name="connsiteX6" fmla="*/ 3712101 w 9604228"/>
              <a:gd name="connsiteY6" fmla="*/ 2470696 h 2494919"/>
              <a:gd name="connsiteX7" fmla="*/ 5589346 w 9604228"/>
              <a:gd name="connsiteY7" fmla="*/ 2476752 h 2494919"/>
              <a:gd name="connsiteX8" fmla="*/ 7951040 w 9604228"/>
              <a:gd name="connsiteY8" fmla="*/ 2476752 h 2494919"/>
              <a:gd name="connsiteX9" fmla="*/ 9604228 w 9604228"/>
              <a:gd name="connsiteY9" fmla="*/ 2494919 h 2494919"/>
              <a:gd name="connsiteX0" fmla="*/ 0 w 9580005"/>
              <a:gd name="connsiteY0" fmla="*/ 0 h 1301960"/>
              <a:gd name="connsiteX1" fmla="*/ 72666 w 9580005"/>
              <a:gd name="connsiteY1" fmla="*/ 1114235 h 1301960"/>
              <a:gd name="connsiteX2" fmla="*/ 763009 w 9580005"/>
              <a:gd name="connsiteY2" fmla="*/ 1247460 h 1301960"/>
              <a:gd name="connsiteX3" fmla="*/ 1762187 w 9580005"/>
              <a:gd name="connsiteY3" fmla="*/ 1265627 h 1301960"/>
              <a:gd name="connsiteX4" fmla="*/ 2482808 w 9580005"/>
              <a:gd name="connsiteY4" fmla="*/ 1259571 h 1301960"/>
              <a:gd name="connsiteX5" fmla="*/ 3687878 w 9580005"/>
              <a:gd name="connsiteY5" fmla="*/ 1277737 h 1301960"/>
              <a:gd name="connsiteX6" fmla="*/ 5565123 w 9580005"/>
              <a:gd name="connsiteY6" fmla="*/ 1283793 h 1301960"/>
              <a:gd name="connsiteX7" fmla="*/ 7926817 w 9580005"/>
              <a:gd name="connsiteY7" fmla="*/ 1283793 h 1301960"/>
              <a:gd name="connsiteX8" fmla="*/ 9580005 w 9580005"/>
              <a:gd name="connsiteY8" fmla="*/ 1301960 h 1301960"/>
              <a:gd name="connsiteX0" fmla="*/ 0 w 9507339"/>
              <a:gd name="connsiteY0" fmla="*/ 0 h 187725"/>
              <a:gd name="connsiteX1" fmla="*/ 690343 w 9507339"/>
              <a:gd name="connsiteY1" fmla="*/ 133225 h 187725"/>
              <a:gd name="connsiteX2" fmla="*/ 1689521 w 9507339"/>
              <a:gd name="connsiteY2" fmla="*/ 151392 h 187725"/>
              <a:gd name="connsiteX3" fmla="*/ 2410142 w 9507339"/>
              <a:gd name="connsiteY3" fmla="*/ 145336 h 187725"/>
              <a:gd name="connsiteX4" fmla="*/ 3615212 w 9507339"/>
              <a:gd name="connsiteY4" fmla="*/ 163502 h 187725"/>
              <a:gd name="connsiteX5" fmla="*/ 5492457 w 9507339"/>
              <a:gd name="connsiteY5" fmla="*/ 169558 h 187725"/>
              <a:gd name="connsiteX6" fmla="*/ 7854151 w 9507339"/>
              <a:gd name="connsiteY6" fmla="*/ 169558 h 187725"/>
              <a:gd name="connsiteX7" fmla="*/ 9507339 w 9507339"/>
              <a:gd name="connsiteY7" fmla="*/ 187725 h 1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7339" h="187725">
                <a:moveTo>
                  <a:pt x="0" y="0"/>
                </a:moveTo>
                <a:cubicBezTo>
                  <a:pt x="72668" y="92853"/>
                  <a:pt x="408756" y="107993"/>
                  <a:pt x="690343" y="133225"/>
                </a:cubicBezTo>
                <a:cubicBezTo>
                  <a:pt x="971930" y="158457"/>
                  <a:pt x="1402888" y="149374"/>
                  <a:pt x="1689521" y="151392"/>
                </a:cubicBezTo>
                <a:cubicBezTo>
                  <a:pt x="1976154" y="153410"/>
                  <a:pt x="2089194" y="143318"/>
                  <a:pt x="2410142" y="145336"/>
                </a:cubicBezTo>
                <a:lnTo>
                  <a:pt x="3615212" y="163502"/>
                </a:lnTo>
                <a:lnTo>
                  <a:pt x="5492457" y="169558"/>
                </a:lnTo>
                <a:lnTo>
                  <a:pt x="7854151" y="169558"/>
                </a:lnTo>
                <a:lnTo>
                  <a:pt x="9507339" y="187725"/>
                </a:lnTo>
              </a:path>
            </a:pathLst>
          </a:custGeom>
          <a:noFill/>
          <a:ln w="79375">
            <a:solidFill>
              <a:srgbClr val="C36AF1"/>
            </a:solidFill>
            <a:extLst>
              <a:ext uri="{C807C97D-BFC1-408E-A445-0C87EB9F89A2}">
                <ask:lineSketchStyleProps xmlns:ask="http://schemas.microsoft.com/office/drawing/2018/sketchyshapes" sd="1219033472">
                  <a:custGeom>
                    <a:avLst/>
                    <a:gdLst>
                      <a:gd name="connsiteX0" fmla="*/ 0 w 9610284"/>
                      <a:gd name="connsiteY0" fmla="*/ 0 h 3875603"/>
                      <a:gd name="connsiteX1" fmla="*/ 6056 w 9610284"/>
                      <a:gd name="connsiteY1" fmla="*/ 1083958 h 3875603"/>
                      <a:gd name="connsiteX2" fmla="*/ 18167 w 9610284"/>
                      <a:gd name="connsiteY2" fmla="*/ 1659242 h 3875603"/>
                      <a:gd name="connsiteX3" fmla="*/ 66612 w 9610284"/>
                      <a:gd name="connsiteY3" fmla="*/ 2058914 h 3875603"/>
                      <a:gd name="connsiteX4" fmla="*/ 145335 w 9610284"/>
                      <a:gd name="connsiteY4" fmla="*/ 2301139 h 3875603"/>
                      <a:gd name="connsiteX5" fmla="*/ 502617 w 9610284"/>
                      <a:gd name="connsiteY5" fmla="*/ 2700811 h 3875603"/>
                      <a:gd name="connsiteX6" fmla="*/ 1017346 w 9610284"/>
                      <a:gd name="connsiteY6" fmla="*/ 3076260 h 3875603"/>
                      <a:gd name="connsiteX7" fmla="*/ 1949913 w 9610284"/>
                      <a:gd name="connsiteY7" fmla="*/ 3276095 h 3875603"/>
                      <a:gd name="connsiteX8" fmla="*/ 3415375 w 9610284"/>
                      <a:gd name="connsiteY8" fmla="*/ 3445653 h 3875603"/>
                      <a:gd name="connsiteX9" fmla="*/ 5395566 w 9610284"/>
                      <a:gd name="connsiteY9" fmla="*/ 3560710 h 3875603"/>
                      <a:gd name="connsiteX10" fmla="*/ 7848095 w 9610284"/>
                      <a:gd name="connsiteY10" fmla="*/ 3742379 h 3875603"/>
                      <a:gd name="connsiteX11" fmla="*/ 9610284 w 9610284"/>
                      <a:gd name="connsiteY11" fmla="*/ 3875603 h 387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0284" h="3875603" extrusionOk="0">
                        <a:moveTo>
                          <a:pt x="0" y="0"/>
                        </a:moveTo>
                        <a:cubicBezTo>
                          <a:pt x="-8454" y="397561"/>
                          <a:pt x="-14956" y="814168"/>
                          <a:pt x="6056" y="1083958"/>
                        </a:cubicBezTo>
                        <a:cubicBezTo>
                          <a:pt x="18140" y="1362405"/>
                          <a:pt x="-8350" y="1497271"/>
                          <a:pt x="18167" y="1659242"/>
                        </a:cubicBezTo>
                        <a:cubicBezTo>
                          <a:pt x="13693" y="1835961"/>
                          <a:pt x="44400" y="1957553"/>
                          <a:pt x="66612" y="2058914"/>
                        </a:cubicBezTo>
                        <a:cubicBezTo>
                          <a:pt x="82231" y="2162846"/>
                          <a:pt x="77672" y="2196547"/>
                          <a:pt x="145335" y="2301139"/>
                        </a:cubicBezTo>
                        <a:cubicBezTo>
                          <a:pt x="245432" y="2411376"/>
                          <a:pt x="362938" y="2559984"/>
                          <a:pt x="502617" y="2700811"/>
                        </a:cubicBezTo>
                        <a:cubicBezTo>
                          <a:pt x="634551" y="2827946"/>
                          <a:pt x="764008" y="2991792"/>
                          <a:pt x="1017346" y="3076260"/>
                        </a:cubicBezTo>
                        <a:cubicBezTo>
                          <a:pt x="1256030" y="3147997"/>
                          <a:pt x="1524462" y="3250354"/>
                          <a:pt x="1949913" y="3276095"/>
                        </a:cubicBezTo>
                        <a:cubicBezTo>
                          <a:pt x="2432359" y="3384001"/>
                          <a:pt x="2864345" y="3403806"/>
                          <a:pt x="3415375" y="3445653"/>
                        </a:cubicBezTo>
                        <a:cubicBezTo>
                          <a:pt x="3989651" y="3493089"/>
                          <a:pt x="5395566" y="3560710"/>
                          <a:pt x="5395566" y="3560710"/>
                        </a:cubicBezTo>
                        <a:cubicBezTo>
                          <a:pt x="5778757" y="3720407"/>
                          <a:pt x="6914121" y="3716889"/>
                          <a:pt x="7848095" y="3742379"/>
                        </a:cubicBezTo>
                        <a:cubicBezTo>
                          <a:pt x="8049747" y="3763153"/>
                          <a:pt x="9221700" y="3909259"/>
                          <a:pt x="9610284" y="3875603"/>
                        </a:cubicBezTo>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Left Arrow 36">
            <a:extLst>
              <a:ext uri="{FF2B5EF4-FFF2-40B4-BE49-F238E27FC236}">
                <a16:creationId xmlns:a16="http://schemas.microsoft.com/office/drawing/2014/main" id="{43349CDF-F26E-434B-BA86-0EC6B34AD94C}"/>
              </a:ext>
            </a:extLst>
          </p:cNvPr>
          <p:cNvSpPr/>
          <p:nvPr/>
        </p:nvSpPr>
        <p:spPr bwMode="auto">
          <a:xfrm>
            <a:off x="2704946" y="2395485"/>
            <a:ext cx="1040276" cy="869655"/>
          </a:xfrm>
          <a:prstGeom prst="leftArrow">
            <a:avLst>
              <a:gd name="adj1" fmla="val 58933"/>
              <a:gd name="adj2" fmla="val 38834"/>
            </a:avLst>
          </a:prstGeom>
          <a:solidFill>
            <a:srgbClr val="61C193"/>
          </a:solidFill>
          <a:ln w="9525" cap="flat" cmpd="sng" algn="ctr">
            <a:noFill/>
            <a:prstDash val="solid"/>
            <a:round/>
            <a:headEnd type="none" w="med" len="med"/>
            <a:tailEnd type="none" w="med" len="med"/>
          </a:ln>
          <a:effectLst/>
        </p:spPr>
        <p:txBody>
          <a:bodyPr vert="horz"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Fewer</a:t>
            </a:r>
            <a:br>
              <a:rPr lang="en-US" sz="1600" dirty="0">
                <a:solidFill>
                  <a:schemeClr val="bg1"/>
                </a:solidFill>
                <a:latin typeface="Arial" charset="0"/>
              </a:rPr>
            </a:br>
            <a:r>
              <a:rPr lang="en-US" sz="1600" dirty="0">
                <a:solidFill>
                  <a:schemeClr val="bg1"/>
                </a:solidFill>
                <a:latin typeface="Arial" charset="0"/>
              </a:rPr>
              <a:t>pets</a:t>
            </a:r>
          </a:p>
        </p:txBody>
      </p:sp>
      <p:sp>
        <p:nvSpPr>
          <p:cNvPr id="38" name="TextBox 37">
            <a:extLst>
              <a:ext uri="{FF2B5EF4-FFF2-40B4-BE49-F238E27FC236}">
                <a16:creationId xmlns:a16="http://schemas.microsoft.com/office/drawing/2014/main" id="{D2BB42DE-AD2D-BF48-8A1E-42C2E6ECE0D0}"/>
              </a:ext>
            </a:extLst>
          </p:cNvPr>
          <p:cNvSpPr txBox="1"/>
          <p:nvPr/>
        </p:nvSpPr>
        <p:spPr>
          <a:xfrm>
            <a:off x="3792766" y="2213766"/>
            <a:ext cx="2462639" cy="1200330"/>
          </a:xfrm>
          <a:prstGeom prst="rect">
            <a:avLst/>
          </a:prstGeom>
          <a:noFill/>
        </p:spPr>
        <p:txBody>
          <a:bodyPr wrap="square" rtlCol="0">
            <a:spAutoFit/>
          </a:bodyPr>
          <a:lstStyle/>
          <a:p>
            <a:r>
              <a:rPr lang="en-US" sz="1800" dirty="0"/>
              <a:t>Find design patterns, policies, and incentives that push the curve in these directions</a:t>
            </a:r>
          </a:p>
        </p:txBody>
      </p:sp>
      <p:sp>
        <p:nvSpPr>
          <p:cNvPr id="39" name="Left Arrow 38">
            <a:extLst>
              <a:ext uri="{FF2B5EF4-FFF2-40B4-BE49-F238E27FC236}">
                <a16:creationId xmlns:a16="http://schemas.microsoft.com/office/drawing/2014/main" id="{888237AB-7288-E141-860E-D30D90BFDDE0}"/>
              </a:ext>
            </a:extLst>
          </p:cNvPr>
          <p:cNvSpPr/>
          <p:nvPr/>
        </p:nvSpPr>
        <p:spPr bwMode="auto">
          <a:xfrm rot="16200000">
            <a:off x="4342815" y="3218508"/>
            <a:ext cx="885352" cy="1289851"/>
          </a:xfrm>
          <a:prstGeom prst="leftArrow">
            <a:avLst>
              <a:gd name="adj1" fmla="val 62759"/>
              <a:gd name="adj2" fmla="val 40129"/>
            </a:avLst>
          </a:prstGeom>
          <a:solidFill>
            <a:srgbClr val="C36AF1"/>
          </a:solidFill>
          <a:ln w="9525" cap="flat" cmpd="sng" algn="ctr">
            <a:noFill/>
            <a:prstDash val="solid"/>
            <a:round/>
            <a:headEnd type="none" w="med" len="med"/>
            <a:tailEnd type="none" w="med" len="med"/>
          </a:ln>
          <a:effectLst/>
        </p:spPr>
        <p:txBody>
          <a:bodyPr vert="vert" wrap="none" lIns="98755" tIns="49377" rIns="98755" bIns="49377" numCol="1" rtlCol="0" anchor="ctr" anchorCtr="0" compatLnSpc="1">
            <a:prstTxWarp prst="textNoShape">
              <a:avLst/>
            </a:prstTxWarp>
          </a:bodyPr>
          <a:lstStyle/>
          <a:p>
            <a:pPr algn="ctr" defTabSz="987527" eaLnBrk="0" fontAlgn="base" hangingPunct="0">
              <a:spcBef>
                <a:spcPct val="0"/>
              </a:spcBef>
              <a:spcAft>
                <a:spcPct val="0"/>
              </a:spcAft>
            </a:pPr>
            <a:r>
              <a:rPr lang="en-US" sz="1600" dirty="0">
                <a:solidFill>
                  <a:schemeClr val="bg1"/>
                </a:solidFill>
                <a:latin typeface="Arial" charset="0"/>
              </a:rPr>
              <a:t>Shorter-</a:t>
            </a:r>
            <a:br>
              <a:rPr lang="en-US" sz="1600" dirty="0">
                <a:solidFill>
                  <a:schemeClr val="bg1"/>
                </a:solidFill>
                <a:latin typeface="Arial" charset="0"/>
              </a:rPr>
            </a:br>
            <a:r>
              <a:rPr lang="en-US" sz="1600" dirty="0">
                <a:solidFill>
                  <a:schemeClr val="bg1"/>
                </a:solidFill>
                <a:latin typeface="Arial" charset="0"/>
              </a:rPr>
              <a:t>lived</a:t>
            </a:r>
            <a:br>
              <a:rPr lang="en-US" sz="1600" dirty="0">
                <a:solidFill>
                  <a:schemeClr val="bg1"/>
                </a:solidFill>
                <a:latin typeface="Arial" charset="0"/>
              </a:rPr>
            </a:br>
            <a:r>
              <a:rPr lang="en-US" sz="1600" dirty="0">
                <a:solidFill>
                  <a:schemeClr val="bg1"/>
                </a:solidFill>
                <a:latin typeface="Arial" charset="0"/>
              </a:rPr>
              <a:t>cattle</a:t>
            </a:r>
          </a:p>
        </p:txBody>
      </p:sp>
    </p:spTree>
    <p:extLst>
      <p:ext uri="{BB962C8B-B14F-4D97-AF65-F5344CB8AC3E}">
        <p14:creationId xmlns:p14="http://schemas.microsoft.com/office/powerpoint/2010/main" val="3571483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5B3A-D54A-DA42-A00B-DD6423828BBE}"/>
              </a:ext>
            </a:extLst>
          </p:cNvPr>
          <p:cNvSpPr>
            <a:spLocks noGrp="1"/>
          </p:cNvSpPr>
          <p:nvPr>
            <p:ph type="title"/>
          </p:nvPr>
        </p:nvSpPr>
        <p:spPr/>
        <p:txBody>
          <a:bodyPr/>
          <a:lstStyle/>
          <a:p>
            <a:r>
              <a:rPr lang="en-US" dirty="0"/>
              <a:t>Benchmarking Resiliency</a:t>
            </a:r>
          </a:p>
        </p:txBody>
      </p:sp>
      <p:pic>
        <p:nvPicPr>
          <p:cNvPr id="8" name="Graphic 7">
            <a:extLst>
              <a:ext uri="{FF2B5EF4-FFF2-40B4-BE49-F238E27FC236}">
                <a16:creationId xmlns:a16="http://schemas.microsoft.com/office/drawing/2014/main" id="{FB1FAC44-A34C-5C46-BBE5-4E5D77C7B6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300" y="1300419"/>
            <a:ext cx="5692449" cy="4814957"/>
          </a:xfrm>
          <a:prstGeom prst="rect">
            <a:avLst/>
          </a:prstGeom>
        </p:spPr>
      </p:pic>
      <p:sp>
        <p:nvSpPr>
          <p:cNvPr id="9" name="TextBox 8">
            <a:extLst>
              <a:ext uri="{FF2B5EF4-FFF2-40B4-BE49-F238E27FC236}">
                <a16:creationId xmlns:a16="http://schemas.microsoft.com/office/drawing/2014/main" id="{51CF2586-471C-AE48-8ECE-AABA01E575A5}"/>
              </a:ext>
            </a:extLst>
          </p:cNvPr>
          <p:cNvSpPr txBox="1"/>
          <p:nvPr/>
        </p:nvSpPr>
        <p:spPr>
          <a:xfrm>
            <a:off x="2769307" y="6078198"/>
            <a:ext cx="650434" cy="276999"/>
          </a:xfrm>
          <a:prstGeom prst="rect">
            <a:avLst/>
          </a:prstGeom>
          <a:noFill/>
        </p:spPr>
        <p:txBody>
          <a:bodyPr wrap="none" rtlCol="0">
            <a:spAutoFit/>
          </a:bodyPr>
          <a:lstStyle/>
          <a:p>
            <a:r>
              <a:rPr lang="en-US" sz="1200" dirty="0"/>
              <a:t>Uptime</a:t>
            </a:r>
          </a:p>
        </p:txBody>
      </p:sp>
      <p:sp>
        <p:nvSpPr>
          <p:cNvPr id="10" name="TextBox 9">
            <a:extLst>
              <a:ext uri="{FF2B5EF4-FFF2-40B4-BE49-F238E27FC236}">
                <a16:creationId xmlns:a16="http://schemas.microsoft.com/office/drawing/2014/main" id="{2EEC5024-BB8F-BB4B-89F9-C420C0527C7A}"/>
              </a:ext>
            </a:extLst>
          </p:cNvPr>
          <p:cNvSpPr txBox="1"/>
          <p:nvPr/>
        </p:nvSpPr>
        <p:spPr>
          <a:xfrm rot="16200000">
            <a:off x="-181465" y="3434098"/>
            <a:ext cx="859531" cy="276999"/>
          </a:xfrm>
          <a:prstGeom prst="rect">
            <a:avLst/>
          </a:prstGeom>
          <a:noFill/>
        </p:spPr>
        <p:txBody>
          <a:bodyPr wrap="none" rtlCol="0">
            <a:spAutoFit/>
          </a:bodyPr>
          <a:lstStyle/>
          <a:p>
            <a:r>
              <a:rPr lang="en-US" sz="1200" dirty="0"/>
              <a:t># of Assets</a:t>
            </a:r>
          </a:p>
        </p:txBody>
      </p:sp>
      <p:cxnSp>
        <p:nvCxnSpPr>
          <p:cNvPr id="15" name="Straight Connector 14">
            <a:extLst>
              <a:ext uri="{FF2B5EF4-FFF2-40B4-BE49-F238E27FC236}">
                <a16:creationId xmlns:a16="http://schemas.microsoft.com/office/drawing/2014/main" id="{3D78F6FB-9F4B-9546-9AA6-2ABD16666BFF}"/>
              </a:ext>
            </a:extLst>
          </p:cNvPr>
          <p:cNvCxnSpPr/>
          <p:nvPr/>
        </p:nvCxnSpPr>
        <p:spPr>
          <a:xfrm>
            <a:off x="2146397" y="1970831"/>
            <a:ext cx="355988" cy="0"/>
          </a:xfrm>
          <a:prstGeom prst="line">
            <a:avLst/>
          </a:prstGeom>
          <a:ln cmpd="dbl">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94CF5084-2EA1-1845-A039-C9A3AF605137}"/>
              </a:ext>
            </a:extLst>
          </p:cNvPr>
          <p:cNvGrpSpPr/>
          <p:nvPr/>
        </p:nvGrpSpPr>
        <p:grpSpPr>
          <a:xfrm>
            <a:off x="2607945" y="1588654"/>
            <a:ext cx="2319661" cy="584775"/>
            <a:chOff x="2607945" y="1588654"/>
            <a:chExt cx="2319661" cy="584775"/>
          </a:xfrm>
        </p:grpSpPr>
        <p:sp>
          <p:nvSpPr>
            <p:cNvPr id="12" name="Rectangle 11">
              <a:extLst>
                <a:ext uri="{FF2B5EF4-FFF2-40B4-BE49-F238E27FC236}">
                  <a16:creationId xmlns:a16="http://schemas.microsoft.com/office/drawing/2014/main" id="{EA114355-7712-0448-B865-289E28D5D98A}"/>
                </a:ext>
              </a:extLst>
            </p:cNvPr>
            <p:cNvSpPr/>
            <p:nvPr/>
          </p:nvSpPr>
          <p:spPr>
            <a:xfrm>
              <a:off x="3197645" y="1588654"/>
              <a:ext cx="1729961" cy="584775"/>
            </a:xfrm>
            <a:prstGeom prst="rect">
              <a:avLst/>
            </a:prstGeom>
          </p:spPr>
          <p:txBody>
            <a:bodyPr wrap="none">
              <a:spAutoFit/>
            </a:bodyPr>
            <a:lstStyle/>
            <a:p>
              <a:r>
                <a:rPr lang="en-US" sz="3200" dirty="0">
                  <a:solidFill>
                    <a:srgbClr val="FF0000"/>
                  </a:solidFill>
                </a:rPr>
                <a:t>β = 1.355</a:t>
              </a:r>
            </a:p>
          </p:txBody>
        </p:sp>
        <p:sp>
          <p:nvSpPr>
            <p:cNvPr id="16" name="Right Arrow 15">
              <a:extLst>
                <a:ext uri="{FF2B5EF4-FFF2-40B4-BE49-F238E27FC236}">
                  <a16:creationId xmlns:a16="http://schemas.microsoft.com/office/drawing/2014/main" id="{0CBCDB24-2E25-B44D-9C2C-E80222B76F30}"/>
                </a:ext>
              </a:extLst>
            </p:cNvPr>
            <p:cNvSpPr/>
            <p:nvPr/>
          </p:nvSpPr>
          <p:spPr>
            <a:xfrm>
              <a:off x="2607945" y="1807178"/>
              <a:ext cx="583654" cy="163653"/>
            </a:xfrm>
            <a:prstGeom prst="rightArrow">
              <a:avLst>
                <a:gd name="adj1" fmla="val 50000"/>
                <a:gd name="adj2" fmla="val 9106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2F39149-F61A-AF4C-9731-FB45967DBF63}"/>
              </a:ext>
            </a:extLst>
          </p:cNvPr>
          <p:cNvGrpSpPr/>
          <p:nvPr/>
        </p:nvGrpSpPr>
        <p:grpSpPr>
          <a:xfrm>
            <a:off x="4805057" y="1925126"/>
            <a:ext cx="7276690" cy="4190250"/>
            <a:chOff x="4694411" y="2007431"/>
            <a:chExt cx="7276690" cy="4190250"/>
          </a:xfrm>
        </p:grpSpPr>
        <p:sp>
          <p:nvSpPr>
            <p:cNvPr id="4" name="TextBox 3">
              <a:extLst>
                <a:ext uri="{FF2B5EF4-FFF2-40B4-BE49-F238E27FC236}">
                  <a16:creationId xmlns:a16="http://schemas.microsoft.com/office/drawing/2014/main" id="{7042FE2E-10BE-6A4D-964B-86B14979AAB8}"/>
                </a:ext>
              </a:extLst>
            </p:cNvPr>
            <p:cNvSpPr txBox="1"/>
            <p:nvPr/>
          </p:nvSpPr>
          <p:spPr>
            <a:xfrm>
              <a:off x="7819967" y="5859127"/>
              <a:ext cx="3840587" cy="338554"/>
            </a:xfrm>
            <a:prstGeom prst="rect">
              <a:avLst/>
            </a:prstGeom>
            <a:noFill/>
          </p:spPr>
          <p:txBody>
            <a:bodyPr wrap="square" rtlCol="0">
              <a:spAutoFit/>
            </a:bodyPr>
            <a:lstStyle/>
            <a:p>
              <a:r>
                <a:rPr lang="en-US" sz="800" dirty="0"/>
                <a:t>Source: </a:t>
              </a:r>
              <a:r>
                <a:rPr lang="en-US" sz="800" dirty="0" err="1"/>
                <a:t>Huiling</a:t>
              </a:r>
              <a:r>
                <a:rPr lang="en-US" sz="800" dirty="0"/>
                <a:t> Zhang, Yilin Shen, and My T. Thai; Robustness of power-law networks: its assessment and optimization, 2015; https://</a:t>
              </a:r>
              <a:r>
                <a:rPr lang="en-US" sz="800" dirty="0" err="1"/>
                <a:t>www.cise.ufl.edu</a:t>
              </a:r>
              <a:r>
                <a:rPr lang="en-US" sz="800" dirty="0"/>
                <a:t>/~</a:t>
              </a:r>
              <a:r>
                <a:rPr lang="en-US" sz="800" dirty="0" err="1"/>
                <a:t>mythai</a:t>
              </a:r>
              <a:r>
                <a:rPr lang="en-US" sz="800" dirty="0"/>
                <a:t>/files/15joco.pdf</a:t>
              </a:r>
            </a:p>
          </p:txBody>
        </p:sp>
        <p:sp>
          <p:nvSpPr>
            <p:cNvPr id="11" name="Rectangle 10">
              <a:extLst>
                <a:ext uri="{FF2B5EF4-FFF2-40B4-BE49-F238E27FC236}">
                  <a16:creationId xmlns:a16="http://schemas.microsoft.com/office/drawing/2014/main" id="{A13D5571-F530-3043-94DD-D2F914344B60}"/>
                </a:ext>
              </a:extLst>
            </p:cNvPr>
            <p:cNvSpPr/>
            <p:nvPr/>
          </p:nvSpPr>
          <p:spPr>
            <a:xfrm>
              <a:off x="7448152" y="2007431"/>
              <a:ext cx="4522949" cy="3400931"/>
            </a:xfrm>
            <a:prstGeom prst="rect">
              <a:avLst/>
            </a:prstGeom>
          </p:spPr>
          <p:txBody>
            <a:bodyPr wrap="square">
              <a:spAutoFit/>
            </a:bodyPr>
            <a:lstStyle/>
            <a:p>
              <a:pPr marL="177800" indent="-177800">
                <a:spcAft>
                  <a:spcPts val="600"/>
                </a:spcAft>
                <a:buFont typeface="Arial" panose="020B0604020202020204" pitchFamily="34" charset="0"/>
                <a:buChar char="•"/>
              </a:pPr>
              <a:r>
                <a:rPr lang="en-US" sz="1800" dirty="0"/>
                <a:t>If β is &lt; 2.9 </a:t>
              </a:r>
              <a:r>
                <a:rPr lang="en-US" sz="1800" dirty="0">
                  <a:sym typeface="Wingdings" pitchFamily="2" charset="2"/>
                </a:rPr>
                <a:t> </a:t>
              </a:r>
              <a:r>
                <a:rPr lang="en-US" sz="1800" dirty="0"/>
                <a:t>tolerates random failures</a:t>
              </a:r>
            </a:p>
            <a:p>
              <a:pPr marL="177800" indent="-177800">
                <a:spcAft>
                  <a:spcPts val="600"/>
                </a:spcAft>
                <a:buFont typeface="Arial" panose="020B0604020202020204" pitchFamily="34" charset="0"/>
                <a:buChar char="•"/>
              </a:pPr>
              <a:r>
                <a:rPr lang="en-US" sz="1800" dirty="0"/>
                <a:t>If β is </a:t>
              </a:r>
              <a:r>
                <a:rPr lang="en-US" sz="1800" u="sng" dirty="0"/>
                <a:t>smaller</a:t>
              </a:r>
              <a:r>
                <a:rPr lang="en-US" sz="1800" dirty="0"/>
                <a:t> </a:t>
              </a:r>
              <a:r>
                <a:rPr lang="en-US" sz="1800" dirty="0">
                  <a:sym typeface="Wingdings" pitchFamily="2" charset="2"/>
                </a:rPr>
                <a:t> </a:t>
              </a:r>
              <a:r>
                <a:rPr lang="en-US" sz="1800" u="sng" dirty="0"/>
                <a:t>more robust</a:t>
              </a:r>
              <a:r>
                <a:rPr lang="en-US" sz="1800" dirty="0"/>
                <a:t> against intentional attacks</a:t>
              </a:r>
              <a:br>
                <a:rPr lang="en-US" sz="1800" dirty="0"/>
              </a:br>
              <a:r>
                <a:rPr lang="en-US" sz="1800" dirty="0"/>
                <a:t>      </a:t>
              </a:r>
              <a:r>
                <a:rPr lang="en-US" sz="1200" dirty="0"/>
                <a:t>(More short-lived cattle causes β to be smaller!!)</a:t>
              </a:r>
            </a:p>
            <a:p>
              <a:pPr marL="177800" indent="-177800">
                <a:spcAft>
                  <a:spcPts val="600"/>
                </a:spcAft>
                <a:buFont typeface="Arial" panose="020B0604020202020204" pitchFamily="34" charset="0"/>
                <a:buChar char="•"/>
              </a:pPr>
              <a:endParaRPr lang="en-US" sz="1800" dirty="0"/>
            </a:p>
            <a:p>
              <a:pPr marL="177800" indent="-177800">
                <a:spcAft>
                  <a:spcPts val="600"/>
                </a:spcAft>
                <a:buFont typeface="Arial" panose="020B0604020202020204" pitchFamily="34" charset="0"/>
                <a:buChar char="•"/>
              </a:pPr>
              <a:r>
                <a:rPr lang="en-US" sz="1800" dirty="0"/>
                <a:t>Best range is 1.8 &lt; β &lt; 2.5 when optimizing for both vulnerabilities and costs</a:t>
              </a:r>
            </a:p>
            <a:p>
              <a:pPr marL="349250" lvl="1" indent="-171450">
                <a:spcAft>
                  <a:spcPts val="600"/>
                </a:spcAft>
                <a:buFont typeface="Arial" panose="020B0604020202020204" pitchFamily="34" charset="0"/>
                <a:buChar char="•"/>
              </a:pPr>
              <a:r>
                <a:rPr lang="en-US" sz="1600" dirty="0"/>
                <a:t>If β &lt; 1.8 </a:t>
              </a:r>
              <a:r>
                <a:rPr lang="en-US" sz="1600" dirty="0">
                  <a:sym typeface="Wingdings" pitchFamily="2" charset="2"/>
                </a:rPr>
                <a:t> </a:t>
              </a:r>
              <a:r>
                <a:rPr lang="en-US" sz="1600" dirty="0"/>
                <a:t>maintenance cost is very expensive</a:t>
              </a:r>
            </a:p>
            <a:p>
              <a:pPr marL="349250" lvl="1" indent="-171450">
                <a:spcAft>
                  <a:spcPts val="600"/>
                </a:spcAft>
                <a:buFont typeface="Arial" panose="020B0604020202020204" pitchFamily="34" charset="0"/>
                <a:buChar char="•"/>
              </a:pPr>
              <a:r>
                <a:rPr lang="en-US" sz="1600" dirty="0"/>
                <a:t>If β &gt; 2.5 </a:t>
              </a:r>
              <a:r>
                <a:rPr lang="en-US" sz="1600" dirty="0">
                  <a:sym typeface="Wingdings" pitchFamily="2" charset="2"/>
                </a:rPr>
                <a:t></a:t>
              </a:r>
              <a:r>
                <a:rPr lang="en-US" sz="1600" dirty="0"/>
                <a:t> robustness is unpredictable because it depends on the specific attacking strategy</a:t>
              </a:r>
            </a:p>
          </p:txBody>
        </p:sp>
        <p:pic>
          <p:nvPicPr>
            <p:cNvPr id="18" name="Picture 17">
              <a:extLst>
                <a:ext uri="{FF2B5EF4-FFF2-40B4-BE49-F238E27FC236}">
                  <a16:creationId xmlns:a16="http://schemas.microsoft.com/office/drawing/2014/main" id="{F580796C-1A4E-F045-9C83-8B37807E231C}"/>
                </a:ext>
              </a:extLst>
            </p:cNvPr>
            <p:cNvPicPr>
              <a:picLocks noChangeAspect="1"/>
            </p:cNvPicPr>
            <p:nvPr/>
          </p:nvPicPr>
          <p:blipFill>
            <a:blip r:embed="rId5"/>
            <a:stretch>
              <a:fillRect/>
            </a:stretch>
          </p:blipFill>
          <p:spPr>
            <a:xfrm rot="21183095">
              <a:off x="4694411" y="2033949"/>
              <a:ext cx="2733765" cy="4147352"/>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8528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6D3413D-5579-E64A-B9DB-9A659DE2ED49}"/>
              </a:ext>
            </a:extLst>
          </p:cNvPr>
          <p:cNvPicPr>
            <a:picLocks noChangeAspect="1"/>
          </p:cNvPicPr>
          <p:nvPr/>
        </p:nvPicPr>
        <p:blipFill rotWithShape="1">
          <a:blip r:embed="rId3"/>
          <a:srcRect r="40067" b="55067"/>
          <a:stretch/>
        </p:blipFill>
        <p:spPr>
          <a:xfrm>
            <a:off x="5137051" y="2608084"/>
            <a:ext cx="2511812" cy="1221173"/>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5EFCAEB-6AA5-B344-8A96-D60E893013D7}"/>
              </a:ext>
            </a:extLst>
          </p:cNvPr>
          <p:cNvPicPr>
            <a:picLocks noChangeAspect="1"/>
          </p:cNvPicPr>
          <p:nvPr/>
        </p:nvPicPr>
        <p:blipFill>
          <a:blip r:embed="rId4"/>
          <a:stretch>
            <a:fillRect/>
          </a:stretch>
        </p:blipFill>
        <p:spPr>
          <a:xfrm>
            <a:off x="8516924" y="1516848"/>
            <a:ext cx="2697364" cy="2084724"/>
          </a:xfrm>
          <a:prstGeom prst="rect">
            <a:avLst/>
          </a:prstGeom>
        </p:spPr>
      </p:pic>
      <p:grpSp>
        <p:nvGrpSpPr>
          <p:cNvPr id="63" name="Group 62">
            <a:extLst>
              <a:ext uri="{FF2B5EF4-FFF2-40B4-BE49-F238E27FC236}">
                <a16:creationId xmlns:a16="http://schemas.microsoft.com/office/drawing/2014/main" id="{3C641BB1-A8E8-B749-BA7C-2C2C9A39C167}"/>
              </a:ext>
            </a:extLst>
          </p:cNvPr>
          <p:cNvGrpSpPr/>
          <p:nvPr/>
        </p:nvGrpSpPr>
        <p:grpSpPr>
          <a:xfrm>
            <a:off x="5607170" y="660481"/>
            <a:ext cx="5841492" cy="2301962"/>
            <a:chOff x="5607170" y="-114031"/>
            <a:chExt cx="5841492" cy="2301962"/>
          </a:xfrm>
        </p:grpSpPr>
        <p:sp>
          <p:nvSpPr>
            <p:cNvPr id="38" name="Freeform 37">
              <a:extLst>
                <a:ext uri="{FF2B5EF4-FFF2-40B4-BE49-F238E27FC236}">
                  <a16:creationId xmlns:a16="http://schemas.microsoft.com/office/drawing/2014/main" id="{E8E28CE7-28A0-3B4C-9322-5D0FAA0B90DE}"/>
                </a:ext>
              </a:extLst>
            </p:cNvPr>
            <p:cNvSpPr/>
            <p:nvPr/>
          </p:nvSpPr>
          <p:spPr>
            <a:xfrm>
              <a:off x="5607170" y="980364"/>
              <a:ext cx="5841492" cy="1207567"/>
            </a:xfrm>
            <a:custGeom>
              <a:avLst/>
              <a:gdLst>
                <a:gd name="connsiteX0" fmla="*/ 2867025 w 5057775"/>
                <a:gd name="connsiteY0" fmla="*/ 895350 h 1171575"/>
                <a:gd name="connsiteX1" fmla="*/ 0 w 5057775"/>
                <a:gd name="connsiteY1" fmla="*/ 0 h 1171575"/>
                <a:gd name="connsiteX2" fmla="*/ 5057775 w 5057775"/>
                <a:gd name="connsiteY2" fmla="*/ 19050 h 1171575"/>
                <a:gd name="connsiteX3" fmla="*/ 4286250 w 5057775"/>
                <a:gd name="connsiteY3" fmla="*/ 1171575 h 1171575"/>
                <a:gd name="connsiteX4" fmla="*/ 2867025 w 5057775"/>
                <a:gd name="connsiteY4" fmla="*/ 895350 h 1171575"/>
                <a:gd name="connsiteX0" fmla="*/ 2876550 w 5057775"/>
                <a:gd name="connsiteY0" fmla="*/ 1190625 h 1190625"/>
                <a:gd name="connsiteX1" fmla="*/ 0 w 5057775"/>
                <a:gd name="connsiteY1" fmla="*/ 0 h 1190625"/>
                <a:gd name="connsiteX2" fmla="*/ 5057775 w 5057775"/>
                <a:gd name="connsiteY2" fmla="*/ 19050 h 1190625"/>
                <a:gd name="connsiteX3" fmla="*/ 4286250 w 5057775"/>
                <a:gd name="connsiteY3" fmla="*/ 1171575 h 1190625"/>
                <a:gd name="connsiteX4" fmla="*/ 2876550 w 5057775"/>
                <a:gd name="connsiteY4" fmla="*/ 1190625 h 1190625"/>
                <a:gd name="connsiteX0" fmla="*/ 2876550 w 5057775"/>
                <a:gd name="connsiteY0" fmla="*/ 1190625 h 1200150"/>
                <a:gd name="connsiteX1" fmla="*/ 0 w 5057775"/>
                <a:gd name="connsiteY1" fmla="*/ 0 h 1200150"/>
                <a:gd name="connsiteX2" fmla="*/ 5057775 w 5057775"/>
                <a:gd name="connsiteY2" fmla="*/ 19050 h 1200150"/>
                <a:gd name="connsiteX3" fmla="*/ 4229100 w 5057775"/>
                <a:gd name="connsiteY3" fmla="*/ 1200150 h 1200150"/>
                <a:gd name="connsiteX4" fmla="*/ 2876550 w 5057775"/>
                <a:gd name="connsiteY4" fmla="*/ 1190625 h 1200150"/>
                <a:gd name="connsiteX0" fmla="*/ 2876550 w 5057775"/>
                <a:gd name="connsiteY0" fmla="*/ 1190625 h 1190625"/>
                <a:gd name="connsiteX1" fmla="*/ 0 w 5057775"/>
                <a:gd name="connsiteY1" fmla="*/ 0 h 1190625"/>
                <a:gd name="connsiteX2" fmla="*/ 5057775 w 5057775"/>
                <a:gd name="connsiteY2" fmla="*/ 19050 h 1190625"/>
                <a:gd name="connsiteX3" fmla="*/ 4252983 w 5057775"/>
                <a:gd name="connsiteY3" fmla="*/ 1186502 h 1190625"/>
                <a:gd name="connsiteX4" fmla="*/ 2876550 w 5057775"/>
                <a:gd name="connsiteY4" fmla="*/ 1190625 h 1190625"/>
                <a:gd name="connsiteX0" fmla="*/ 2876550 w 5040715"/>
                <a:gd name="connsiteY0" fmla="*/ 1190625 h 1190625"/>
                <a:gd name="connsiteX1" fmla="*/ 0 w 5040715"/>
                <a:gd name="connsiteY1" fmla="*/ 0 h 1190625"/>
                <a:gd name="connsiteX2" fmla="*/ 5040715 w 5040715"/>
                <a:gd name="connsiteY2" fmla="*/ 5402 h 1190625"/>
                <a:gd name="connsiteX3" fmla="*/ 4252983 w 5040715"/>
                <a:gd name="connsiteY3" fmla="*/ 1186502 h 1190625"/>
                <a:gd name="connsiteX4" fmla="*/ 2876550 w 5040715"/>
                <a:gd name="connsiteY4" fmla="*/ 1190625 h 1190625"/>
                <a:gd name="connsiteX0" fmla="*/ 2876550 w 5040715"/>
                <a:gd name="connsiteY0" fmla="*/ 1200861 h 1200861"/>
                <a:gd name="connsiteX1" fmla="*/ 0 w 5040715"/>
                <a:gd name="connsiteY1" fmla="*/ 0 h 1200861"/>
                <a:gd name="connsiteX2" fmla="*/ 5040715 w 5040715"/>
                <a:gd name="connsiteY2" fmla="*/ 15638 h 1200861"/>
                <a:gd name="connsiteX3" fmla="*/ 4252983 w 5040715"/>
                <a:gd name="connsiteY3" fmla="*/ 1196738 h 1200861"/>
                <a:gd name="connsiteX4" fmla="*/ 2876550 w 5040715"/>
                <a:gd name="connsiteY4" fmla="*/ 1200861 h 1200861"/>
                <a:gd name="connsiteX0" fmla="*/ 2876550 w 5050951"/>
                <a:gd name="connsiteY0" fmla="*/ 1200861 h 1200861"/>
                <a:gd name="connsiteX1" fmla="*/ 0 w 5050951"/>
                <a:gd name="connsiteY1" fmla="*/ 0 h 1200861"/>
                <a:gd name="connsiteX2" fmla="*/ 5050951 w 5050951"/>
                <a:gd name="connsiteY2" fmla="*/ 5402 h 1200861"/>
                <a:gd name="connsiteX3" fmla="*/ 4252983 w 5050951"/>
                <a:gd name="connsiteY3" fmla="*/ 1196738 h 1200861"/>
                <a:gd name="connsiteX4" fmla="*/ 2876550 w 5050951"/>
                <a:gd name="connsiteY4" fmla="*/ 1200861 h 1200861"/>
                <a:gd name="connsiteX0" fmla="*/ 2876550 w 5050951"/>
                <a:gd name="connsiteY0" fmla="*/ 1200861 h 1207329"/>
                <a:gd name="connsiteX1" fmla="*/ 0 w 5050951"/>
                <a:gd name="connsiteY1" fmla="*/ 0 h 1207329"/>
                <a:gd name="connsiteX2" fmla="*/ 5050951 w 5050951"/>
                <a:gd name="connsiteY2" fmla="*/ 5402 h 1207329"/>
                <a:gd name="connsiteX3" fmla="*/ 4313002 w 5050951"/>
                <a:gd name="connsiteY3" fmla="*/ 1207329 h 1207329"/>
                <a:gd name="connsiteX4" fmla="*/ 2876550 w 5050951"/>
                <a:gd name="connsiteY4" fmla="*/ 1200861 h 1207329"/>
                <a:gd name="connsiteX0" fmla="*/ 2841245 w 5050951"/>
                <a:gd name="connsiteY0" fmla="*/ 1204392 h 1207329"/>
                <a:gd name="connsiteX1" fmla="*/ 0 w 5050951"/>
                <a:gd name="connsiteY1" fmla="*/ 0 h 1207329"/>
                <a:gd name="connsiteX2" fmla="*/ 5050951 w 5050951"/>
                <a:gd name="connsiteY2" fmla="*/ 5402 h 1207329"/>
                <a:gd name="connsiteX3" fmla="*/ 4313002 w 5050951"/>
                <a:gd name="connsiteY3" fmla="*/ 1207329 h 1207329"/>
                <a:gd name="connsiteX4" fmla="*/ 2841245 w 5050951"/>
                <a:gd name="connsiteY4" fmla="*/ 1204392 h 1207329"/>
                <a:gd name="connsiteX0" fmla="*/ 2841245 w 5050951"/>
                <a:gd name="connsiteY0" fmla="*/ 1204392 h 1207329"/>
                <a:gd name="connsiteX1" fmla="*/ 0 w 5050951"/>
                <a:gd name="connsiteY1" fmla="*/ 0 h 1207329"/>
                <a:gd name="connsiteX2" fmla="*/ 5050951 w 5050951"/>
                <a:gd name="connsiteY2" fmla="*/ 5402 h 1207329"/>
                <a:gd name="connsiteX3" fmla="*/ 4335781 w 5050951"/>
                <a:gd name="connsiteY3" fmla="*/ 1207329 h 1207329"/>
                <a:gd name="connsiteX4" fmla="*/ 2841245 w 5050951"/>
                <a:gd name="connsiteY4" fmla="*/ 1204392 h 1207329"/>
                <a:gd name="connsiteX0" fmla="*/ 2841245 w 5050951"/>
                <a:gd name="connsiteY0" fmla="*/ 1204392 h 1204392"/>
                <a:gd name="connsiteX1" fmla="*/ 0 w 5050951"/>
                <a:gd name="connsiteY1" fmla="*/ 0 h 1204392"/>
                <a:gd name="connsiteX2" fmla="*/ 5050951 w 5050951"/>
                <a:gd name="connsiteY2" fmla="*/ 5402 h 1204392"/>
                <a:gd name="connsiteX3" fmla="*/ 4087363 w 5050951"/>
                <a:gd name="connsiteY3" fmla="*/ 1204154 h 1204392"/>
                <a:gd name="connsiteX4" fmla="*/ 2841245 w 5050951"/>
                <a:gd name="connsiteY4" fmla="*/ 1204392 h 1204392"/>
                <a:gd name="connsiteX0" fmla="*/ 2927330 w 5050951"/>
                <a:gd name="connsiteY0" fmla="*/ 1207567 h 1207567"/>
                <a:gd name="connsiteX1" fmla="*/ 0 w 5050951"/>
                <a:gd name="connsiteY1" fmla="*/ 0 h 1207567"/>
                <a:gd name="connsiteX2" fmla="*/ 5050951 w 5050951"/>
                <a:gd name="connsiteY2" fmla="*/ 5402 h 1207567"/>
                <a:gd name="connsiteX3" fmla="*/ 4087363 w 5050951"/>
                <a:gd name="connsiteY3" fmla="*/ 1204154 h 1207567"/>
                <a:gd name="connsiteX4" fmla="*/ 2927330 w 5050951"/>
                <a:gd name="connsiteY4" fmla="*/ 1207567 h 120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951" h="1207567">
                  <a:moveTo>
                    <a:pt x="2927330" y="1207567"/>
                  </a:moveTo>
                  <a:lnTo>
                    <a:pt x="0" y="0"/>
                  </a:lnTo>
                  <a:lnTo>
                    <a:pt x="5050951" y="5402"/>
                  </a:lnTo>
                  <a:lnTo>
                    <a:pt x="4087363" y="1204154"/>
                  </a:lnTo>
                  <a:lnTo>
                    <a:pt x="2927330" y="1207567"/>
                  </a:lnTo>
                  <a:close/>
                </a:path>
              </a:pathLst>
            </a:custGeom>
            <a:gradFill>
              <a:gsLst>
                <a:gs pos="0">
                  <a:schemeClr val="bg1">
                    <a:lumMod val="65000"/>
                    <a:alpha val="13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2765A3D-739C-1B4A-82B2-AC1CB6BDE127}"/>
                </a:ext>
              </a:extLst>
            </p:cNvPr>
            <p:cNvPicPr>
              <a:picLocks noChangeAspect="1"/>
            </p:cNvPicPr>
            <p:nvPr/>
          </p:nvPicPr>
          <p:blipFill rotWithShape="1">
            <a:blip r:embed="rId4"/>
            <a:srcRect l="7562" t="55605" r="37816" b="31242"/>
            <a:stretch/>
          </p:blipFill>
          <p:spPr>
            <a:xfrm>
              <a:off x="5607170" y="-114031"/>
              <a:ext cx="5841492" cy="1087206"/>
            </a:xfrm>
            <a:prstGeom prst="rect">
              <a:avLst/>
            </a:prstGeom>
            <a:ln>
              <a:solidFill>
                <a:schemeClr val="accent6"/>
              </a:solidFill>
            </a:ln>
            <a:effectLst/>
          </p:spPr>
        </p:pic>
        <p:pic>
          <p:nvPicPr>
            <p:cNvPr id="40" name="Picture 39">
              <a:extLst>
                <a:ext uri="{FF2B5EF4-FFF2-40B4-BE49-F238E27FC236}">
                  <a16:creationId xmlns:a16="http://schemas.microsoft.com/office/drawing/2014/main" id="{57E3B5D4-A475-BF4C-AC9E-E039AA25B3D4}"/>
                </a:ext>
              </a:extLst>
            </p:cNvPr>
            <p:cNvPicPr>
              <a:picLocks noChangeAspect="1"/>
            </p:cNvPicPr>
            <p:nvPr/>
          </p:nvPicPr>
          <p:blipFill rotWithShape="1">
            <a:blip r:embed="rId4"/>
            <a:srcRect l="7562" t="55605" r="37816" b="31242"/>
            <a:stretch/>
          </p:blipFill>
          <p:spPr>
            <a:xfrm>
              <a:off x="8710861" y="1903077"/>
              <a:ext cx="1486355" cy="276637"/>
            </a:xfrm>
            <a:prstGeom prst="rect">
              <a:avLst/>
            </a:prstGeom>
            <a:ln>
              <a:solidFill>
                <a:schemeClr val="accent6"/>
              </a:solidFill>
            </a:ln>
            <a:effectLst/>
          </p:spPr>
        </p:pic>
      </p:grpSp>
      <p:sp>
        <p:nvSpPr>
          <p:cNvPr id="2" name="Title 1">
            <a:extLst>
              <a:ext uri="{FF2B5EF4-FFF2-40B4-BE49-F238E27FC236}">
                <a16:creationId xmlns:a16="http://schemas.microsoft.com/office/drawing/2014/main" id="{C49F05F7-C996-1E49-ABDB-9DAD8D48A910}"/>
              </a:ext>
            </a:extLst>
          </p:cNvPr>
          <p:cNvSpPr>
            <a:spLocks noGrp="1"/>
          </p:cNvSpPr>
          <p:nvPr>
            <p:ph type="title"/>
          </p:nvPr>
        </p:nvSpPr>
        <p:spPr/>
        <p:txBody>
          <a:bodyPr/>
          <a:lstStyle/>
          <a:p>
            <a:r>
              <a:rPr lang="en-US" dirty="0"/>
              <a:t>Pets vs Cattle Controls</a:t>
            </a:r>
          </a:p>
        </p:txBody>
      </p:sp>
      <p:pic>
        <p:nvPicPr>
          <p:cNvPr id="7" name="Picture 6">
            <a:extLst>
              <a:ext uri="{FF2B5EF4-FFF2-40B4-BE49-F238E27FC236}">
                <a16:creationId xmlns:a16="http://schemas.microsoft.com/office/drawing/2014/main" id="{375E8A2F-FACA-4944-B429-4AF1991FD6C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458" t="16294" r="16669" b="2434"/>
          <a:stretch/>
        </p:blipFill>
        <p:spPr>
          <a:xfrm>
            <a:off x="6136196" y="5149897"/>
            <a:ext cx="1850967" cy="1651463"/>
          </a:xfrm>
          <a:prstGeom prst="rect">
            <a:avLst/>
          </a:prstGeom>
        </p:spPr>
      </p:pic>
      <p:sp>
        <p:nvSpPr>
          <p:cNvPr id="10" name="Bent Arrow 9">
            <a:extLst>
              <a:ext uri="{FF2B5EF4-FFF2-40B4-BE49-F238E27FC236}">
                <a16:creationId xmlns:a16="http://schemas.microsoft.com/office/drawing/2014/main" id="{A3AEE58E-396E-F649-AD23-9AC0F801B3A3}"/>
              </a:ext>
            </a:extLst>
          </p:cNvPr>
          <p:cNvSpPr/>
          <p:nvPr/>
        </p:nvSpPr>
        <p:spPr bwMode="auto">
          <a:xfrm>
            <a:off x="1571626" y="2088962"/>
            <a:ext cx="4600554" cy="845016"/>
          </a:xfrm>
          <a:prstGeom prst="bentArrow">
            <a:avLst>
              <a:gd name="adj1" fmla="val 36272"/>
              <a:gd name="adj2" fmla="val 37399"/>
              <a:gd name="adj3" fmla="val 50000"/>
              <a:gd name="adj4" fmla="val 43750"/>
            </a:avLst>
          </a:prstGeom>
          <a:solidFill>
            <a:srgbClr val="61C193"/>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ndParaRPr>
          </a:p>
        </p:txBody>
      </p:sp>
      <p:pic>
        <p:nvPicPr>
          <p:cNvPr id="4" name="Picture 3">
            <a:extLst>
              <a:ext uri="{FF2B5EF4-FFF2-40B4-BE49-F238E27FC236}">
                <a16:creationId xmlns:a16="http://schemas.microsoft.com/office/drawing/2014/main" id="{E767C71A-FE6A-0F42-A805-B34FE0783D24}"/>
              </a:ext>
            </a:extLst>
          </p:cNvPr>
          <p:cNvPicPr>
            <a:picLocks noChangeAspect="1"/>
          </p:cNvPicPr>
          <p:nvPr/>
        </p:nvPicPr>
        <p:blipFill>
          <a:blip r:embed="rId6"/>
          <a:stretch>
            <a:fillRect/>
          </a:stretch>
        </p:blipFill>
        <p:spPr>
          <a:xfrm>
            <a:off x="57150" y="2894423"/>
            <a:ext cx="3315097" cy="2479693"/>
          </a:xfrm>
          <a:prstGeom prst="rect">
            <a:avLst/>
          </a:prstGeom>
        </p:spPr>
      </p:pic>
      <p:sp>
        <p:nvSpPr>
          <p:cNvPr id="18" name="Bent Arrow 17">
            <a:extLst>
              <a:ext uri="{FF2B5EF4-FFF2-40B4-BE49-F238E27FC236}">
                <a16:creationId xmlns:a16="http://schemas.microsoft.com/office/drawing/2014/main" id="{BBF88712-811B-7448-9714-34616A2C2B36}"/>
              </a:ext>
            </a:extLst>
          </p:cNvPr>
          <p:cNvSpPr/>
          <p:nvPr/>
        </p:nvSpPr>
        <p:spPr bwMode="auto">
          <a:xfrm flipV="1">
            <a:off x="1571626" y="5315510"/>
            <a:ext cx="4600554" cy="845016"/>
          </a:xfrm>
          <a:prstGeom prst="bentArrow">
            <a:avLst>
              <a:gd name="adj1" fmla="val 36272"/>
              <a:gd name="adj2" fmla="val 37399"/>
              <a:gd name="adj3" fmla="val 50000"/>
              <a:gd name="adj4" fmla="val 43750"/>
            </a:avLst>
          </a:prstGeom>
          <a:solidFill>
            <a:schemeClr val="tx2"/>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ndParaRPr>
          </a:p>
        </p:txBody>
      </p:sp>
      <p:sp>
        <p:nvSpPr>
          <p:cNvPr id="20" name="TextBox 19">
            <a:extLst>
              <a:ext uri="{FF2B5EF4-FFF2-40B4-BE49-F238E27FC236}">
                <a16:creationId xmlns:a16="http://schemas.microsoft.com/office/drawing/2014/main" id="{FFE77969-DB3E-994D-B166-9F75D40ECAD3}"/>
              </a:ext>
            </a:extLst>
          </p:cNvPr>
          <p:cNvSpPr txBox="1"/>
          <p:nvPr/>
        </p:nvSpPr>
        <p:spPr>
          <a:xfrm>
            <a:off x="2230604" y="5600203"/>
            <a:ext cx="3082511" cy="461665"/>
          </a:xfrm>
          <a:prstGeom prst="rect">
            <a:avLst/>
          </a:prstGeom>
          <a:noFill/>
        </p:spPr>
        <p:txBody>
          <a:bodyPr wrap="none" rtlCol="0">
            <a:spAutoFit/>
          </a:bodyPr>
          <a:lstStyle/>
          <a:p>
            <a:pPr algn="ctr"/>
            <a:r>
              <a:rPr lang="en-US" dirty="0">
                <a:solidFill>
                  <a:schemeClr val="bg1"/>
                </a:solidFill>
              </a:rPr>
              <a:t>Encourage / Incentivize</a:t>
            </a:r>
          </a:p>
        </p:txBody>
      </p:sp>
      <p:sp>
        <p:nvSpPr>
          <p:cNvPr id="21" name="TextBox 20">
            <a:extLst>
              <a:ext uri="{FF2B5EF4-FFF2-40B4-BE49-F238E27FC236}">
                <a16:creationId xmlns:a16="http://schemas.microsoft.com/office/drawing/2014/main" id="{D9CAB230-1CC5-BF4E-993A-F65508E42E90}"/>
              </a:ext>
            </a:extLst>
          </p:cNvPr>
          <p:cNvSpPr txBox="1"/>
          <p:nvPr/>
        </p:nvSpPr>
        <p:spPr>
          <a:xfrm>
            <a:off x="2010194" y="2171183"/>
            <a:ext cx="3523337" cy="461665"/>
          </a:xfrm>
          <a:prstGeom prst="rect">
            <a:avLst/>
          </a:prstGeom>
          <a:noFill/>
        </p:spPr>
        <p:txBody>
          <a:bodyPr wrap="none" rtlCol="0">
            <a:spAutoFit/>
          </a:bodyPr>
          <a:lstStyle/>
          <a:p>
            <a:pPr algn="ctr"/>
            <a:r>
              <a:rPr lang="en-US" dirty="0"/>
              <a:t>Discourage / Disincentivize</a:t>
            </a:r>
          </a:p>
        </p:txBody>
      </p:sp>
      <p:pic>
        <p:nvPicPr>
          <p:cNvPr id="6" name="Picture 5">
            <a:extLst>
              <a:ext uri="{FF2B5EF4-FFF2-40B4-BE49-F238E27FC236}">
                <a16:creationId xmlns:a16="http://schemas.microsoft.com/office/drawing/2014/main" id="{C86A5EA9-9694-0B4F-9A80-E0A4AAF49F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82026" y="1728304"/>
            <a:ext cx="1368675" cy="1532916"/>
          </a:xfrm>
          <a:prstGeom prst="rect">
            <a:avLst/>
          </a:prstGeom>
        </p:spPr>
      </p:pic>
      <p:pic>
        <p:nvPicPr>
          <p:cNvPr id="62" name="Picture 61">
            <a:extLst>
              <a:ext uri="{FF2B5EF4-FFF2-40B4-BE49-F238E27FC236}">
                <a16:creationId xmlns:a16="http://schemas.microsoft.com/office/drawing/2014/main" id="{E128D4BB-E033-0649-B6D6-2DADB319C139}"/>
              </a:ext>
            </a:extLst>
          </p:cNvPr>
          <p:cNvPicPr>
            <a:picLocks noChangeAspect="1"/>
          </p:cNvPicPr>
          <p:nvPr/>
        </p:nvPicPr>
        <p:blipFill>
          <a:blip r:embed="rId8"/>
          <a:stretch>
            <a:fillRect/>
          </a:stretch>
        </p:blipFill>
        <p:spPr>
          <a:xfrm>
            <a:off x="6588861" y="5655988"/>
            <a:ext cx="812800" cy="228600"/>
          </a:xfrm>
          <a:prstGeom prst="rect">
            <a:avLst/>
          </a:prstGeom>
        </p:spPr>
      </p:pic>
      <p:grpSp>
        <p:nvGrpSpPr>
          <p:cNvPr id="3" name="Group 2">
            <a:extLst>
              <a:ext uri="{FF2B5EF4-FFF2-40B4-BE49-F238E27FC236}">
                <a16:creationId xmlns:a16="http://schemas.microsoft.com/office/drawing/2014/main" id="{31F1D315-8046-3F4F-9DD2-336651E037E8}"/>
              </a:ext>
            </a:extLst>
          </p:cNvPr>
          <p:cNvGrpSpPr/>
          <p:nvPr/>
        </p:nvGrpSpPr>
        <p:grpSpPr>
          <a:xfrm>
            <a:off x="3752165" y="4011698"/>
            <a:ext cx="3135651" cy="1344986"/>
            <a:chOff x="3752165" y="3237186"/>
            <a:chExt cx="3135651" cy="1344986"/>
          </a:xfrm>
        </p:grpSpPr>
        <p:cxnSp>
          <p:nvCxnSpPr>
            <p:cNvPr id="65" name="Straight Arrow Connector 64">
              <a:extLst>
                <a:ext uri="{FF2B5EF4-FFF2-40B4-BE49-F238E27FC236}">
                  <a16:creationId xmlns:a16="http://schemas.microsoft.com/office/drawing/2014/main" id="{525191E6-FC87-3841-9A81-BCD62C603ECF}"/>
                </a:ext>
              </a:extLst>
            </p:cNvPr>
            <p:cNvCxnSpPr>
              <a:cxnSpLocks/>
              <a:endCxn id="70" idx="0"/>
            </p:cNvCxnSpPr>
            <p:nvPr/>
          </p:nvCxnSpPr>
          <p:spPr>
            <a:xfrm>
              <a:off x="6588861" y="3237186"/>
              <a:ext cx="0" cy="747075"/>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pic>
          <p:nvPicPr>
            <p:cNvPr id="70" name="Picture 69">
              <a:extLst>
                <a:ext uri="{FF2B5EF4-FFF2-40B4-BE49-F238E27FC236}">
                  <a16:creationId xmlns:a16="http://schemas.microsoft.com/office/drawing/2014/main" id="{64BE0F3B-3778-004E-BAFD-EAF914B71D3C}"/>
                </a:ext>
              </a:extLst>
            </p:cNvPr>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89905" y="3984261"/>
              <a:ext cx="597911" cy="597911"/>
            </a:xfrm>
            <a:prstGeom prst="rect">
              <a:avLst/>
            </a:prstGeom>
          </p:spPr>
        </p:pic>
        <p:sp>
          <p:nvSpPr>
            <p:cNvPr id="73" name="TextBox 72">
              <a:extLst>
                <a:ext uri="{FF2B5EF4-FFF2-40B4-BE49-F238E27FC236}">
                  <a16:creationId xmlns:a16="http://schemas.microsoft.com/office/drawing/2014/main" id="{8D1D8AB4-69A2-4744-99DA-7DF81E95E73D}"/>
                </a:ext>
              </a:extLst>
            </p:cNvPr>
            <p:cNvSpPr txBox="1"/>
            <p:nvPr/>
          </p:nvSpPr>
          <p:spPr>
            <a:xfrm>
              <a:off x="3752165" y="3261236"/>
              <a:ext cx="2629759" cy="1200329"/>
            </a:xfrm>
            <a:prstGeom prst="rect">
              <a:avLst/>
            </a:prstGeom>
            <a:noFill/>
          </p:spPr>
          <p:txBody>
            <a:bodyPr wrap="none" rtlCol="0">
              <a:spAutoFit/>
            </a:bodyPr>
            <a:lstStyle/>
            <a:p>
              <a:pPr marL="285750" indent="-285750">
                <a:buFont typeface="Arial" panose="020B0604020202020204" pitchFamily="34" charset="0"/>
                <a:buChar char="•"/>
              </a:pPr>
              <a:r>
                <a:rPr lang="en-US" sz="1800" dirty="0"/>
                <a:t>decommissioning</a:t>
              </a:r>
            </a:p>
            <a:p>
              <a:pPr marL="285750" indent="-285750">
                <a:buFont typeface="Arial" panose="020B0604020202020204" pitchFamily="34" charset="0"/>
                <a:buChar char="•"/>
              </a:pPr>
              <a:r>
                <a:rPr lang="en-US" sz="1800" dirty="0"/>
                <a:t>creative destruction</a:t>
              </a:r>
            </a:p>
            <a:p>
              <a:pPr marL="285750" indent="-285750">
                <a:buFont typeface="Arial" panose="020B0604020202020204" pitchFamily="34" charset="0"/>
                <a:buChar char="•"/>
              </a:pPr>
              <a:r>
                <a:rPr lang="en-US" sz="1800" dirty="0"/>
                <a:t>rebooting/reimaging</a:t>
              </a:r>
            </a:p>
            <a:p>
              <a:pPr marL="285750" indent="-285750">
                <a:buFont typeface="Arial" panose="020B0604020202020204" pitchFamily="34" charset="0"/>
                <a:buChar char="•"/>
              </a:pPr>
              <a:r>
                <a:rPr lang="en-US" sz="1800" dirty="0"/>
                <a:t>privacy enhancing tech</a:t>
              </a:r>
            </a:p>
          </p:txBody>
        </p:sp>
      </p:grpSp>
      <p:grpSp>
        <p:nvGrpSpPr>
          <p:cNvPr id="5" name="Group 4">
            <a:extLst>
              <a:ext uri="{FF2B5EF4-FFF2-40B4-BE49-F238E27FC236}">
                <a16:creationId xmlns:a16="http://schemas.microsoft.com/office/drawing/2014/main" id="{F1F0B7D0-BDC1-5045-BF72-55B46756C6DC}"/>
              </a:ext>
            </a:extLst>
          </p:cNvPr>
          <p:cNvGrpSpPr/>
          <p:nvPr/>
        </p:nvGrpSpPr>
        <p:grpSpPr>
          <a:xfrm>
            <a:off x="7033944" y="3811848"/>
            <a:ext cx="4715168" cy="1337352"/>
            <a:chOff x="7033944" y="3037336"/>
            <a:chExt cx="4715168" cy="1337352"/>
          </a:xfrm>
        </p:grpSpPr>
        <p:cxnSp>
          <p:nvCxnSpPr>
            <p:cNvPr id="66" name="Straight Arrow Connector 65">
              <a:extLst>
                <a:ext uri="{FF2B5EF4-FFF2-40B4-BE49-F238E27FC236}">
                  <a16:creationId xmlns:a16="http://schemas.microsoft.com/office/drawing/2014/main" id="{8B1EC1FB-413C-5C42-AD86-BBCD85EC533F}"/>
                </a:ext>
              </a:extLst>
            </p:cNvPr>
            <p:cNvCxnSpPr>
              <a:cxnSpLocks/>
            </p:cNvCxnSpPr>
            <p:nvPr/>
          </p:nvCxnSpPr>
          <p:spPr>
            <a:xfrm flipV="1">
              <a:off x="7249924" y="3359757"/>
              <a:ext cx="0" cy="1014931"/>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68" name="Cross 67">
              <a:extLst>
                <a:ext uri="{FF2B5EF4-FFF2-40B4-BE49-F238E27FC236}">
                  <a16:creationId xmlns:a16="http://schemas.microsoft.com/office/drawing/2014/main" id="{1DF963B8-AF81-F741-A7B4-182A9738E085}"/>
                </a:ext>
              </a:extLst>
            </p:cNvPr>
            <p:cNvSpPr/>
            <p:nvPr/>
          </p:nvSpPr>
          <p:spPr>
            <a:xfrm rot="2700000">
              <a:off x="7033944" y="3037336"/>
              <a:ext cx="464840" cy="464840"/>
            </a:xfrm>
            <a:prstGeom prst="plus">
              <a:avLst>
                <a:gd name="adj" fmla="val 40827"/>
              </a:avLst>
            </a:prstGeom>
            <a:gradFill>
              <a:gsLst>
                <a:gs pos="0">
                  <a:srgbClr val="FF000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F319EF0B-6EC8-D44D-A17C-75D6360A34E5}"/>
                </a:ext>
              </a:extLst>
            </p:cNvPr>
            <p:cNvSpPr txBox="1"/>
            <p:nvPr/>
          </p:nvSpPr>
          <p:spPr>
            <a:xfrm>
              <a:off x="7447998" y="3364813"/>
              <a:ext cx="4301114" cy="923330"/>
            </a:xfrm>
            <a:prstGeom prst="rect">
              <a:avLst/>
            </a:prstGeom>
            <a:noFill/>
          </p:spPr>
          <p:txBody>
            <a:bodyPr wrap="none" rtlCol="0">
              <a:spAutoFit/>
            </a:bodyPr>
            <a:lstStyle/>
            <a:p>
              <a:pPr marL="285750" indent="-285750">
                <a:buFont typeface="Arial" panose="020B0604020202020204" pitchFamily="34" charset="0"/>
                <a:buChar char="•"/>
              </a:pPr>
              <a:r>
                <a:rPr lang="en-US" sz="1800" dirty="0"/>
                <a:t>modifying an immutable container</a:t>
              </a:r>
            </a:p>
            <a:p>
              <a:pPr marL="285750" indent="-285750">
                <a:buFont typeface="Arial" panose="020B0604020202020204" pitchFamily="34" charset="0"/>
                <a:buChar char="•"/>
              </a:pPr>
              <a:r>
                <a:rPr lang="en-US" sz="1800" dirty="0"/>
                <a:t>letting an asset live longer than needed</a:t>
              </a:r>
            </a:p>
            <a:p>
              <a:pPr marL="285750" indent="-285750">
                <a:buFont typeface="Arial" panose="020B0604020202020204" pitchFamily="34" charset="0"/>
                <a:buChar char="•"/>
              </a:pPr>
              <a:r>
                <a:rPr lang="en-US" sz="1800" dirty="0"/>
                <a:t>patching in place</a:t>
              </a:r>
            </a:p>
          </p:txBody>
        </p:sp>
      </p:grpSp>
      <p:sp>
        <p:nvSpPr>
          <p:cNvPr id="31" name="Freeform 30">
            <a:extLst>
              <a:ext uri="{FF2B5EF4-FFF2-40B4-BE49-F238E27FC236}">
                <a16:creationId xmlns:a16="http://schemas.microsoft.com/office/drawing/2014/main" id="{E795AF3D-1D78-8645-944A-4400CAB415F3}"/>
              </a:ext>
            </a:extLst>
          </p:cNvPr>
          <p:cNvSpPr/>
          <p:nvPr/>
        </p:nvSpPr>
        <p:spPr>
          <a:xfrm rot="5400000" flipH="1">
            <a:off x="8663532" y="3010366"/>
            <a:ext cx="638277" cy="1839866"/>
          </a:xfrm>
          <a:custGeom>
            <a:avLst/>
            <a:gdLst>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99592 w 1604865"/>
              <a:gd name="connsiteY4" fmla="*/ 391885 h 905069"/>
              <a:gd name="connsiteX5" fmla="*/ 1343608 w 1604865"/>
              <a:gd name="connsiteY5" fmla="*/ 270587 h 905069"/>
              <a:gd name="connsiteX6" fmla="*/ 37322 w 1604865"/>
              <a:gd name="connsiteY6" fmla="*/ 905069 h 905069"/>
              <a:gd name="connsiteX7" fmla="*/ 0 w 1604865"/>
              <a:gd name="connsiteY7" fmla="*/ 130628 h 905069"/>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62269 w 1604865"/>
              <a:gd name="connsiteY4" fmla="*/ 438538 h 905069"/>
              <a:gd name="connsiteX5" fmla="*/ 1343608 w 1604865"/>
              <a:gd name="connsiteY5" fmla="*/ 270587 h 905069"/>
              <a:gd name="connsiteX6" fmla="*/ 37322 w 1604865"/>
              <a:gd name="connsiteY6" fmla="*/ 905069 h 905069"/>
              <a:gd name="connsiteX7" fmla="*/ 0 w 1604865"/>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38538 h 905069"/>
              <a:gd name="connsiteX5" fmla="*/ 1343608 w 1623526"/>
              <a:gd name="connsiteY5" fmla="*/ 270587 h 905069"/>
              <a:gd name="connsiteX6" fmla="*/ 37322 w 1623526"/>
              <a:gd name="connsiteY6" fmla="*/ 905069 h 905069"/>
              <a:gd name="connsiteX7" fmla="*/ 0 w 1623526"/>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47868 h 905069"/>
              <a:gd name="connsiteX5" fmla="*/ 1343608 w 1623526"/>
              <a:gd name="connsiteY5" fmla="*/ 270587 h 905069"/>
              <a:gd name="connsiteX6" fmla="*/ 37322 w 1623526"/>
              <a:gd name="connsiteY6" fmla="*/ 905069 h 905069"/>
              <a:gd name="connsiteX7" fmla="*/ 0 w 1623526"/>
              <a:gd name="connsiteY7" fmla="*/ 130628 h 905069"/>
              <a:gd name="connsiteX0" fmla="*/ 0 w 1586204"/>
              <a:gd name="connsiteY0" fmla="*/ 121298 h 905069"/>
              <a:gd name="connsiteX1" fmla="*/ 1278294 w 1586204"/>
              <a:gd name="connsiteY1" fmla="*/ 139959 h 905069"/>
              <a:gd name="connsiteX2" fmla="*/ 1268963 w 1586204"/>
              <a:gd name="connsiteY2" fmla="*/ 0 h 905069"/>
              <a:gd name="connsiteX3" fmla="*/ 1586204 w 1586204"/>
              <a:gd name="connsiteY3" fmla="*/ 158620 h 905069"/>
              <a:gd name="connsiteX4" fmla="*/ 1324947 w 1586204"/>
              <a:gd name="connsiteY4" fmla="*/ 447868 h 905069"/>
              <a:gd name="connsiteX5" fmla="*/ 1306286 w 1586204"/>
              <a:gd name="connsiteY5" fmla="*/ 270587 h 905069"/>
              <a:gd name="connsiteX6" fmla="*/ 0 w 1586204"/>
              <a:gd name="connsiteY6" fmla="*/ 905069 h 905069"/>
              <a:gd name="connsiteX7" fmla="*/ 0 w 1586204"/>
              <a:gd name="connsiteY7" fmla="*/ 121298 h 905069"/>
              <a:gd name="connsiteX0" fmla="*/ 0 w 1586204"/>
              <a:gd name="connsiteY0" fmla="*/ 121298 h 905069"/>
              <a:gd name="connsiteX1" fmla="*/ 1334346 w 1586204"/>
              <a:gd name="connsiteY1" fmla="*/ 211267 h 905069"/>
              <a:gd name="connsiteX2" fmla="*/ 1268963 w 1586204"/>
              <a:gd name="connsiteY2" fmla="*/ 0 h 905069"/>
              <a:gd name="connsiteX3" fmla="*/ 1586204 w 1586204"/>
              <a:gd name="connsiteY3" fmla="*/ 158620 h 905069"/>
              <a:gd name="connsiteX4" fmla="*/ 1324947 w 1586204"/>
              <a:gd name="connsiteY4" fmla="*/ 447868 h 905069"/>
              <a:gd name="connsiteX5" fmla="*/ 1306286 w 1586204"/>
              <a:gd name="connsiteY5" fmla="*/ 270587 h 905069"/>
              <a:gd name="connsiteX6" fmla="*/ 0 w 1586204"/>
              <a:gd name="connsiteY6" fmla="*/ 905069 h 905069"/>
              <a:gd name="connsiteX7" fmla="*/ 0 w 1586204"/>
              <a:gd name="connsiteY7" fmla="*/ 121298 h 905069"/>
              <a:gd name="connsiteX0" fmla="*/ 0 w 1586204"/>
              <a:gd name="connsiteY0" fmla="*/ 47614 h 831385"/>
              <a:gd name="connsiteX1" fmla="*/ 1334346 w 1586204"/>
              <a:gd name="connsiteY1" fmla="*/ 137583 h 831385"/>
              <a:gd name="connsiteX2" fmla="*/ 1363232 w 1586204"/>
              <a:gd name="connsiteY2" fmla="*/ 0 h 831385"/>
              <a:gd name="connsiteX3" fmla="*/ 1586204 w 1586204"/>
              <a:gd name="connsiteY3" fmla="*/ 84936 h 831385"/>
              <a:gd name="connsiteX4" fmla="*/ 1324947 w 1586204"/>
              <a:gd name="connsiteY4" fmla="*/ 374184 h 831385"/>
              <a:gd name="connsiteX5" fmla="*/ 1306286 w 1586204"/>
              <a:gd name="connsiteY5" fmla="*/ 196903 h 831385"/>
              <a:gd name="connsiteX6" fmla="*/ 0 w 1586204"/>
              <a:gd name="connsiteY6" fmla="*/ 831385 h 831385"/>
              <a:gd name="connsiteX7" fmla="*/ 0 w 1586204"/>
              <a:gd name="connsiteY7" fmla="*/ 47614 h 831385"/>
              <a:gd name="connsiteX0" fmla="*/ 0 w 1553082"/>
              <a:gd name="connsiteY0" fmla="*/ 47614 h 831385"/>
              <a:gd name="connsiteX1" fmla="*/ 1334346 w 1553082"/>
              <a:gd name="connsiteY1" fmla="*/ 137583 h 831385"/>
              <a:gd name="connsiteX2" fmla="*/ 1363232 w 1553082"/>
              <a:gd name="connsiteY2" fmla="*/ 0 h 831385"/>
              <a:gd name="connsiteX3" fmla="*/ 1553082 w 1553082"/>
              <a:gd name="connsiteY3" fmla="*/ 194274 h 831385"/>
              <a:gd name="connsiteX4" fmla="*/ 1324947 w 1553082"/>
              <a:gd name="connsiteY4" fmla="*/ 374184 h 831385"/>
              <a:gd name="connsiteX5" fmla="*/ 1306286 w 1553082"/>
              <a:gd name="connsiteY5" fmla="*/ 196903 h 831385"/>
              <a:gd name="connsiteX6" fmla="*/ 0 w 1553082"/>
              <a:gd name="connsiteY6" fmla="*/ 831385 h 831385"/>
              <a:gd name="connsiteX7" fmla="*/ 0 w 1553082"/>
              <a:gd name="connsiteY7" fmla="*/ 47614 h 831385"/>
              <a:gd name="connsiteX0" fmla="*/ 0 w 1553082"/>
              <a:gd name="connsiteY0" fmla="*/ 47614 h 831385"/>
              <a:gd name="connsiteX1" fmla="*/ 1334346 w 1553082"/>
              <a:gd name="connsiteY1" fmla="*/ 137583 h 831385"/>
              <a:gd name="connsiteX2" fmla="*/ 1363232 w 1553082"/>
              <a:gd name="connsiteY2" fmla="*/ 0 h 831385"/>
              <a:gd name="connsiteX3" fmla="*/ 1553082 w 1553082"/>
              <a:gd name="connsiteY3" fmla="*/ 194274 h 831385"/>
              <a:gd name="connsiteX4" fmla="*/ 1324947 w 1553082"/>
              <a:gd name="connsiteY4" fmla="*/ 374184 h 831385"/>
              <a:gd name="connsiteX5" fmla="*/ 1336860 w 1553082"/>
              <a:gd name="connsiteY5" fmla="*/ 265834 h 831385"/>
              <a:gd name="connsiteX6" fmla="*/ 0 w 1553082"/>
              <a:gd name="connsiteY6" fmla="*/ 831385 h 831385"/>
              <a:gd name="connsiteX7" fmla="*/ 0 w 1553082"/>
              <a:gd name="connsiteY7" fmla="*/ 47614 h 831385"/>
              <a:gd name="connsiteX0" fmla="*/ 0 w 1553082"/>
              <a:gd name="connsiteY0" fmla="*/ 47614 h 831385"/>
              <a:gd name="connsiteX1" fmla="*/ 1344537 w 1553082"/>
              <a:gd name="connsiteY1" fmla="*/ 156598 h 831385"/>
              <a:gd name="connsiteX2" fmla="*/ 1363232 w 1553082"/>
              <a:gd name="connsiteY2" fmla="*/ 0 h 831385"/>
              <a:gd name="connsiteX3" fmla="*/ 1553082 w 1553082"/>
              <a:gd name="connsiteY3" fmla="*/ 194274 h 831385"/>
              <a:gd name="connsiteX4" fmla="*/ 1324947 w 1553082"/>
              <a:gd name="connsiteY4" fmla="*/ 374184 h 831385"/>
              <a:gd name="connsiteX5" fmla="*/ 1336860 w 1553082"/>
              <a:gd name="connsiteY5" fmla="*/ 265834 h 831385"/>
              <a:gd name="connsiteX6" fmla="*/ 0 w 1553082"/>
              <a:gd name="connsiteY6" fmla="*/ 831385 h 831385"/>
              <a:gd name="connsiteX7" fmla="*/ 0 w 1553082"/>
              <a:gd name="connsiteY7" fmla="*/ 47614 h 831385"/>
              <a:gd name="connsiteX0" fmla="*/ 0 w 1555630"/>
              <a:gd name="connsiteY0" fmla="*/ 47614 h 831385"/>
              <a:gd name="connsiteX1" fmla="*/ 1344537 w 1555630"/>
              <a:gd name="connsiteY1" fmla="*/ 156598 h 831385"/>
              <a:gd name="connsiteX2" fmla="*/ 1363232 w 1555630"/>
              <a:gd name="connsiteY2" fmla="*/ 0 h 831385"/>
              <a:gd name="connsiteX3" fmla="*/ 1555630 w 1555630"/>
              <a:gd name="connsiteY3" fmla="*/ 222797 h 831385"/>
              <a:gd name="connsiteX4" fmla="*/ 1324947 w 1555630"/>
              <a:gd name="connsiteY4" fmla="*/ 374184 h 831385"/>
              <a:gd name="connsiteX5" fmla="*/ 1336860 w 1555630"/>
              <a:gd name="connsiteY5" fmla="*/ 265834 h 831385"/>
              <a:gd name="connsiteX6" fmla="*/ 0 w 1555630"/>
              <a:gd name="connsiteY6" fmla="*/ 831385 h 831385"/>
              <a:gd name="connsiteX7" fmla="*/ 0 w 1555630"/>
              <a:gd name="connsiteY7" fmla="*/ 47614 h 831385"/>
              <a:gd name="connsiteX0" fmla="*/ 0 w 1555630"/>
              <a:gd name="connsiteY0" fmla="*/ 4830 h 788601"/>
              <a:gd name="connsiteX1" fmla="*/ 1344537 w 1555630"/>
              <a:gd name="connsiteY1" fmla="*/ 113814 h 788601"/>
              <a:gd name="connsiteX2" fmla="*/ 1353041 w 1555630"/>
              <a:gd name="connsiteY2" fmla="*/ 0 h 788601"/>
              <a:gd name="connsiteX3" fmla="*/ 1555630 w 1555630"/>
              <a:gd name="connsiteY3" fmla="*/ 180013 h 788601"/>
              <a:gd name="connsiteX4" fmla="*/ 1324947 w 1555630"/>
              <a:gd name="connsiteY4" fmla="*/ 331400 h 788601"/>
              <a:gd name="connsiteX5" fmla="*/ 1336860 w 1555630"/>
              <a:gd name="connsiteY5" fmla="*/ 223050 h 788601"/>
              <a:gd name="connsiteX6" fmla="*/ 0 w 1555630"/>
              <a:gd name="connsiteY6" fmla="*/ 788601 h 788601"/>
              <a:gd name="connsiteX7" fmla="*/ 0 w 1555630"/>
              <a:gd name="connsiteY7" fmla="*/ 4830 h 788601"/>
              <a:gd name="connsiteX0" fmla="*/ 0 w 1555630"/>
              <a:gd name="connsiteY0" fmla="*/ 4830 h 788601"/>
              <a:gd name="connsiteX1" fmla="*/ 1344537 w 1555630"/>
              <a:gd name="connsiteY1" fmla="*/ 113814 h 788601"/>
              <a:gd name="connsiteX2" fmla="*/ 1353041 w 1555630"/>
              <a:gd name="connsiteY2" fmla="*/ 0 h 788601"/>
              <a:gd name="connsiteX3" fmla="*/ 1555630 w 1555630"/>
              <a:gd name="connsiteY3" fmla="*/ 180013 h 788601"/>
              <a:gd name="connsiteX4" fmla="*/ 1312208 w 1555630"/>
              <a:gd name="connsiteY4" fmla="*/ 310008 h 788601"/>
              <a:gd name="connsiteX5" fmla="*/ 1336860 w 1555630"/>
              <a:gd name="connsiteY5" fmla="*/ 223050 h 788601"/>
              <a:gd name="connsiteX6" fmla="*/ 0 w 1555630"/>
              <a:gd name="connsiteY6" fmla="*/ 788601 h 788601"/>
              <a:gd name="connsiteX7" fmla="*/ 0 w 1555630"/>
              <a:gd name="connsiteY7" fmla="*/ 4830 h 788601"/>
              <a:gd name="connsiteX0" fmla="*/ 0 w 1555630"/>
              <a:gd name="connsiteY0" fmla="*/ 4830 h 788601"/>
              <a:gd name="connsiteX1" fmla="*/ 1344537 w 1555630"/>
              <a:gd name="connsiteY1" fmla="*/ 113814 h 788601"/>
              <a:gd name="connsiteX2" fmla="*/ 1353041 w 1555630"/>
              <a:gd name="connsiteY2" fmla="*/ 0 h 788601"/>
              <a:gd name="connsiteX3" fmla="*/ 1555630 w 1555630"/>
              <a:gd name="connsiteY3" fmla="*/ 180013 h 788601"/>
              <a:gd name="connsiteX4" fmla="*/ 1312208 w 1555630"/>
              <a:gd name="connsiteY4" fmla="*/ 310008 h 788601"/>
              <a:gd name="connsiteX5" fmla="*/ 1349599 w 1555630"/>
              <a:gd name="connsiteY5" fmla="*/ 213542 h 788601"/>
              <a:gd name="connsiteX6" fmla="*/ 0 w 1555630"/>
              <a:gd name="connsiteY6" fmla="*/ 788601 h 788601"/>
              <a:gd name="connsiteX7" fmla="*/ 0 w 1555630"/>
              <a:gd name="connsiteY7" fmla="*/ 4830 h 788601"/>
              <a:gd name="connsiteX0" fmla="*/ 0 w 1555630"/>
              <a:gd name="connsiteY0" fmla="*/ 0 h 783771"/>
              <a:gd name="connsiteX1" fmla="*/ 1344537 w 1555630"/>
              <a:gd name="connsiteY1" fmla="*/ 108984 h 783771"/>
              <a:gd name="connsiteX2" fmla="*/ 1337754 w 1555630"/>
              <a:gd name="connsiteY2" fmla="*/ 16562 h 783771"/>
              <a:gd name="connsiteX3" fmla="*/ 1555630 w 1555630"/>
              <a:gd name="connsiteY3" fmla="*/ 175183 h 783771"/>
              <a:gd name="connsiteX4" fmla="*/ 1312208 w 1555630"/>
              <a:gd name="connsiteY4" fmla="*/ 305178 h 783771"/>
              <a:gd name="connsiteX5" fmla="*/ 1349599 w 1555630"/>
              <a:gd name="connsiteY5" fmla="*/ 208712 h 783771"/>
              <a:gd name="connsiteX6" fmla="*/ 0 w 1555630"/>
              <a:gd name="connsiteY6" fmla="*/ 783771 h 783771"/>
              <a:gd name="connsiteX7" fmla="*/ 0 w 1555630"/>
              <a:gd name="connsiteY7" fmla="*/ 0 h 783771"/>
              <a:gd name="connsiteX0" fmla="*/ 0 w 1555630"/>
              <a:gd name="connsiteY0" fmla="*/ 0 h 783771"/>
              <a:gd name="connsiteX1" fmla="*/ 1359824 w 1555630"/>
              <a:gd name="connsiteY1" fmla="*/ 111361 h 783771"/>
              <a:gd name="connsiteX2" fmla="*/ 1337754 w 1555630"/>
              <a:gd name="connsiteY2" fmla="*/ 16562 h 783771"/>
              <a:gd name="connsiteX3" fmla="*/ 1555630 w 1555630"/>
              <a:gd name="connsiteY3" fmla="*/ 175183 h 783771"/>
              <a:gd name="connsiteX4" fmla="*/ 1312208 w 1555630"/>
              <a:gd name="connsiteY4" fmla="*/ 305178 h 783771"/>
              <a:gd name="connsiteX5" fmla="*/ 1349599 w 1555630"/>
              <a:gd name="connsiteY5" fmla="*/ 208712 h 783771"/>
              <a:gd name="connsiteX6" fmla="*/ 0 w 1555630"/>
              <a:gd name="connsiteY6" fmla="*/ 783771 h 783771"/>
              <a:gd name="connsiteX7" fmla="*/ 0 w 1555630"/>
              <a:gd name="connsiteY7" fmla="*/ 0 h 783771"/>
              <a:gd name="connsiteX0" fmla="*/ 0 w 1585196"/>
              <a:gd name="connsiteY0" fmla="*/ 0 h 783771"/>
              <a:gd name="connsiteX1" fmla="*/ 1359824 w 1585196"/>
              <a:gd name="connsiteY1" fmla="*/ 111361 h 783771"/>
              <a:gd name="connsiteX2" fmla="*/ 1337754 w 1585196"/>
              <a:gd name="connsiteY2" fmla="*/ 16562 h 783771"/>
              <a:gd name="connsiteX3" fmla="*/ 1585196 w 1585196"/>
              <a:gd name="connsiteY3" fmla="*/ 112495 h 783771"/>
              <a:gd name="connsiteX4" fmla="*/ 1312208 w 1585196"/>
              <a:gd name="connsiteY4" fmla="*/ 305178 h 783771"/>
              <a:gd name="connsiteX5" fmla="*/ 1349599 w 1585196"/>
              <a:gd name="connsiteY5" fmla="*/ 208712 h 783771"/>
              <a:gd name="connsiteX6" fmla="*/ 0 w 1585196"/>
              <a:gd name="connsiteY6" fmla="*/ 783771 h 783771"/>
              <a:gd name="connsiteX7" fmla="*/ 0 w 1585196"/>
              <a:gd name="connsiteY7" fmla="*/ 0 h 783771"/>
              <a:gd name="connsiteX0" fmla="*/ 0 w 1585196"/>
              <a:gd name="connsiteY0" fmla="*/ 0 h 783771"/>
              <a:gd name="connsiteX1" fmla="*/ 1359824 w 1585196"/>
              <a:gd name="connsiteY1" fmla="*/ 111361 h 783771"/>
              <a:gd name="connsiteX2" fmla="*/ 1337754 w 1585196"/>
              <a:gd name="connsiteY2" fmla="*/ 16562 h 783771"/>
              <a:gd name="connsiteX3" fmla="*/ 1585196 w 1585196"/>
              <a:gd name="connsiteY3" fmla="*/ 112495 h 783771"/>
              <a:gd name="connsiteX4" fmla="*/ 1312208 w 1585196"/>
              <a:gd name="connsiteY4" fmla="*/ 305178 h 783771"/>
              <a:gd name="connsiteX5" fmla="*/ 1371102 w 1585196"/>
              <a:gd name="connsiteY5" fmla="*/ 198683 h 783771"/>
              <a:gd name="connsiteX6" fmla="*/ 0 w 1585196"/>
              <a:gd name="connsiteY6" fmla="*/ 783771 h 783771"/>
              <a:gd name="connsiteX7" fmla="*/ 0 w 1585196"/>
              <a:gd name="connsiteY7" fmla="*/ 0 h 783771"/>
              <a:gd name="connsiteX0" fmla="*/ 0 w 1585196"/>
              <a:gd name="connsiteY0" fmla="*/ 0 h 783771"/>
              <a:gd name="connsiteX1" fmla="*/ 1359824 w 1585196"/>
              <a:gd name="connsiteY1" fmla="*/ 111361 h 783771"/>
              <a:gd name="connsiteX2" fmla="*/ 1337754 w 1585196"/>
              <a:gd name="connsiteY2" fmla="*/ 16562 h 783771"/>
              <a:gd name="connsiteX3" fmla="*/ 1585196 w 1585196"/>
              <a:gd name="connsiteY3" fmla="*/ 112495 h 783771"/>
              <a:gd name="connsiteX4" fmla="*/ 1352524 w 1585196"/>
              <a:gd name="connsiteY4" fmla="*/ 290133 h 783771"/>
              <a:gd name="connsiteX5" fmla="*/ 1371102 w 1585196"/>
              <a:gd name="connsiteY5" fmla="*/ 198683 h 783771"/>
              <a:gd name="connsiteX6" fmla="*/ 0 w 1585196"/>
              <a:gd name="connsiteY6" fmla="*/ 783771 h 783771"/>
              <a:gd name="connsiteX7" fmla="*/ 0 w 1585196"/>
              <a:gd name="connsiteY7" fmla="*/ 0 h 783771"/>
              <a:gd name="connsiteX0" fmla="*/ 0 w 1585196"/>
              <a:gd name="connsiteY0" fmla="*/ 0 h 783771"/>
              <a:gd name="connsiteX1" fmla="*/ 1353101 w 1585196"/>
              <a:gd name="connsiteY1" fmla="*/ 51583 h 783771"/>
              <a:gd name="connsiteX2" fmla="*/ 1337754 w 1585196"/>
              <a:gd name="connsiteY2" fmla="*/ 16562 h 783771"/>
              <a:gd name="connsiteX3" fmla="*/ 1585196 w 1585196"/>
              <a:gd name="connsiteY3" fmla="*/ 112495 h 783771"/>
              <a:gd name="connsiteX4" fmla="*/ 1352524 w 1585196"/>
              <a:gd name="connsiteY4" fmla="*/ 290133 h 783771"/>
              <a:gd name="connsiteX5" fmla="*/ 1371102 w 1585196"/>
              <a:gd name="connsiteY5" fmla="*/ 198683 h 783771"/>
              <a:gd name="connsiteX6" fmla="*/ 0 w 1585196"/>
              <a:gd name="connsiteY6" fmla="*/ 783771 h 783771"/>
              <a:gd name="connsiteX7" fmla="*/ 0 w 1585196"/>
              <a:gd name="connsiteY7" fmla="*/ 0 h 783771"/>
              <a:gd name="connsiteX0" fmla="*/ 0 w 1605373"/>
              <a:gd name="connsiteY0" fmla="*/ 0 h 783771"/>
              <a:gd name="connsiteX1" fmla="*/ 1353101 w 1605373"/>
              <a:gd name="connsiteY1" fmla="*/ 51583 h 783771"/>
              <a:gd name="connsiteX2" fmla="*/ 1337754 w 1605373"/>
              <a:gd name="connsiteY2" fmla="*/ 16562 h 783771"/>
              <a:gd name="connsiteX3" fmla="*/ 1605373 w 1605373"/>
              <a:gd name="connsiteY3" fmla="*/ 59510 h 783771"/>
              <a:gd name="connsiteX4" fmla="*/ 1352524 w 1605373"/>
              <a:gd name="connsiteY4" fmla="*/ 290133 h 783771"/>
              <a:gd name="connsiteX5" fmla="*/ 1371102 w 1605373"/>
              <a:gd name="connsiteY5" fmla="*/ 198683 h 783771"/>
              <a:gd name="connsiteX6" fmla="*/ 0 w 1605373"/>
              <a:gd name="connsiteY6" fmla="*/ 783771 h 783771"/>
              <a:gd name="connsiteX7" fmla="*/ 0 w 1605373"/>
              <a:gd name="connsiteY7" fmla="*/ 0 h 783771"/>
              <a:gd name="connsiteX0" fmla="*/ 0 w 1605373"/>
              <a:gd name="connsiteY0" fmla="*/ 0 h 783771"/>
              <a:gd name="connsiteX1" fmla="*/ 1353101 w 1605373"/>
              <a:gd name="connsiteY1" fmla="*/ 51583 h 783771"/>
              <a:gd name="connsiteX2" fmla="*/ 1337754 w 1605373"/>
              <a:gd name="connsiteY2" fmla="*/ 16562 h 783771"/>
              <a:gd name="connsiteX3" fmla="*/ 1605373 w 1605373"/>
              <a:gd name="connsiteY3" fmla="*/ 59510 h 783771"/>
              <a:gd name="connsiteX4" fmla="*/ 1352524 w 1605373"/>
              <a:gd name="connsiteY4" fmla="*/ 290133 h 783771"/>
              <a:gd name="connsiteX5" fmla="*/ 1404730 w 1605373"/>
              <a:gd name="connsiteY5" fmla="*/ 98148 h 783771"/>
              <a:gd name="connsiteX6" fmla="*/ 0 w 1605373"/>
              <a:gd name="connsiteY6" fmla="*/ 783771 h 783771"/>
              <a:gd name="connsiteX7" fmla="*/ 0 w 1605373"/>
              <a:gd name="connsiteY7" fmla="*/ 0 h 783771"/>
              <a:gd name="connsiteX0" fmla="*/ 0 w 1605373"/>
              <a:gd name="connsiteY0" fmla="*/ 0 h 783771"/>
              <a:gd name="connsiteX1" fmla="*/ 1353101 w 1605373"/>
              <a:gd name="connsiteY1" fmla="*/ 51583 h 783771"/>
              <a:gd name="connsiteX2" fmla="*/ 1337754 w 1605373"/>
              <a:gd name="connsiteY2" fmla="*/ 16562 h 783771"/>
              <a:gd name="connsiteX3" fmla="*/ 1605373 w 1605373"/>
              <a:gd name="connsiteY3" fmla="*/ 59510 h 783771"/>
              <a:gd name="connsiteX4" fmla="*/ 1460129 w 1605373"/>
              <a:gd name="connsiteY4" fmla="*/ 150199 h 783771"/>
              <a:gd name="connsiteX5" fmla="*/ 1404730 w 1605373"/>
              <a:gd name="connsiteY5" fmla="*/ 98148 h 783771"/>
              <a:gd name="connsiteX6" fmla="*/ 0 w 1605373"/>
              <a:gd name="connsiteY6" fmla="*/ 783771 h 783771"/>
              <a:gd name="connsiteX7" fmla="*/ 0 w 1605373"/>
              <a:gd name="connsiteY7" fmla="*/ 0 h 783771"/>
              <a:gd name="connsiteX0" fmla="*/ 0 w 1712977"/>
              <a:gd name="connsiteY0" fmla="*/ 0 h 783771"/>
              <a:gd name="connsiteX1" fmla="*/ 1353101 w 1712977"/>
              <a:gd name="connsiteY1" fmla="*/ 51583 h 783771"/>
              <a:gd name="connsiteX2" fmla="*/ 1337754 w 1712977"/>
              <a:gd name="connsiteY2" fmla="*/ 16562 h 783771"/>
              <a:gd name="connsiteX3" fmla="*/ 1712977 w 1712977"/>
              <a:gd name="connsiteY3" fmla="*/ 51358 h 783771"/>
              <a:gd name="connsiteX4" fmla="*/ 1460129 w 1712977"/>
              <a:gd name="connsiteY4" fmla="*/ 150199 h 783771"/>
              <a:gd name="connsiteX5" fmla="*/ 1404730 w 1712977"/>
              <a:gd name="connsiteY5" fmla="*/ 98148 h 783771"/>
              <a:gd name="connsiteX6" fmla="*/ 0 w 1712977"/>
              <a:gd name="connsiteY6" fmla="*/ 783771 h 783771"/>
              <a:gd name="connsiteX7" fmla="*/ 0 w 1712977"/>
              <a:gd name="connsiteY7" fmla="*/ 0 h 783771"/>
              <a:gd name="connsiteX0" fmla="*/ 0 w 1712977"/>
              <a:gd name="connsiteY0" fmla="*/ 0 h 783771"/>
              <a:gd name="connsiteX1" fmla="*/ 1400177 w 1712977"/>
              <a:gd name="connsiteY1" fmla="*/ 51583 h 783771"/>
              <a:gd name="connsiteX2" fmla="*/ 1337754 w 1712977"/>
              <a:gd name="connsiteY2" fmla="*/ 16562 h 783771"/>
              <a:gd name="connsiteX3" fmla="*/ 1712977 w 1712977"/>
              <a:gd name="connsiteY3" fmla="*/ 51358 h 783771"/>
              <a:gd name="connsiteX4" fmla="*/ 1460129 w 1712977"/>
              <a:gd name="connsiteY4" fmla="*/ 150199 h 783771"/>
              <a:gd name="connsiteX5" fmla="*/ 1404730 w 1712977"/>
              <a:gd name="connsiteY5" fmla="*/ 98148 h 783771"/>
              <a:gd name="connsiteX6" fmla="*/ 0 w 1712977"/>
              <a:gd name="connsiteY6" fmla="*/ 783771 h 783771"/>
              <a:gd name="connsiteX7" fmla="*/ 0 w 1712977"/>
              <a:gd name="connsiteY7" fmla="*/ 0 h 783771"/>
              <a:gd name="connsiteX0" fmla="*/ 0 w 1712977"/>
              <a:gd name="connsiteY0" fmla="*/ 0 h 783771"/>
              <a:gd name="connsiteX1" fmla="*/ 1400177 w 1712977"/>
              <a:gd name="connsiteY1" fmla="*/ 51583 h 783771"/>
              <a:gd name="connsiteX2" fmla="*/ 1337754 w 1712977"/>
              <a:gd name="connsiteY2" fmla="*/ 16562 h 783771"/>
              <a:gd name="connsiteX3" fmla="*/ 1712977 w 1712977"/>
              <a:gd name="connsiteY3" fmla="*/ 51358 h 783771"/>
              <a:gd name="connsiteX4" fmla="*/ 1460129 w 1712977"/>
              <a:gd name="connsiteY4" fmla="*/ 150199 h 783771"/>
              <a:gd name="connsiteX5" fmla="*/ 1438356 w 1712977"/>
              <a:gd name="connsiteY5" fmla="*/ 99507 h 783771"/>
              <a:gd name="connsiteX6" fmla="*/ 0 w 1712977"/>
              <a:gd name="connsiteY6" fmla="*/ 783771 h 783771"/>
              <a:gd name="connsiteX7" fmla="*/ 0 w 1712977"/>
              <a:gd name="connsiteY7" fmla="*/ 0 h 783771"/>
              <a:gd name="connsiteX0" fmla="*/ 0 w 1665900"/>
              <a:gd name="connsiteY0" fmla="*/ 0 h 783771"/>
              <a:gd name="connsiteX1" fmla="*/ 1400177 w 1665900"/>
              <a:gd name="connsiteY1" fmla="*/ 51583 h 783771"/>
              <a:gd name="connsiteX2" fmla="*/ 1337754 w 1665900"/>
              <a:gd name="connsiteY2" fmla="*/ 16562 h 783771"/>
              <a:gd name="connsiteX3" fmla="*/ 1665900 w 1665900"/>
              <a:gd name="connsiteY3" fmla="*/ 73095 h 783771"/>
              <a:gd name="connsiteX4" fmla="*/ 1460129 w 1665900"/>
              <a:gd name="connsiteY4" fmla="*/ 150199 h 783771"/>
              <a:gd name="connsiteX5" fmla="*/ 1438356 w 1665900"/>
              <a:gd name="connsiteY5" fmla="*/ 99507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37754 w 1665900"/>
              <a:gd name="connsiteY2" fmla="*/ 16562 h 783771"/>
              <a:gd name="connsiteX3" fmla="*/ 1665900 w 1665900"/>
              <a:gd name="connsiteY3" fmla="*/ 73095 h 783771"/>
              <a:gd name="connsiteX4" fmla="*/ 1460129 w 1665900"/>
              <a:gd name="connsiteY4" fmla="*/ 150199 h 783771"/>
              <a:gd name="connsiteX5" fmla="*/ 1438356 w 1665900"/>
              <a:gd name="connsiteY5" fmla="*/ 99507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71382 w 1665900"/>
              <a:gd name="connsiteY2" fmla="*/ 32865 h 783771"/>
              <a:gd name="connsiteX3" fmla="*/ 1665900 w 1665900"/>
              <a:gd name="connsiteY3" fmla="*/ 73095 h 783771"/>
              <a:gd name="connsiteX4" fmla="*/ 1460129 w 1665900"/>
              <a:gd name="connsiteY4" fmla="*/ 150199 h 783771"/>
              <a:gd name="connsiteX5" fmla="*/ 1438356 w 1665900"/>
              <a:gd name="connsiteY5" fmla="*/ 99507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71382 w 1665900"/>
              <a:gd name="connsiteY2" fmla="*/ 32865 h 783771"/>
              <a:gd name="connsiteX3" fmla="*/ 1665900 w 1665900"/>
              <a:gd name="connsiteY3" fmla="*/ 73095 h 783771"/>
              <a:gd name="connsiteX4" fmla="*/ 1460129 w 1665900"/>
              <a:gd name="connsiteY4" fmla="*/ 150199 h 783771"/>
              <a:gd name="connsiteX5" fmla="*/ 1411457 w 1665900"/>
              <a:gd name="connsiteY5" fmla="*/ 109017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71382 w 1665900"/>
              <a:gd name="connsiteY2" fmla="*/ 32865 h 783771"/>
              <a:gd name="connsiteX3" fmla="*/ 1665900 w 1665900"/>
              <a:gd name="connsiteY3" fmla="*/ 73095 h 783771"/>
              <a:gd name="connsiteX4" fmla="*/ 1500482 w 1665900"/>
              <a:gd name="connsiteY4" fmla="*/ 140689 h 783771"/>
              <a:gd name="connsiteX5" fmla="*/ 1411457 w 1665900"/>
              <a:gd name="connsiteY5" fmla="*/ 109017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71382 w 1665900"/>
              <a:gd name="connsiteY2" fmla="*/ 32865 h 783771"/>
              <a:gd name="connsiteX3" fmla="*/ 1665900 w 1665900"/>
              <a:gd name="connsiteY3" fmla="*/ 73095 h 783771"/>
              <a:gd name="connsiteX4" fmla="*/ 1500482 w 1665900"/>
              <a:gd name="connsiteY4" fmla="*/ 140689 h 783771"/>
              <a:gd name="connsiteX5" fmla="*/ 1438360 w 1665900"/>
              <a:gd name="connsiteY5" fmla="*/ 98148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31033 w 1665900"/>
              <a:gd name="connsiteY2" fmla="*/ 32865 h 783771"/>
              <a:gd name="connsiteX3" fmla="*/ 1665900 w 1665900"/>
              <a:gd name="connsiteY3" fmla="*/ 73095 h 783771"/>
              <a:gd name="connsiteX4" fmla="*/ 1500482 w 1665900"/>
              <a:gd name="connsiteY4" fmla="*/ 140689 h 783771"/>
              <a:gd name="connsiteX5" fmla="*/ 1438360 w 1665900"/>
              <a:gd name="connsiteY5" fmla="*/ 98148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31033 w 1665900"/>
              <a:gd name="connsiteY2" fmla="*/ 32865 h 783771"/>
              <a:gd name="connsiteX3" fmla="*/ 1665900 w 1665900"/>
              <a:gd name="connsiteY3" fmla="*/ 73095 h 783771"/>
              <a:gd name="connsiteX4" fmla="*/ 1480309 w 1665900"/>
              <a:gd name="connsiteY4" fmla="*/ 146123 h 783771"/>
              <a:gd name="connsiteX5" fmla="*/ 1438360 w 1665900"/>
              <a:gd name="connsiteY5" fmla="*/ 98148 h 783771"/>
              <a:gd name="connsiteX6" fmla="*/ 0 w 1665900"/>
              <a:gd name="connsiteY6" fmla="*/ 783771 h 783771"/>
              <a:gd name="connsiteX7" fmla="*/ 0 w 1665900"/>
              <a:gd name="connsiteY7" fmla="*/ 0 h 783771"/>
              <a:gd name="connsiteX0" fmla="*/ 0 w 1665900"/>
              <a:gd name="connsiteY0" fmla="*/ 0 h 783771"/>
              <a:gd name="connsiteX1" fmla="*/ 1393453 w 1665900"/>
              <a:gd name="connsiteY1" fmla="*/ 67886 h 783771"/>
              <a:gd name="connsiteX2" fmla="*/ 1331033 w 1665900"/>
              <a:gd name="connsiteY2" fmla="*/ 32865 h 783771"/>
              <a:gd name="connsiteX3" fmla="*/ 1665900 w 1665900"/>
              <a:gd name="connsiteY3" fmla="*/ 73095 h 783771"/>
              <a:gd name="connsiteX4" fmla="*/ 1480309 w 1665900"/>
              <a:gd name="connsiteY4" fmla="*/ 146123 h 783771"/>
              <a:gd name="connsiteX5" fmla="*/ 1445087 w 1665900"/>
              <a:gd name="connsiteY5" fmla="*/ 109017 h 783771"/>
              <a:gd name="connsiteX6" fmla="*/ 0 w 1665900"/>
              <a:gd name="connsiteY6" fmla="*/ 783771 h 783771"/>
              <a:gd name="connsiteX7" fmla="*/ 0 w 1665900"/>
              <a:gd name="connsiteY7" fmla="*/ 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5900" h="783771">
                <a:moveTo>
                  <a:pt x="0" y="0"/>
                </a:moveTo>
                <a:lnTo>
                  <a:pt x="1393453" y="67886"/>
                </a:lnTo>
                <a:lnTo>
                  <a:pt x="1331033" y="32865"/>
                </a:lnTo>
                <a:lnTo>
                  <a:pt x="1665900" y="73095"/>
                </a:lnTo>
                <a:lnTo>
                  <a:pt x="1480309" y="146123"/>
                </a:lnTo>
                <a:lnTo>
                  <a:pt x="1445087" y="109017"/>
                </a:lnTo>
                <a:lnTo>
                  <a:pt x="0" y="783771"/>
                </a:lnTo>
                <a:lnTo>
                  <a:pt x="0" y="0"/>
                </a:lnTo>
                <a:close/>
              </a:path>
            </a:pathLst>
          </a:custGeom>
          <a:gradFill>
            <a:gsLst>
              <a:gs pos="0">
                <a:schemeClr val="tx2">
                  <a:alpha val="0"/>
                </a:schemeClr>
              </a:gs>
              <a:gs pos="100000">
                <a:schemeClr val="tx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7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E6E4-8595-F716-F316-5D43CADAF21B}"/>
              </a:ext>
            </a:extLst>
          </p:cNvPr>
          <p:cNvSpPr>
            <a:spLocks noGrp="1"/>
          </p:cNvSpPr>
          <p:nvPr>
            <p:ph type="title"/>
          </p:nvPr>
        </p:nvSpPr>
        <p:spPr/>
        <p:txBody>
          <a:bodyPr/>
          <a:lstStyle/>
          <a:p>
            <a:r>
              <a:rPr lang="en-US" dirty="0"/>
              <a:t>Pet Management at my $</a:t>
            </a:r>
            <a:r>
              <a:rPr lang="en-US" dirty="0" err="1"/>
              <a:t>dayjob</a:t>
            </a:r>
            <a:endParaRPr lang="en-US" dirty="0"/>
          </a:p>
        </p:txBody>
      </p:sp>
      <p:pic>
        <p:nvPicPr>
          <p:cNvPr id="6" name="Picture 5">
            <a:extLst>
              <a:ext uri="{FF2B5EF4-FFF2-40B4-BE49-F238E27FC236}">
                <a16:creationId xmlns:a16="http://schemas.microsoft.com/office/drawing/2014/main" id="{5FA9EC1C-1E8D-F925-BAEC-2C6A61108C12}"/>
              </a:ext>
            </a:extLst>
          </p:cNvPr>
          <p:cNvPicPr>
            <a:picLocks noChangeAspect="1"/>
          </p:cNvPicPr>
          <p:nvPr/>
        </p:nvPicPr>
        <p:blipFill>
          <a:blip r:embed="rId2"/>
          <a:stretch>
            <a:fillRect/>
          </a:stretch>
        </p:blipFill>
        <p:spPr>
          <a:xfrm>
            <a:off x="1757301" y="1030288"/>
            <a:ext cx="8677399" cy="5349081"/>
          </a:xfrm>
          <a:prstGeom prst="rect">
            <a:avLst/>
          </a:prstGeom>
          <a:ln>
            <a:solidFill>
              <a:schemeClr val="tx1"/>
            </a:solidFill>
          </a:ln>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DB90EB1A-BDD1-C7A5-E272-9A13E261AE1E}"/>
              </a:ext>
            </a:extLst>
          </p:cNvPr>
          <p:cNvGrpSpPr/>
          <p:nvPr/>
        </p:nvGrpSpPr>
        <p:grpSpPr>
          <a:xfrm>
            <a:off x="769390" y="2850586"/>
            <a:ext cx="9358167" cy="2765288"/>
            <a:chOff x="769390" y="2850586"/>
            <a:chExt cx="9358167" cy="2765288"/>
          </a:xfrm>
        </p:grpSpPr>
        <p:grpSp>
          <p:nvGrpSpPr>
            <p:cNvPr id="3" name="Group 2">
              <a:extLst>
                <a:ext uri="{FF2B5EF4-FFF2-40B4-BE49-F238E27FC236}">
                  <a16:creationId xmlns:a16="http://schemas.microsoft.com/office/drawing/2014/main" id="{6DCE809E-688B-196A-B5CB-B2AE28D13AFB}"/>
                </a:ext>
              </a:extLst>
            </p:cNvPr>
            <p:cNvGrpSpPr/>
            <p:nvPr/>
          </p:nvGrpSpPr>
          <p:grpSpPr>
            <a:xfrm>
              <a:off x="769390" y="2850586"/>
              <a:ext cx="9358167" cy="2765288"/>
              <a:chOff x="769390" y="2267959"/>
              <a:chExt cx="9358167" cy="2765288"/>
            </a:xfrm>
          </p:grpSpPr>
          <p:sp>
            <p:nvSpPr>
              <p:cNvPr id="4" name="Freeform 3">
                <a:extLst>
                  <a:ext uri="{FF2B5EF4-FFF2-40B4-BE49-F238E27FC236}">
                    <a16:creationId xmlns:a16="http://schemas.microsoft.com/office/drawing/2014/main" id="{0011C61A-4A17-FFB3-748D-BAC106D249FB}"/>
                  </a:ext>
                </a:extLst>
              </p:cNvPr>
              <p:cNvSpPr/>
              <p:nvPr/>
            </p:nvSpPr>
            <p:spPr>
              <a:xfrm>
                <a:off x="775475" y="2864582"/>
                <a:ext cx="9352082" cy="2168665"/>
              </a:xfrm>
              <a:custGeom>
                <a:avLst/>
                <a:gdLst>
                  <a:gd name="connsiteX0" fmla="*/ 0 w 7176887"/>
                  <a:gd name="connsiteY0" fmla="*/ 1244814 h 2581836"/>
                  <a:gd name="connsiteX1" fmla="*/ 3603812 w 7176887"/>
                  <a:gd name="connsiteY1" fmla="*/ 2581836 h 2581836"/>
                  <a:gd name="connsiteX2" fmla="*/ 7176887 w 7176887"/>
                  <a:gd name="connsiteY2" fmla="*/ 2558784 h 2581836"/>
                  <a:gd name="connsiteX3" fmla="*/ 7176887 w 7176887"/>
                  <a:gd name="connsiteY3" fmla="*/ 1782696 h 2581836"/>
                  <a:gd name="connsiteX4" fmla="*/ 6308592 w 7176887"/>
                  <a:gd name="connsiteY4" fmla="*/ 0 h 2581836"/>
                  <a:gd name="connsiteX0" fmla="*/ 0 w 7176887"/>
                  <a:gd name="connsiteY0" fmla="*/ 1258507 h 2595529"/>
                  <a:gd name="connsiteX1" fmla="*/ 3603812 w 7176887"/>
                  <a:gd name="connsiteY1" fmla="*/ 2595529 h 2595529"/>
                  <a:gd name="connsiteX2" fmla="*/ 7176887 w 7176887"/>
                  <a:gd name="connsiteY2" fmla="*/ 2572477 h 2595529"/>
                  <a:gd name="connsiteX3" fmla="*/ 7176887 w 7176887"/>
                  <a:gd name="connsiteY3" fmla="*/ 1796389 h 2595529"/>
                  <a:gd name="connsiteX4" fmla="*/ 6533732 w 7176887"/>
                  <a:gd name="connsiteY4" fmla="*/ 0 h 2595529"/>
                  <a:gd name="connsiteX0" fmla="*/ 0 w 7176887"/>
                  <a:gd name="connsiteY0" fmla="*/ 1258507 h 2595529"/>
                  <a:gd name="connsiteX1" fmla="*/ 3603812 w 7176887"/>
                  <a:gd name="connsiteY1" fmla="*/ 2595529 h 2595529"/>
                  <a:gd name="connsiteX2" fmla="*/ 7176887 w 7176887"/>
                  <a:gd name="connsiteY2" fmla="*/ 2572477 h 2595529"/>
                  <a:gd name="connsiteX3" fmla="*/ 7176887 w 7176887"/>
                  <a:gd name="connsiteY3" fmla="*/ 1796389 h 2595529"/>
                  <a:gd name="connsiteX4" fmla="*/ 6533732 w 7176887"/>
                  <a:gd name="connsiteY4" fmla="*/ 0 h 2595529"/>
                  <a:gd name="connsiteX0" fmla="*/ 0 w 7176887"/>
                  <a:gd name="connsiteY0" fmla="*/ 1258507 h 2595529"/>
                  <a:gd name="connsiteX1" fmla="*/ 3603812 w 7176887"/>
                  <a:gd name="connsiteY1" fmla="*/ 2595529 h 2595529"/>
                  <a:gd name="connsiteX2" fmla="*/ 7176887 w 7176887"/>
                  <a:gd name="connsiteY2" fmla="*/ 2572477 h 2595529"/>
                  <a:gd name="connsiteX3" fmla="*/ 7176887 w 7176887"/>
                  <a:gd name="connsiteY3" fmla="*/ 1796389 h 2595529"/>
                  <a:gd name="connsiteX4" fmla="*/ 6533732 w 7176887"/>
                  <a:gd name="connsiteY4" fmla="*/ 0 h 2595529"/>
                  <a:gd name="connsiteX0" fmla="*/ 0 w 7182972"/>
                  <a:gd name="connsiteY0" fmla="*/ 1457062 h 2595529"/>
                  <a:gd name="connsiteX1" fmla="*/ 3609897 w 7182972"/>
                  <a:gd name="connsiteY1" fmla="*/ 2595529 h 2595529"/>
                  <a:gd name="connsiteX2" fmla="*/ 7182972 w 7182972"/>
                  <a:gd name="connsiteY2" fmla="*/ 2572477 h 2595529"/>
                  <a:gd name="connsiteX3" fmla="*/ 7182972 w 7182972"/>
                  <a:gd name="connsiteY3" fmla="*/ 1796389 h 2595529"/>
                  <a:gd name="connsiteX4" fmla="*/ 6539817 w 7182972"/>
                  <a:gd name="connsiteY4" fmla="*/ 0 h 2595529"/>
                  <a:gd name="connsiteX0" fmla="*/ 0 w 7182972"/>
                  <a:gd name="connsiteY0" fmla="*/ 1134742 h 2273209"/>
                  <a:gd name="connsiteX1" fmla="*/ 3609897 w 7182972"/>
                  <a:gd name="connsiteY1" fmla="*/ 2273209 h 2273209"/>
                  <a:gd name="connsiteX2" fmla="*/ 7182972 w 7182972"/>
                  <a:gd name="connsiteY2" fmla="*/ 2250157 h 2273209"/>
                  <a:gd name="connsiteX3" fmla="*/ 7182972 w 7182972"/>
                  <a:gd name="connsiteY3" fmla="*/ 1474069 h 2273209"/>
                  <a:gd name="connsiteX4" fmla="*/ 6673683 w 7182972"/>
                  <a:gd name="connsiteY4" fmla="*/ 0 h 2273209"/>
                  <a:gd name="connsiteX0" fmla="*/ 0 w 7006511"/>
                  <a:gd name="connsiteY0" fmla="*/ 1787865 h 2273209"/>
                  <a:gd name="connsiteX1" fmla="*/ 3433436 w 7006511"/>
                  <a:gd name="connsiteY1" fmla="*/ 2273209 h 2273209"/>
                  <a:gd name="connsiteX2" fmla="*/ 7006511 w 7006511"/>
                  <a:gd name="connsiteY2" fmla="*/ 2250157 h 2273209"/>
                  <a:gd name="connsiteX3" fmla="*/ 7006511 w 7006511"/>
                  <a:gd name="connsiteY3" fmla="*/ 1474069 h 2273209"/>
                  <a:gd name="connsiteX4" fmla="*/ 6497222 w 7006511"/>
                  <a:gd name="connsiteY4" fmla="*/ 0 h 2273209"/>
                  <a:gd name="connsiteX0" fmla="*/ 0 w 7032360"/>
                  <a:gd name="connsiteY0" fmla="*/ 1297815 h 2273209"/>
                  <a:gd name="connsiteX1" fmla="*/ 3459285 w 7032360"/>
                  <a:gd name="connsiteY1" fmla="*/ 2273209 h 2273209"/>
                  <a:gd name="connsiteX2" fmla="*/ 7032360 w 7032360"/>
                  <a:gd name="connsiteY2" fmla="*/ 2250157 h 2273209"/>
                  <a:gd name="connsiteX3" fmla="*/ 7032360 w 7032360"/>
                  <a:gd name="connsiteY3" fmla="*/ 1474069 h 2273209"/>
                  <a:gd name="connsiteX4" fmla="*/ 6523071 w 7032360"/>
                  <a:gd name="connsiteY4" fmla="*/ 0 h 227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360" h="2273209">
                    <a:moveTo>
                      <a:pt x="0" y="1297815"/>
                    </a:moveTo>
                    <a:lnTo>
                      <a:pt x="3459285" y="2273209"/>
                    </a:lnTo>
                    <a:lnTo>
                      <a:pt x="7032360" y="2250157"/>
                    </a:lnTo>
                    <a:lnTo>
                      <a:pt x="7032360" y="1474069"/>
                    </a:lnTo>
                    <a:cubicBezTo>
                      <a:pt x="6779437" y="818217"/>
                      <a:pt x="6739485" y="642159"/>
                      <a:pt x="6523071" y="0"/>
                    </a:cubicBezTo>
                  </a:path>
                </a:pathLst>
              </a:custGeom>
              <a:gradFill>
                <a:gsLst>
                  <a:gs pos="0">
                    <a:schemeClr val="accent1">
                      <a:lumMod val="5000"/>
                      <a:lumOff val="95000"/>
                      <a:alpha val="10000"/>
                    </a:schemeClr>
                  </a:gs>
                  <a:gs pos="100000">
                    <a:schemeClr val="bg1">
                      <a:lumMod val="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4661866-289C-0DF0-81AC-28AC6D17D4B4}"/>
                  </a:ext>
                </a:extLst>
              </p:cNvPr>
              <p:cNvGrpSpPr/>
              <p:nvPr/>
            </p:nvGrpSpPr>
            <p:grpSpPr>
              <a:xfrm>
                <a:off x="769390" y="2267959"/>
                <a:ext cx="8681979" cy="1841742"/>
                <a:chOff x="769390" y="1952601"/>
                <a:chExt cx="8681979" cy="1841742"/>
              </a:xfrm>
            </p:grpSpPr>
            <p:pic>
              <p:nvPicPr>
                <p:cNvPr id="7" name="Picture 6">
                  <a:extLst>
                    <a:ext uri="{FF2B5EF4-FFF2-40B4-BE49-F238E27FC236}">
                      <a16:creationId xmlns:a16="http://schemas.microsoft.com/office/drawing/2014/main" id="{9127B3B0-B9C6-2A71-3F17-6DBBD14BAD30}"/>
                    </a:ext>
                  </a:extLst>
                </p:cNvPr>
                <p:cNvPicPr>
                  <a:picLocks noChangeAspect="1"/>
                </p:cNvPicPr>
                <p:nvPr/>
              </p:nvPicPr>
              <p:blipFill rotWithShape="1">
                <a:blip r:embed="rId2"/>
                <a:srcRect l="53585" t="71274" r="2609" b="18377"/>
                <a:stretch>
                  <a:fillRect/>
                </a:stretch>
              </p:blipFill>
              <p:spPr>
                <a:xfrm>
                  <a:off x="777482" y="2531015"/>
                  <a:ext cx="8673887" cy="1263328"/>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E1CAEFC-DC88-2DCC-A5B2-EF6614FF7247}"/>
                    </a:ext>
                  </a:extLst>
                </p:cNvPr>
                <p:cNvSpPr txBox="1"/>
                <p:nvPr/>
              </p:nvSpPr>
              <p:spPr>
                <a:xfrm>
                  <a:off x="769390" y="1952601"/>
                  <a:ext cx="8673886" cy="707886"/>
                </a:xfrm>
                <a:prstGeom prst="rect">
                  <a:avLst/>
                </a:prstGeom>
                <a:noFill/>
                <a:ln>
                  <a:noFill/>
                </a:ln>
              </p:spPr>
              <p:txBody>
                <a:bodyPr wrap="square" rtlCol="0">
                  <a:spAutoFit/>
                </a:bodyPr>
                <a:lstStyle/>
                <a:p>
                  <a:pPr algn="ctr"/>
                  <a:r>
                    <a:rPr lang="en-US" sz="4000" b="1" dirty="0">
                      <a:ln w="3175">
                        <a:solidFill>
                          <a:schemeClr val="bg1"/>
                        </a:solidFill>
                      </a:ln>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My most valuable metric:</a:t>
                  </a:r>
                </a:p>
              </p:txBody>
            </p:sp>
          </p:grpSp>
        </p:grpSp>
        <p:pic>
          <p:nvPicPr>
            <p:cNvPr id="10" name="Picture 9">
              <a:extLst>
                <a:ext uri="{FF2B5EF4-FFF2-40B4-BE49-F238E27FC236}">
                  <a16:creationId xmlns:a16="http://schemas.microsoft.com/office/drawing/2014/main" id="{40DC2C1B-56D3-C992-72BC-D945651C9BFF}"/>
                </a:ext>
              </a:extLst>
            </p:cNvPr>
            <p:cNvPicPr>
              <a:picLocks noChangeAspect="1"/>
            </p:cNvPicPr>
            <p:nvPr/>
          </p:nvPicPr>
          <p:blipFill rotWithShape="1">
            <a:blip r:embed="rId2"/>
            <a:srcRect l="53585" t="81157" r="2609" b="14740"/>
            <a:stretch>
              <a:fillRect/>
            </a:stretch>
          </p:blipFill>
          <p:spPr>
            <a:xfrm>
              <a:off x="777482" y="4191454"/>
              <a:ext cx="8673887" cy="500874"/>
            </a:xfrm>
            <a:prstGeom prst="rect">
              <a:avLst/>
            </a:prstGeom>
            <a:ln>
              <a:no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6906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3FF2BF-A931-DC49-A99C-30642F826B3B}"/>
              </a:ext>
            </a:extLst>
          </p:cNvPr>
          <p:cNvSpPr>
            <a:spLocks noGrp="1"/>
          </p:cNvSpPr>
          <p:nvPr>
            <p:ph type="title"/>
          </p:nvPr>
        </p:nvSpPr>
        <p:spPr>
          <a:xfrm>
            <a:off x="342900" y="-103568"/>
            <a:ext cx="11521998" cy="1133856"/>
          </a:xfrm>
        </p:spPr>
        <p:txBody>
          <a:bodyPr/>
          <a:lstStyle/>
          <a:p>
            <a:r>
              <a:rPr lang="en-US" dirty="0"/>
              <a:t>The DIE Triad Changes Roles &amp; Responsibilities</a:t>
            </a:r>
          </a:p>
        </p:txBody>
      </p:sp>
      <p:sp>
        <p:nvSpPr>
          <p:cNvPr id="6" name="TextBox 5">
            <a:extLst>
              <a:ext uri="{FF2B5EF4-FFF2-40B4-BE49-F238E27FC236}">
                <a16:creationId xmlns:a16="http://schemas.microsoft.com/office/drawing/2014/main" id="{4D558B57-A42B-EE4D-9A10-C4ACF176BD89}"/>
              </a:ext>
            </a:extLst>
          </p:cNvPr>
          <p:cNvSpPr txBox="1"/>
          <p:nvPr/>
        </p:nvSpPr>
        <p:spPr>
          <a:xfrm>
            <a:off x="1223416" y="1324020"/>
            <a:ext cx="2741071" cy="1200329"/>
          </a:xfrm>
          <a:prstGeom prst="rect">
            <a:avLst/>
          </a:prstGeom>
          <a:noFill/>
        </p:spPr>
        <p:txBody>
          <a:bodyPr wrap="none" rtlCol="0">
            <a:spAutoFit/>
          </a:bodyPr>
          <a:lstStyle/>
          <a:p>
            <a:pPr algn="ctr"/>
            <a:r>
              <a:rPr lang="en-US" sz="3600" b="1" dirty="0">
                <a:cs typeface="Arial Black" panose="020B0604020202020204" pitchFamily="34" charset="0"/>
              </a:rPr>
              <a:t>Cyber</a:t>
            </a:r>
            <a:br>
              <a:rPr lang="en-US" sz="3600" b="1" dirty="0">
                <a:cs typeface="Arial Black" panose="020B0604020202020204" pitchFamily="34" charset="0"/>
              </a:rPr>
            </a:br>
            <a:r>
              <a:rPr lang="en-US" sz="3600" b="1" dirty="0">
                <a:cs typeface="Arial Black" panose="020B0604020202020204" pitchFamily="34" charset="0"/>
              </a:rPr>
              <a:t>Veterinarians</a:t>
            </a:r>
          </a:p>
        </p:txBody>
      </p:sp>
      <p:grpSp>
        <p:nvGrpSpPr>
          <p:cNvPr id="12" name="Graphic 10">
            <a:extLst>
              <a:ext uri="{FF2B5EF4-FFF2-40B4-BE49-F238E27FC236}">
                <a16:creationId xmlns:a16="http://schemas.microsoft.com/office/drawing/2014/main" id="{6F2FC1F2-E239-3844-AB23-4BBB5DB314E1}"/>
              </a:ext>
            </a:extLst>
          </p:cNvPr>
          <p:cNvGrpSpPr/>
          <p:nvPr/>
        </p:nvGrpSpPr>
        <p:grpSpPr>
          <a:xfrm>
            <a:off x="1456122" y="2777837"/>
            <a:ext cx="2275657" cy="3111633"/>
            <a:chOff x="3586320" y="-2"/>
            <a:chExt cx="5015191" cy="6857550"/>
          </a:xfrm>
        </p:grpSpPr>
        <p:grpSp>
          <p:nvGrpSpPr>
            <p:cNvPr id="13" name="Graphic 10">
              <a:extLst>
                <a:ext uri="{FF2B5EF4-FFF2-40B4-BE49-F238E27FC236}">
                  <a16:creationId xmlns:a16="http://schemas.microsoft.com/office/drawing/2014/main" id="{6F2FC1F2-E239-3844-AB23-4BBB5DB314E1}"/>
                </a:ext>
              </a:extLst>
            </p:cNvPr>
            <p:cNvGrpSpPr/>
            <p:nvPr/>
          </p:nvGrpSpPr>
          <p:grpSpPr>
            <a:xfrm>
              <a:off x="5030691" y="1152729"/>
              <a:ext cx="3570820" cy="5688138"/>
              <a:chOff x="5030691" y="1152729"/>
              <a:chExt cx="3570820" cy="5688138"/>
            </a:xfrm>
          </p:grpSpPr>
          <p:sp>
            <p:nvSpPr>
              <p:cNvPr id="14" name="Freeform 13">
                <a:extLst>
                  <a:ext uri="{FF2B5EF4-FFF2-40B4-BE49-F238E27FC236}">
                    <a16:creationId xmlns:a16="http://schemas.microsoft.com/office/drawing/2014/main" id="{F25F2BFD-65C0-4049-AF2E-E8F4E20F159B}"/>
                  </a:ext>
                </a:extLst>
              </p:cNvPr>
              <p:cNvSpPr/>
              <p:nvPr/>
            </p:nvSpPr>
            <p:spPr>
              <a:xfrm>
                <a:off x="5684649" y="3449246"/>
                <a:ext cx="140393" cy="2354355"/>
              </a:xfrm>
              <a:custGeom>
                <a:avLst/>
                <a:gdLst>
                  <a:gd name="connsiteX0" fmla="*/ 0 w 140393"/>
                  <a:gd name="connsiteY0" fmla="*/ 0 h 2354355"/>
                  <a:gd name="connsiteX1" fmla="*/ 140393 w 140393"/>
                  <a:gd name="connsiteY1" fmla="*/ 0 h 2354355"/>
                  <a:gd name="connsiteX2" fmla="*/ 140393 w 140393"/>
                  <a:gd name="connsiteY2" fmla="*/ 2354355 h 2354355"/>
                  <a:gd name="connsiteX3" fmla="*/ 0 w 140393"/>
                  <a:gd name="connsiteY3" fmla="*/ 2354355 h 2354355"/>
                </a:gdLst>
                <a:ahLst/>
                <a:cxnLst>
                  <a:cxn ang="0">
                    <a:pos x="connsiteX0" y="connsiteY0"/>
                  </a:cxn>
                  <a:cxn ang="0">
                    <a:pos x="connsiteX1" y="connsiteY1"/>
                  </a:cxn>
                  <a:cxn ang="0">
                    <a:pos x="connsiteX2" y="connsiteY2"/>
                  </a:cxn>
                  <a:cxn ang="0">
                    <a:pos x="connsiteX3" y="connsiteY3"/>
                  </a:cxn>
                </a:cxnLst>
                <a:rect l="l" t="t" r="r" b="b"/>
                <a:pathLst>
                  <a:path w="140393" h="2354355">
                    <a:moveTo>
                      <a:pt x="0" y="0"/>
                    </a:moveTo>
                    <a:lnTo>
                      <a:pt x="140393" y="0"/>
                    </a:lnTo>
                    <a:lnTo>
                      <a:pt x="140393" y="2354355"/>
                    </a:lnTo>
                    <a:lnTo>
                      <a:pt x="0" y="2354355"/>
                    </a:lnTo>
                    <a:close/>
                  </a:path>
                </a:pathLst>
              </a:custGeom>
              <a:solidFill>
                <a:srgbClr val="423E39"/>
              </a:solidFill>
              <a:ln w="259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824C87B-9AC6-9C48-B4ED-279FB5DD6F47}"/>
                  </a:ext>
                </a:extLst>
              </p:cNvPr>
              <p:cNvSpPr/>
              <p:nvPr/>
            </p:nvSpPr>
            <p:spPr>
              <a:xfrm>
                <a:off x="7315912" y="3449246"/>
                <a:ext cx="140393" cy="2354355"/>
              </a:xfrm>
              <a:custGeom>
                <a:avLst/>
                <a:gdLst>
                  <a:gd name="connsiteX0" fmla="*/ 0 w 140393"/>
                  <a:gd name="connsiteY0" fmla="*/ 0 h 2354355"/>
                  <a:gd name="connsiteX1" fmla="*/ 140393 w 140393"/>
                  <a:gd name="connsiteY1" fmla="*/ 0 h 2354355"/>
                  <a:gd name="connsiteX2" fmla="*/ 140393 w 140393"/>
                  <a:gd name="connsiteY2" fmla="*/ 2354355 h 2354355"/>
                  <a:gd name="connsiteX3" fmla="*/ 0 w 140393"/>
                  <a:gd name="connsiteY3" fmla="*/ 2354355 h 2354355"/>
                </a:gdLst>
                <a:ahLst/>
                <a:cxnLst>
                  <a:cxn ang="0">
                    <a:pos x="connsiteX0" y="connsiteY0"/>
                  </a:cxn>
                  <a:cxn ang="0">
                    <a:pos x="connsiteX1" y="connsiteY1"/>
                  </a:cxn>
                  <a:cxn ang="0">
                    <a:pos x="connsiteX2" y="connsiteY2"/>
                  </a:cxn>
                  <a:cxn ang="0">
                    <a:pos x="connsiteX3" y="connsiteY3"/>
                  </a:cxn>
                </a:cxnLst>
                <a:rect l="l" t="t" r="r" b="b"/>
                <a:pathLst>
                  <a:path w="140393" h="2354355">
                    <a:moveTo>
                      <a:pt x="0" y="0"/>
                    </a:moveTo>
                    <a:lnTo>
                      <a:pt x="140393" y="0"/>
                    </a:lnTo>
                    <a:lnTo>
                      <a:pt x="140393" y="2354355"/>
                    </a:lnTo>
                    <a:lnTo>
                      <a:pt x="0" y="2354355"/>
                    </a:lnTo>
                    <a:close/>
                  </a:path>
                </a:pathLst>
              </a:custGeom>
              <a:solidFill>
                <a:srgbClr val="423E39"/>
              </a:solidFill>
              <a:ln w="259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6DE5DBC-C969-CD4B-8ED7-058E4961752A}"/>
                  </a:ext>
                </a:extLst>
              </p:cNvPr>
              <p:cNvSpPr/>
              <p:nvPr/>
            </p:nvSpPr>
            <p:spPr>
              <a:xfrm>
                <a:off x="5030691" y="3421472"/>
                <a:ext cx="3570820" cy="944597"/>
              </a:xfrm>
              <a:custGeom>
                <a:avLst/>
                <a:gdLst>
                  <a:gd name="connsiteX0" fmla="*/ 2662804 w 3570820"/>
                  <a:gd name="connsiteY0" fmla="*/ 0 h 944597"/>
                  <a:gd name="connsiteX1" fmla="*/ 3570820 w 3570820"/>
                  <a:gd name="connsiteY1" fmla="*/ 944597 h 944597"/>
                  <a:gd name="connsiteX2" fmla="*/ 0 w 3570820"/>
                  <a:gd name="connsiteY2" fmla="*/ 938627 h 944597"/>
                  <a:gd name="connsiteX3" fmla="*/ 324644 w 3570820"/>
                  <a:gd name="connsiteY3" fmla="*/ 0 h 944597"/>
                </a:gdLst>
                <a:ahLst/>
                <a:cxnLst>
                  <a:cxn ang="0">
                    <a:pos x="connsiteX0" y="connsiteY0"/>
                  </a:cxn>
                  <a:cxn ang="0">
                    <a:pos x="connsiteX1" y="connsiteY1"/>
                  </a:cxn>
                  <a:cxn ang="0">
                    <a:pos x="connsiteX2" y="connsiteY2"/>
                  </a:cxn>
                  <a:cxn ang="0">
                    <a:pos x="connsiteX3" y="connsiteY3"/>
                  </a:cxn>
                </a:cxnLst>
                <a:rect l="l" t="t" r="r" b="b"/>
                <a:pathLst>
                  <a:path w="3570820" h="944597">
                    <a:moveTo>
                      <a:pt x="2662804" y="0"/>
                    </a:moveTo>
                    <a:lnTo>
                      <a:pt x="3570820" y="944597"/>
                    </a:lnTo>
                    <a:lnTo>
                      <a:pt x="0" y="938627"/>
                    </a:lnTo>
                    <a:lnTo>
                      <a:pt x="324644" y="0"/>
                    </a:lnTo>
                    <a:close/>
                  </a:path>
                </a:pathLst>
              </a:custGeom>
              <a:solidFill>
                <a:srgbClr val="E0E4ED"/>
              </a:solidFill>
              <a:ln w="259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7766FB-9BC3-F54B-8DC9-0EEE03B50EC8}"/>
                  </a:ext>
                </a:extLst>
              </p:cNvPr>
              <p:cNvSpPr/>
              <p:nvPr/>
            </p:nvSpPr>
            <p:spPr>
              <a:xfrm>
                <a:off x="6043029" y="3559307"/>
                <a:ext cx="1452721" cy="593910"/>
              </a:xfrm>
              <a:custGeom>
                <a:avLst/>
                <a:gdLst>
                  <a:gd name="connsiteX0" fmla="*/ 1452722 w 1452721"/>
                  <a:gd name="connsiteY0" fmla="*/ 296955 h 593910"/>
                  <a:gd name="connsiteX1" fmla="*/ 726361 w 1452721"/>
                  <a:gd name="connsiteY1" fmla="*/ 593910 h 593910"/>
                  <a:gd name="connsiteX2" fmla="*/ 0 w 1452721"/>
                  <a:gd name="connsiteY2" fmla="*/ 296955 h 593910"/>
                  <a:gd name="connsiteX3" fmla="*/ 726361 w 1452721"/>
                  <a:gd name="connsiteY3" fmla="*/ 0 h 593910"/>
                  <a:gd name="connsiteX4" fmla="*/ 1452722 w 1452721"/>
                  <a:gd name="connsiteY4" fmla="*/ 296955 h 59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721" h="593910">
                    <a:moveTo>
                      <a:pt x="1452722" y="296955"/>
                    </a:moveTo>
                    <a:cubicBezTo>
                      <a:pt x="1452722" y="460959"/>
                      <a:pt x="1127519" y="593910"/>
                      <a:pt x="726361" y="593910"/>
                    </a:cubicBezTo>
                    <a:cubicBezTo>
                      <a:pt x="325203" y="593910"/>
                      <a:pt x="0" y="460959"/>
                      <a:pt x="0" y="296955"/>
                    </a:cubicBezTo>
                    <a:cubicBezTo>
                      <a:pt x="0" y="132951"/>
                      <a:pt x="325203" y="0"/>
                      <a:pt x="726361" y="0"/>
                    </a:cubicBezTo>
                    <a:cubicBezTo>
                      <a:pt x="1127519" y="0"/>
                      <a:pt x="1452722" y="132951"/>
                      <a:pt x="1452722" y="296955"/>
                    </a:cubicBezTo>
                    <a:close/>
                  </a:path>
                </a:pathLst>
              </a:custGeom>
              <a:solidFill>
                <a:srgbClr val="C4C8CE"/>
              </a:solidFill>
              <a:ln w="259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6F2FC1F2-E239-3844-AB23-4BBB5DB314E1}"/>
                  </a:ext>
                </a:extLst>
              </p:cNvPr>
              <p:cNvGrpSpPr/>
              <p:nvPr/>
            </p:nvGrpSpPr>
            <p:grpSpPr>
              <a:xfrm>
                <a:off x="6182822" y="1152729"/>
                <a:ext cx="1233585" cy="2916700"/>
                <a:chOff x="6182822" y="1152729"/>
                <a:chExt cx="1233585" cy="2916700"/>
              </a:xfrm>
            </p:grpSpPr>
            <p:sp>
              <p:nvSpPr>
                <p:cNvPr id="19" name="Freeform 18">
                  <a:extLst>
                    <a:ext uri="{FF2B5EF4-FFF2-40B4-BE49-F238E27FC236}">
                      <a16:creationId xmlns:a16="http://schemas.microsoft.com/office/drawing/2014/main" id="{C73FF233-16E3-C44E-856E-2AF8EFE82AF1}"/>
                    </a:ext>
                  </a:extLst>
                </p:cNvPr>
                <p:cNvSpPr/>
                <p:nvPr/>
              </p:nvSpPr>
              <p:spPr>
                <a:xfrm>
                  <a:off x="6313095" y="3048980"/>
                  <a:ext cx="883453" cy="903584"/>
                </a:xfrm>
                <a:custGeom>
                  <a:avLst/>
                  <a:gdLst>
                    <a:gd name="connsiteX0" fmla="*/ 240385 w 883453"/>
                    <a:gd name="connsiteY0" fmla="*/ 0 h 903584"/>
                    <a:gd name="connsiteX1" fmla="*/ 82 w 883453"/>
                    <a:gd name="connsiteY1" fmla="*/ 342900 h 903584"/>
                    <a:gd name="connsiteX2" fmla="*/ 70149 w 883453"/>
                    <a:gd name="connsiteY2" fmla="*/ 892942 h 903584"/>
                    <a:gd name="connsiteX3" fmla="*/ 252323 w 883453"/>
                    <a:gd name="connsiteY3" fmla="*/ 903584 h 903584"/>
                    <a:gd name="connsiteX4" fmla="*/ 509754 w 883453"/>
                    <a:gd name="connsiteY4" fmla="*/ 853746 h 903584"/>
                    <a:gd name="connsiteX5" fmla="*/ 864500 w 883453"/>
                    <a:gd name="connsiteY5" fmla="*/ 847256 h 903584"/>
                    <a:gd name="connsiteX6" fmla="*/ 798845 w 883453"/>
                    <a:gd name="connsiteY6" fmla="*/ 705009 h 903584"/>
                    <a:gd name="connsiteX7" fmla="*/ 826872 w 883453"/>
                    <a:gd name="connsiteY7" fmla="*/ 76575 h 903584"/>
                    <a:gd name="connsiteX8" fmla="*/ 774711 w 883453"/>
                    <a:gd name="connsiteY8" fmla="*/ 16094 h 903584"/>
                    <a:gd name="connsiteX9" fmla="*/ 240385 w 883453"/>
                    <a:gd name="connsiteY9" fmla="*/ 0 h 9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453" h="903584">
                      <a:moveTo>
                        <a:pt x="240385" y="0"/>
                      </a:moveTo>
                      <a:cubicBezTo>
                        <a:pt x="55616" y="201431"/>
                        <a:pt x="2936" y="186376"/>
                        <a:pt x="82" y="342900"/>
                      </a:cubicBezTo>
                      <a:cubicBezTo>
                        <a:pt x="-2773" y="499424"/>
                        <a:pt x="70149" y="892942"/>
                        <a:pt x="70149" y="892942"/>
                      </a:cubicBezTo>
                      <a:lnTo>
                        <a:pt x="252323" y="903584"/>
                      </a:lnTo>
                      <a:lnTo>
                        <a:pt x="509754" y="853746"/>
                      </a:lnTo>
                      <a:cubicBezTo>
                        <a:pt x="509754" y="853746"/>
                        <a:pt x="791579" y="816367"/>
                        <a:pt x="864500" y="847256"/>
                      </a:cubicBezTo>
                      <a:cubicBezTo>
                        <a:pt x="937422" y="878146"/>
                        <a:pt x="774711" y="934993"/>
                        <a:pt x="798845" y="705009"/>
                      </a:cubicBezTo>
                      <a:cubicBezTo>
                        <a:pt x="823239" y="475024"/>
                        <a:pt x="826872" y="76575"/>
                        <a:pt x="826872" y="76575"/>
                      </a:cubicBezTo>
                      <a:lnTo>
                        <a:pt x="774711" y="16094"/>
                      </a:lnTo>
                      <a:lnTo>
                        <a:pt x="240385" y="0"/>
                      </a:lnTo>
                      <a:close/>
                    </a:path>
                  </a:pathLst>
                </a:custGeom>
                <a:solidFill>
                  <a:srgbClr val="2D1F13"/>
                </a:solidFill>
                <a:ln w="259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A7FDC50-AC7E-B24D-9FD0-38F67F6FA0DC}"/>
                    </a:ext>
                  </a:extLst>
                </p:cNvPr>
                <p:cNvSpPr/>
                <p:nvPr/>
              </p:nvSpPr>
              <p:spPr>
                <a:xfrm>
                  <a:off x="6512745" y="1155948"/>
                  <a:ext cx="74642" cy="75302"/>
                </a:xfrm>
                <a:custGeom>
                  <a:avLst/>
                  <a:gdLst>
                    <a:gd name="connsiteX0" fmla="*/ 52413 w 74642"/>
                    <a:gd name="connsiteY0" fmla="*/ 722 h 75302"/>
                    <a:gd name="connsiteX1" fmla="*/ 72654 w 74642"/>
                    <a:gd name="connsiteY1" fmla="*/ 43293 h 75302"/>
                    <a:gd name="connsiteX2" fmla="*/ 29317 w 74642"/>
                    <a:gd name="connsiteY2" fmla="*/ 72365 h 75302"/>
                    <a:gd name="connsiteX3" fmla="*/ 3106 w 74642"/>
                    <a:gd name="connsiteY3" fmla="*/ 45110 h 75302"/>
                    <a:gd name="connsiteX4" fmla="*/ 52413 w 74642"/>
                    <a:gd name="connsiteY4" fmla="*/ 722 h 7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2" h="75302">
                      <a:moveTo>
                        <a:pt x="52413" y="722"/>
                      </a:moveTo>
                      <a:cubicBezTo>
                        <a:pt x="77585" y="12663"/>
                        <a:pt x="76287" y="35246"/>
                        <a:pt x="72654" y="43293"/>
                      </a:cubicBezTo>
                      <a:cubicBezTo>
                        <a:pt x="69021" y="51599"/>
                        <a:pt x="51634" y="85344"/>
                        <a:pt x="29317" y="72365"/>
                      </a:cubicBezTo>
                      <a:cubicBezTo>
                        <a:pt x="7258" y="59386"/>
                        <a:pt x="-6496" y="71067"/>
                        <a:pt x="3106" y="45110"/>
                      </a:cubicBezTo>
                      <a:cubicBezTo>
                        <a:pt x="12708" y="19152"/>
                        <a:pt x="41773" y="-4469"/>
                        <a:pt x="52413" y="722"/>
                      </a:cubicBezTo>
                      <a:close/>
                    </a:path>
                  </a:pathLst>
                </a:custGeom>
                <a:solidFill>
                  <a:srgbClr val="000000"/>
                </a:solidFill>
                <a:ln w="259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7EB8B66-84DC-574A-BF83-8405891B094E}"/>
                    </a:ext>
                  </a:extLst>
                </p:cNvPr>
                <p:cNvSpPr/>
                <p:nvPr/>
              </p:nvSpPr>
              <p:spPr>
                <a:xfrm>
                  <a:off x="6182822" y="1152729"/>
                  <a:ext cx="1233584" cy="2916700"/>
                </a:xfrm>
                <a:custGeom>
                  <a:avLst/>
                  <a:gdLst>
                    <a:gd name="connsiteX0" fmla="*/ 1233000 w 1233584"/>
                    <a:gd name="connsiteY0" fmla="*/ 2774917 h 2916700"/>
                    <a:gd name="connsiteX1" fmla="*/ 1165009 w 1233584"/>
                    <a:gd name="connsiteY1" fmla="*/ 2789972 h 2916700"/>
                    <a:gd name="connsiteX2" fmla="*/ 1023318 w 1233584"/>
                    <a:gd name="connsiteY2" fmla="*/ 2781665 h 2916700"/>
                    <a:gd name="connsiteX3" fmla="*/ 913027 w 1233584"/>
                    <a:gd name="connsiteY3" fmla="*/ 2757785 h 2916700"/>
                    <a:gd name="connsiteX4" fmla="*/ 904204 w 1233584"/>
                    <a:gd name="connsiteY4" fmla="*/ 2731048 h 2916700"/>
                    <a:gd name="connsiteX5" fmla="*/ 902128 w 1233584"/>
                    <a:gd name="connsiteY5" fmla="*/ 2724559 h 2916700"/>
                    <a:gd name="connsiteX6" fmla="*/ 890190 w 1233584"/>
                    <a:gd name="connsiteY6" fmla="*/ 2679393 h 2916700"/>
                    <a:gd name="connsiteX7" fmla="*/ 882146 w 1233584"/>
                    <a:gd name="connsiteY7" fmla="*/ 2539741 h 2916700"/>
                    <a:gd name="connsiteX8" fmla="*/ 900052 w 1233584"/>
                    <a:gd name="connsiteY8" fmla="*/ 2285097 h 2916700"/>
                    <a:gd name="connsiteX9" fmla="*/ 930933 w 1233584"/>
                    <a:gd name="connsiteY9" fmla="*/ 2146223 h 2916700"/>
                    <a:gd name="connsiteX10" fmla="*/ 956365 w 1233584"/>
                    <a:gd name="connsiteY10" fmla="*/ 1980873 h 2916700"/>
                    <a:gd name="connsiteX11" fmla="*/ 957662 w 1233584"/>
                    <a:gd name="connsiteY11" fmla="*/ 1972307 h 2916700"/>
                    <a:gd name="connsiteX12" fmla="*/ 954548 w 1233584"/>
                    <a:gd name="connsiteY12" fmla="*/ 1989439 h 2916700"/>
                    <a:gd name="connsiteX13" fmla="*/ 952732 w 1233584"/>
                    <a:gd name="connsiteY13" fmla="*/ 1999563 h 2916700"/>
                    <a:gd name="connsiteX14" fmla="*/ 952472 w 1233584"/>
                    <a:gd name="connsiteY14" fmla="*/ 2000861 h 2916700"/>
                    <a:gd name="connsiteX15" fmla="*/ 925483 w 1233584"/>
                    <a:gd name="connsiteY15" fmla="*/ 2145704 h 2916700"/>
                    <a:gd name="connsiteX16" fmla="*/ 893824 w 1233584"/>
                    <a:gd name="connsiteY16" fmla="*/ 2288990 h 2916700"/>
                    <a:gd name="connsiteX17" fmla="*/ 890710 w 1233584"/>
                    <a:gd name="connsiteY17" fmla="*/ 2323254 h 2916700"/>
                    <a:gd name="connsiteX18" fmla="*/ 875139 w 1233584"/>
                    <a:gd name="connsiteY18" fmla="*/ 2544413 h 2916700"/>
                    <a:gd name="connsiteX19" fmla="*/ 884741 w 1233584"/>
                    <a:gd name="connsiteY19" fmla="*/ 2679652 h 2916700"/>
                    <a:gd name="connsiteX20" fmla="*/ 897457 w 1233584"/>
                    <a:gd name="connsiteY20" fmla="*/ 2731308 h 2916700"/>
                    <a:gd name="connsiteX21" fmla="*/ 897976 w 1233584"/>
                    <a:gd name="connsiteY21" fmla="*/ 2732606 h 2916700"/>
                    <a:gd name="connsiteX22" fmla="*/ 910951 w 1233584"/>
                    <a:gd name="connsiteY22" fmla="*/ 2768168 h 2916700"/>
                    <a:gd name="connsiteX23" fmla="*/ 919515 w 1233584"/>
                    <a:gd name="connsiteY23" fmla="*/ 2785040 h 2916700"/>
                    <a:gd name="connsiteX24" fmla="*/ 1002038 w 1233584"/>
                    <a:gd name="connsiteY24" fmla="*/ 2849155 h 2916700"/>
                    <a:gd name="connsiteX25" fmla="*/ 1002038 w 1233584"/>
                    <a:gd name="connsiteY25" fmla="*/ 2900551 h 2916700"/>
                    <a:gd name="connsiteX26" fmla="*/ 926003 w 1233584"/>
                    <a:gd name="connsiteY26" fmla="*/ 2913271 h 2916700"/>
                    <a:gd name="connsiteX27" fmla="*/ 775488 w 1233584"/>
                    <a:gd name="connsiteY27" fmla="*/ 2908858 h 2916700"/>
                    <a:gd name="connsiteX28" fmla="*/ 708276 w 1233584"/>
                    <a:gd name="connsiteY28" fmla="*/ 2890168 h 2916700"/>
                    <a:gd name="connsiteX29" fmla="*/ 719694 w 1233584"/>
                    <a:gd name="connsiteY29" fmla="*/ 2834100 h 2916700"/>
                    <a:gd name="connsiteX30" fmla="*/ 728518 w 1233584"/>
                    <a:gd name="connsiteY30" fmla="*/ 2772840 h 2916700"/>
                    <a:gd name="connsiteX31" fmla="*/ 728777 w 1233584"/>
                    <a:gd name="connsiteY31" fmla="*/ 2740133 h 2916700"/>
                    <a:gd name="connsiteX32" fmla="*/ 727480 w 1233584"/>
                    <a:gd name="connsiteY32" fmla="*/ 2733384 h 2916700"/>
                    <a:gd name="connsiteX33" fmla="*/ 720213 w 1233584"/>
                    <a:gd name="connsiteY33" fmla="*/ 2700418 h 2916700"/>
                    <a:gd name="connsiteX34" fmla="*/ 716061 w 1233584"/>
                    <a:gd name="connsiteY34" fmla="*/ 2657069 h 2916700"/>
                    <a:gd name="connsiteX35" fmla="*/ 708795 w 1233584"/>
                    <a:gd name="connsiteY35" fmla="*/ 2614499 h 2916700"/>
                    <a:gd name="connsiteX36" fmla="*/ 721770 w 1233584"/>
                    <a:gd name="connsiteY36" fmla="*/ 2543634 h 2916700"/>
                    <a:gd name="connsiteX37" fmla="*/ 720992 w 1233584"/>
                    <a:gd name="connsiteY37" fmla="*/ 2506255 h 2916700"/>
                    <a:gd name="connsiteX38" fmla="*/ 705681 w 1233584"/>
                    <a:gd name="connsiteY38" fmla="*/ 2321956 h 2916700"/>
                    <a:gd name="connsiteX39" fmla="*/ 693484 w 1233584"/>
                    <a:gd name="connsiteY39" fmla="*/ 2109104 h 2916700"/>
                    <a:gd name="connsiteX40" fmla="*/ 742791 w 1233584"/>
                    <a:gd name="connsiteY40" fmla="*/ 2021107 h 2916700"/>
                    <a:gd name="connsiteX41" fmla="*/ 737081 w 1233584"/>
                    <a:gd name="connsiteY41" fmla="*/ 2018772 h 2916700"/>
                    <a:gd name="connsiteX42" fmla="*/ 685958 w 1233584"/>
                    <a:gd name="connsiteY42" fmla="*/ 2109883 h 2916700"/>
                    <a:gd name="connsiteX43" fmla="*/ 698934 w 1233584"/>
                    <a:gd name="connsiteY43" fmla="*/ 2321956 h 2916700"/>
                    <a:gd name="connsiteX44" fmla="*/ 716061 w 1233584"/>
                    <a:gd name="connsiteY44" fmla="*/ 2522089 h 2916700"/>
                    <a:gd name="connsiteX45" fmla="*/ 702307 w 1233584"/>
                    <a:gd name="connsiteY45" fmla="*/ 2619950 h 2916700"/>
                    <a:gd name="connsiteX46" fmla="*/ 714504 w 1233584"/>
                    <a:gd name="connsiteY46" fmla="*/ 2678873 h 2916700"/>
                    <a:gd name="connsiteX47" fmla="*/ 719435 w 1233584"/>
                    <a:gd name="connsiteY47" fmla="*/ 2731827 h 2916700"/>
                    <a:gd name="connsiteX48" fmla="*/ 723068 w 1233584"/>
                    <a:gd name="connsiteY48" fmla="*/ 2740653 h 2916700"/>
                    <a:gd name="connsiteX49" fmla="*/ 724365 w 1233584"/>
                    <a:gd name="connsiteY49" fmla="*/ 2754929 h 2916700"/>
                    <a:gd name="connsiteX50" fmla="*/ 716321 w 1233584"/>
                    <a:gd name="connsiteY50" fmla="*/ 2756487 h 2916700"/>
                    <a:gd name="connsiteX51" fmla="*/ 594871 w 1233584"/>
                    <a:gd name="connsiteY51" fmla="*/ 2775176 h 2916700"/>
                    <a:gd name="connsiteX52" fmla="*/ 545824 w 1233584"/>
                    <a:gd name="connsiteY52" fmla="*/ 2768427 h 2916700"/>
                    <a:gd name="connsiteX53" fmla="*/ 532330 w 1233584"/>
                    <a:gd name="connsiteY53" fmla="*/ 2758823 h 2916700"/>
                    <a:gd name="connsiteX54" fmla="*/ 513645 w 1233584"/>
                    <a:gd name="connsiteY54" fmla="*/ 2701457 h 2916700"/>
                    <a:gd name="connsiteX55" fmla="*/ 508715 w 1233584"/>
                    <a:gd name="connsiteY55" fmla="*/ 2632669 h 2916700"/>
                    <a:gd name="connsiteX56" fmla="*/ 499891 w 1233584"/>
                    <a:gd name="connsiteY56" fmla="*/ 2546749 h 2916700"/>
                    <a:gd name="connsiteX57" fmla="*/ 478871 w 1233584"/>
                    <a:gd name="connsiteY57" fmla="*/ 2462387 h 2916700"/>
                    <a:gd name="connsiteX58" fmla="*/ 471605 w 1233584"/>
                    <a:gd name="connsiteY58" fmla="*/ 2346616 h 2916700"/>
                    <a:gd name="connsiteX59" fmla="*/ 475757 w 1233584"/>
                    <a:gd name="connsiteY59" fmla="*/ 2238373 h 2916700"/>
                    <a:gd name="connsiteX60" fmla="*/ 466934 w 1233584"/>
                    <a:gd name="connsiteY60" fmla="*/ 2148040 h 2916700"/>
                    <a:gd name="connsiteX61" fmla="*/ 465377 w 1233584"/>
                    <a:gd name="connsiteY61" fmla="*/ 2003975 h 2916700"/>
                    <a:gd name="connsiteX62" fmla="*/ 459668 w 1233584"/>
                    <a:gd name="connsiteY62" fmla="*/ 1992814 h 2916700"/>
                    <a:gd name="connsiteX63" fmla="*/ 463042 w 1233584"/>
                    <a:gd name="connsiteY63" fmla="*/ 2107027 h 2916700"/>
                    <a:gd name="connsiteX64" fmla="*/ 467972 w 1233584"/>
                    <a:gd name="connsiteY64" fmla="*/ 2195023 h 2916700"/>
                    <a:gd name="connsiteX65" fmla="*/ 467972 w 1233584"/>
                    <a:gd name="connsiteY65" fmla="*/ 2333118 h 2916700"/>
                    <a:gd name="connsiteX66" fmla="*/ 477574 w 1233584"/>
                    <a:gd name="connsiteY66" fmla="*/ 2480038 h 2916700"/>
                    <a:gd name="connsiteX67" fmla="*/ 501968 w 1233584"/>
                    <a:gd name="connsiteY67" fmla="*/ 2603337 h 2916700"/>
                    <a:gd name="connsiteX68" fmla="*/ 506898 w 1233584"/>
                    <a:gd name="connsiteY68" fmla="*/ 2704052 h 2916700"/>
                    <a:gd name="connsiteX69" fmla="*/ 533887 w 1233584"/>
                    <a:gd name="connsiteY69" fmla="*/ 2770504 h 2916700"/>
                    <a:gd name="connsiteX70" fmla="*/ 534406 w 1233584"/>
                    <a:gd name="connsiteY70" fmla="*/ 2771282 h 2916700"/>
                    <a:gd name="connsiteX71" fmla="*/ 576446 w 1233584"/>
                    <a:gd name="connsiteY71" fmla="*/ 2883160 h 2916700"/>
                    <a:gd name="connsiteX72" fmla="*/ 464599 w 1233584"/>
                    <a:gd name="connsiteY72" fmla="*/ 2916645 h 2916700"/>
                    <a:gd name="connsiteX73" fmla="*/ 343928 w 1233584"/>
                    <a:gd name="connsiteY73" fmla="*/ 2901590 h 2916700"/>
                    <a:gd name="connsiteX74" fmla="*/ 324465 w 1233584"/>
                    <a:gd name="connsiteY74" fmla="*/ 2841887 h 2916700"/>
                    <a:gd name="connsiteX75" fmla="*/ 338997 w 1233584"/>
                    <a:gd name="connsiteY75" fmla="*/ 2796980 h 2916700"/>
                    <a:gd name="connsiteX76" fmla="*/ 342371 w 1233584"/>
                    <a:gd name="connsiteY76" fmla="*/ 2782963 h 2916700"/>
                    <a:gd name="connsiteX77" fmla="*/ 338219 w 1233584"/>
                    <a:gd name="connsiteY77" fmla="*/ 2703793 h 2916700"/>
                    <a:gd name="connsiteX78" fmla="*/ 328098 w 1233584"/>
                    <a:gd name="connsiteY78" fmla="*/ 2669269 h 2916700"/>
                    <a:gd name="connsiteX79" fmla="*/ 313046 w 1233584"/>
                    <a:gd name="connsiteY79" fmla="*/ 2621767 h 2916700"/>
                    <a:gd name="connsiteX80" fmla="*/ 321091 w 1233584"/>
                    <a:gd name="connsiteY80" fmla="*/ 2550903 h 2916700"/>
                    <a:gd name="connsiteX81" fmla="*/ 319534 w 1233584"/>
                    <a:gd name="connsiteY81" fmla="*/ 2403204 h 2916700"/>
                    <a:gd name="connsiteX82" fmla="*/ 311749 w 1233584"/>
                    <a:gd name="connsiteY82" fmla="*/ 2370757 h 2916700"/>
                    <a:gd name="connsiteX83" fmla="*/ 285279 w 1233584"/>
                    <a:gd name="connsiteY83" fmla="*/ 2280943 h 2916700"/>
                    <a:gd name="connsiteX84" fmla="*/ 234935 w 1233584"/>
                    <a:gd name="connsiteY84" fmla="*/ 2112998 h 2916700"/>
                    <a:gd name="connsiteX85" fmla="*/ 228187 w 1233584"/>
                    <a:gd name="connsiteY85" fmla="*/ 2038499 h 2916700"/>
                    <a:gd name="connsiteX86" fmla="*/ 227409 w 1233584"/>
                    <a:gd name="connsiteY86" fmla="*/ 2012801 h 2916700"/>
                    <a:gd name="connsiteX87" fmla="*/ 226371 w 1233584"/>
                    <a:gd name="connsiteY87" fmla="*/ 2040057 h 2916700"/>
                    <a:gd name="connsiteX88" fmla="*/ 227149 w 1233584"/>
                    <a:gd name="connsiteY88" fmla="*/ 2105210 h 2916700"/>
                    <a:gd name="connsiteX89" fmla="*/ 227409 w 1233584"/>
                    <a:gd name="connsiteY89" fmla="*/ 2106768 h 2916700"/>
                    <a:gd name="connsiteX90" fmla="*/ 256214 w 1233584"/>
                    <a:gd name="connsiteY90" fmla="*/ 2206445 h 2916700"/>
                    <a:gd name="connsiteX91" fmla="*/ 256474 w 1233584"/>
                    <a:gd name="connsiteY91" fmla="*/ 2207224 h 2916700"/>
                    <a:gd name="connsiteX92" fmla="*/ 309413 w 1233584"/>
                    <a:gd name="connsiteY92" fmla="*/ 2391263 h 2916700"/>
                    <a:gd name="connsiteX93" fmla="*/ 307078 w 1233584"/>
                    <a:gd name="connsiteY93" fmla="*/ 2564141 h 2916700"/>
                    <a:gd name="connsiteX94" fmla="*/ 319274 w 1233584"/>
                    <a:gd name="connsiteY94" fmla="*/ 2659924 h 2916700"/>
                    <a:gd name="connsiteX95" fmla="*/ 335364 w 1233584"/>
                    <a:gd name="connsiteY95" fmla="*/ 2785300 h 2916700"/>
                    <a:gd name="connsiteX96" fmla="*/ 325762 w 1233584"/>
                    <a:gd name="connsiteY96" fmla="*/ 2796461 h 2916700"/>
                    <a:gd name="connsiteX97" fmla="*/ 283463 w 1233584"/>
                    <a:gd name="connsiteY97" fmla="*/ 2815151 h 2916700"/>
                    <a:gd name="connsiteX98" fmla="*/ 175248 w 1233584"/>
                    <a:gd name="connsiteY98" fmla="*/ 2818525 h 2916700"/>
                    <a:gd name="connsiteX99" fmla="*/ 121271 w 1233584"/>
                    <a:gd name="connsiteY99" fmla="*/ 2815151 h 2916700"/>
                    <a:gd name="connsiteX100" fmla="*/ 101807 w 1233584"/>
                    <a:gd name="connsiteY100" fmla="*/ 2734423 h 2916700"/>
                    <a:gd name="connsiteX101" fmla="*/ 62881 w 1233584"/>
                    <a:gd name="connsiteY101" fmla="*/ 2671605 h 2916700"/>
                    <a:gd name="connsiteX102" fmla="*/ 1378 w 1233584"/>
                    <a:gd name="connsiteY102" fmla="*/ 2331301 h 2916700"/>
                    <a:gd name="connsiteX103" fmla="*/ 137360 w 1233584"/>
                    <a:gd name="connsiteY103" fmla="*/ 2032788 h 2916700"/>
                    <a:gd name="connsiteX104" fmla="*/ 195490 w 1233584"/>
                    <a:gd name="connsiteY104" fmla="*/ 1995669 h 2916700"/>
                    <a:gd name="connsiteX105" fmla="*/ 216769 w 1233584"/>
                    <a:gd name="connsiteY105" fmla="*/ 2006831 h 2916700"/>
                    <a:gd name="connsiteX106" fmla="*/ 216769 w 1233584"/>
                    <a:gd name="connsiteY106" fmla="*/ 2006831 h 2916700"/>
                    <a:gd name="connsiteX107" fmla="*/ 218326 w 1233584"/>
                    <a:gd name="connsiteY107" fmla="*/ 2002937 h 2916700"/>
                    <a:gd name="connsiteX108" fmla="*/ 195749 w 1233584"/>
                    <a:gd name="connsiteY108" fmla="*/ 1790864 h 2916700"/>
                    <a:gd name="connsiteX109" fmla="*/ 176286 w 1233584"/>
                    <a:gd name="connsiteY109" fmla="*/ 1560879 h 2916700"/>
                    <a:gd name="connsiteX110" fmla="*/ 241163 w 1233584"/>
                    <a:gd name="connsiteY110" fmla="*/ 1304158 h 2916700"/>
                    <a:gd name="connsiteX111" fmla="*/ 309154 w 1233584"/>
                    <a:gd name="connsiteY111" fmla="*/ 1047438 h 2916700"/>
                    <a:gd name="connsiteX112" fmla="*/ 361574 w 1233584"/>
                    <a:gd name="connsiteY112" fmla="*/ 928811 h 2916700"/>
                    <a:gd name="connsiteX113" fmla="*/ 366245 w 1233584"/>
                    <a:gd name="connsiteY113" fmla="*/ 918947 h 2916700"/>
                    <a:gd name="connsiteX114" fmla="*/ 377664 w 1233584"/>
                    <a:gd name="connsiteY114" fmla="*/ 844709 h 2916700"/>
                    <a:gd name="connsiteX115" fmla="*/ 393493 w 1233584"/>
                    <a:gd name="connsiteY115" fmla="*/ 704018 h 2916700"/>
                    <a:gd name="connsiteX116" fmla="*/ 402317 w 1233584"/>
                    <a:gd name="connsiteY116" fmla="*/ 672869 h 2916700"/>
                    <a:gd name="connsiteX117" fmla="*/ 409843 w 1233584"/>
                    <a:gd name="connsiteY117" fmla="*/ 657035 h 2916700"/>
                    <a:gd name="connsiteX118" fmla="*/ 451883 w 1233584"/>
                    <a:gd name="connsiteY118" fmla="*/ 548792 h 2916700"/>
                    <a:gd name="connsiteX119" fmla="*/ 351453 w 1233584"/>
                    <a:gd name="connsiteY119" fmla="*/ 420302 h 2916700"/>
                    <a:gd name="connsiteX120" fmla="*/ 306040 w 1233584"/>
                    <a:gd name="connsiteY120" fmla="*/ 336718 h 2916700"/>
                    <a:gd name="connsiteX121" fmla="*/ 274639 w 1233584"/>
                    <a:gd name="connsiteY121" fmla="*/ 291033 h 2916700"/>
                    <a:gd name="connsiteX122" fmla="*/ 268671 w 1233584"/>
                    <a:gd name="connsiteY122" fmla="*/ 244309 h 2916700"/>
                    <a:gd name="connsiteX123" fmla="*/ 271006 w 1233584"/>
                    <a:gd name="connsiteY123" fmla="*/ 223543 h 2916700"/>
                    <a:gd name="connsiteX124" fmla="*/ 271006 w 1233584"/>
                    <a:gd name="connsiteY124" fmla="*/ 223543 h 2916700"/>
                    <a:gd name="connsiteX125" fmla="*/ 272563 w 1233584"/>
                    <a:gd name="connsiteY125" fmla="*/ 218352 h 2916700"/>
                    <a:gd name="connsiteX126" fmla="*/ 278272 w 1233584"/>
                    <a:gd name="connsiteY126" fmla="*/ 205113 h 2916700"/>
                    <a:gd name="connsiteX127" fmla="*/ 278272 w 1233584"/>
                    <a:gd name="connsiteY127" fmla="*/ 205113 h 2916700"/>
                    <a:gd name="connsiteX128" fmla="*/ 281646 w 1233584"/>
                    <a:gd name="connsiteY128" fmla="*/ 200441 h 2916700"/>
                    <a:gd name="connsiteX129" fmla="*/ 282943 w 1233584"/>
                    <a:gd name="connsiteY129" fmla="*/ 199143 h 2916700"/>
                    <a:gd name="connsiteX130" fmla="*/ 287874 w 1233584"/>
                    <a:gd name="connsiteY130" fmla="*/ 197586 h 2916700"/>
                    <a:gd name="connsiteX131" fmla="*/ 287615 w 1233584"/>
                    <a:gd name="connsiteY131" fmla="*/ 191615 h 2916700"/>
                    <a:gd name="connsiteX132" fmla="*/ 289950 w 1233584"/>
                    <a:gd name="connsiteY132" fmla="*/ 153977 h 2916700"/>
                    <a:gd name="connsiteX133" fmla="*/ 312527 w 1233584"/>
                    <a:gd name="connsiteY133" fmla="*/ 86227 h 2916700"/>
                    <a:gd name="connsiteX134" fmla="*/ 323686 w 1233584"/>
                    <a:gd name="connsiteY134" fmla="*/ 66759 h 2916700"/>
                    <a:gd name="connsiteX135" fmla="*/ 327838 w 1233584"/>
                    <a:gd name="connsiteY135" fmla="*/ 59491 h 2916700"/>
                    <a:gd name="connsiteX136" fmla="*/ 330433 w 1233584"/>
                    <a:gd name="connsiteY136" fmla="*/ 56636 h 2916700"/>
                    <a:gd name="connsiteX137" fmla="*/ 360536 w 1233584"/>
                    <a:gd name="connsiteY137" fmla="*/ 48589 h 2916700"/>
                    <a:gd name="connsiteX138" fmla="*/ 366245 w 1233584"/>
                    <a:gd name="connsiteY138" fmla="*/ 25487 h 2916700"/>
                    <a:gd name="connsiteX139" fmla="*/ 362093 w 1233584"/>
                    <a:gd name="connsiteY139" fmla="*/ 24448 h 2916700"/>
                    <a:gd name="connsiteX140" fmla="*/ 362093 w 1233584"/>
                    <a:gd name="connsiteY140" fmla="*/ 24448 h 2916700"/>
                    <a:gd name="connsiteX141" fmla="*/ 347561 w 1233584"/>
                    <a:gd name="connsiteY141" fmla="*/ 42099 h 2916700"/>
                    <a:gd name="connsiteX142" fmla="*/ 336662 w 1233584"/>
                    <a:gd name="connsiteY142" fmla="*/ 48589 h 2916700"/>
                    <a:gd name="connsiteX143" fmla="*/ 336662 w 1233584"/>
                    <a:gd name="connsiteY143" fmla="*/ 48589 h 2916700"/>
                    <a:gd name="connsiteX144" fmla="*/ 334585 w 1233584"/>
                    <a:gd name="connsiteY144" fmla="*/ 48329 h 2916700"/>
                    <a:gd name="connsiteX145" fmla="*/ 333807 w 1233584"/>
                    <a:gd name="connsiteY145" fmla="*/ 45993 h 2916700"/>
                    <a:gd name="connsiteX146" fmla="*/ 364429 w 1233584"/>
                    <a:gd name="connsiteY146" fmla="*/ 2644 h 2916700"/>
                    <a:gd name="connsiteX147" fmla="*/ 387006 w 1233584"/>
                    <a:gd name="connsiteY147" fmla="*/ 48 h 2916700"/>
                    <a:gd name="connsiteX148" fmla="*/ 390120 w 1233584"/>
                    <a:gd name="connsiteY148" fmla="*/ 48 h 2916700"/>
                    <a:gd name="connsiteX149" fmla="*/ 419704 w 1233584"/>
                    <a:gd name="connsiteY149" fmla="*/ 2644 h 2916700"/>
                    <a:gd name="connsiteX150" fmla="*/ 487695 w 1233584"/>
                    <a:gd name="connsiteY150" fmla="*/ 57415 h 2916700"/>
                    <a:gd name="connsiteX151" fmla="*/ 489511 w 1233584"/>
                    <a:gd name="connsiteY151" fmla="*/ 59231 h 2916700"/>
                    <a:gd name="connsiteX152" fmla="*/ 490030 w 1233584"/>
                    <a:gd name="connsiteY152" fmla="*/ 59751 h 2916700"/>
                    <a:gd name="connsiteX153" fmla="*/ 589162 w 1233584"/>
                    <a:gd name="connsiteY153" fmla="*/ 153977 h 2916700"/>
                    <a:gd name="connsiteX154" fmla="*/ 648330 w 1233584"/>
                    <a:gd name="connsiteY154" fmla="*/ 182011 h 2916700"/>
                    <a:gd name="connsiteX155" fmla="*/ 673242 w 1233584"/>
                    <a:gd name="connsiteY155" fmla="*/ 186164 h 2916700"/>
                    <a:gd name="connsiteX156" fmla="*/ 740455 w 1233584"/>
                    <a:gd name="connsiteY156" fmla="*/ 173445 h 2916700"/>
                    <a:gd name="connsiteX157" fmla="*/ 795470 w 1233584"/>
                    <a:gd name="connsiteY157" fmla="*/ 175781 h 2916700"/>
                    <a:gd name="connsiteX158" fmla="*/ 890190 w 1233584"/>
                    <a:gd name="connsiteY158" fmla="*/ 233926 h 2916700"/>
                    <a:gd name="connsiteX159" fmla="*/ 971157 w 1233584"/>
                    <a:gd name="connsiteY159" fmla="*/ 257807 h 2916700"/>
                    <a:gd name="connsiteX160" fmla="*/ 1051344 w 1233584"/>
                    <a:gd name="connsiteY160" fmla="*/ 196547 h 2916700"/>
                    <a:gd name="connsiteX161" fmla="*/ 1185769 w 1233584"/>
                    <a:gd name="connsiteY161" fmla="*/ 137883 h 2916700"/>
                    <a:gd name="connsiteX162" fmla="*/ 1202118 w 1233584"/>
                    <a:gd name="connsiteY162" fmla="*/ 134768 h 2916700"/>
                    <a:gd name="connsiteX163" fmla="*/ 1202118 w 1233584"/>
                    <a:gd name="connsiteY163" fmla="*/ 134768 h 2916700"/>
                    <a:gd name="connsiteX164" fmla="*/ 1228848 w 1233584"/>
                    <a:gd name="connsiteY164" fmla="*/ 151121 h 2916700"/>
                    <a:gd name="connsiteX165" fmla="*/ 1202118 w 1233584"/>
                    <a:gd name="connsiteY165" fmla="*/ 231850 h 2916700"/>
                    <a:gd name="connsiteX166" fmla="*/ 1153590 w 1233584"/>
                    <a:gd name="connsiteY166" fmla="*/ 360859 h 2916700"/>
                    <a:gd name="connsiteX167" fmla="*/ 1133089 w 1233584"/>
                    <a:gd name="connsiteY167" fmla="*/ 414072 h 2916700"/>
                    <a:gd name="connsiteX168" fmla="*/ 1097796 w 1233584"/>
                    <a:gd name="connsiteY168" fmla="*/ 496617 h 2916700"/>
                    <a:gd name="connsiteX169" fmla="*/ 1053161 w 1233584"/>
                    <a:gd name="connsiteY169" fmla="*/ 538409 h 2916700"/>
                    <a:gd name="connsiteX170" fmla="*/ 1037850 w 1233584"/>
                    <a:gd name="connsiteY170" fmla="*/ 590584 h 2916700"/>
                    <a:gd name="connsiteX171" fmla="*/ 1038629 w 1233584"/>
                    <a:gd name="connsiteY171" fmla="*/ 681695 h 2916700"/>
                    <a:gd name="connsiteX172" fmla="*/ 1016052 w 1233584"/>
                    <a:gd name="connsiteY172" fmla="*/ 801879 h 2916700"/>
                    <a:gd name="connsiteX173" fmla="*/ 1010602 w 1233584"/>
                    <a:gd name="connsiteY173" fmla="*/ 840556 h 2916700"/>
                    <a:gd name="connsiteX174" fmla="*/ 1016052 w 1233584"/>
                    <a:gd name="connsiteY174" fmla="*/ 924139 h 2916700"/>
                    <a:gd name="connsiteX175" fmla="*/ 1069510 w 1233584"/>
                    <a:gd name="connsiteY175" fmla="*/ 1014472 h 2916700"/>
                    <a:gd name="connsiteX176" fmla="*/ 1028249 w 1233584"/>
                    <a:gd name="connsiteY176" fmla="*/ 1118302 h 2916700"/>
                    <a:gd name="connsiteX177" fmla="*/ 1040445 w 1233584"/>
                    <a:gd name="connsiteY177" fmla="*/ 1282614 h 2916700"/>
                    <a:gd name="connsiteX178" fmla="*/ 1056535 w 1233584"/>
                    <a:gd name="connsiteY178" fmla="*/ 1484823 h 2916700"/>
                    <a:gd name="connsiteX179" fmla="*/ 1032141 w 1233584"/>
                    <a:gd name="connsiteY179" fmla="*/ 1669122 h 2916700"/>
                    <a:gd name="connsiteX180" fmla="*/ 984392 w 1233584"/>
                    <a:gd name="connsiteY180" fmla="*/ 1831098 h 2916700"/>
                    <a:gd name="connsiteX181" fmla="*/ 963112 w 1233584"/>
                    <a:gd name="connsiteY181" fmla="*/ 1955435 h 2916700"/>
                    <a:gd name="connsiteX182" fmla="*/ 963112 w 1233584"/>
                    <a:gd name="connsiteY182" fmla="*/ 1955435 h 2916700"/>
                    <a:gd name="connsiteX183" fmla="*/ 964150 w 1233584"/>
                    <a:gd name="connsiteY183" fmla="*/ 1960886 h 2916700"/>
                    <a:gd name="connsiteX184" fmla="*/ 968302 w 1233584"/>
                    <a:gd name="connsiteY184" fmla="*/ 1974903 h 2916700"/>
                    <a:gd name="connsiteX185" fmla="*/ 1016052 w 1233584"/>
                    <a:gd name="connsiteY185" fmla="*/ 2057189 h 2916700"/>
                    <a:gd name="connsiteX186" fmla="*/ 1096239 w 1233584"/>
                    <a:gd name="connsiteY186" fmla="*/ 2307939 h 2916700"/>
                    <a:gd name="connsiteX187" fmla="*/ 1120633 w 1233584"/>
                    <a:gd name="connsiteY187" fmla="*/ 2523647 h 2916700"/>
                    <a:gd name="connsiteX188" fmla="*/ 1053421 w 1233584"/>
                    <a:gd name="connsiteY188" fmla="*/ 2620728 h 2916700"/>
                    <a:gd name="connsiteX189" fmla="*/ 1000741 w 1233584"/>
                    <a:gd name="connsiteY189" fmla="*/ 2637861 h 2916700"/>
                    <a:gd name="connsiteX190" fmla="*/ 1164230 w 1233584"/>
                    <a:gd name="connsiteY190" fmla="*/ 2663299 h 2916700"/>
                    <a:gd name="connsiteX191" fmla="*/ 1233000 w 1233584"/>
                    <a:gd name="connsiteY191" fmla="*/ 2774917 h 29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233584" h="2916700">
                      <a:moveTo>
                        <a:pt x="1233000" y="2774917"/>
                      </a:moveTo>
                      <a:cubicBezTo>
                        <a:pt x="1228069" y="2779329"/>
                        <a:pt x="1199783" y="2783742"/>
                        <a:pt x="1165009" y="2789972"/>
                      </a:cubicBezTo>
                      <a:cubicBezTo>
                        <a:pt x="1130235" y="2795942"/>
                        <a:pt x="1065358" y="2791529"/>
                        <a:pt x="1023318" y="2781665"/>
                      </a:cubicBezTo>
                      <a:cubicBezTo>
                        <a:pt x="981277" y="2772061"/>
                        <a:pt x="913027" y="2757785"/>
                        <a:pt x="913027" y="2757785"/>
                      </a:cubicBezTo>
                      <a:cubicBezTo>
                        <a:pt x="913027" y="2757785"/>
                        <a:pt x="908875" y="2745844"/>
                        <a:pt x="904204" y="2731048"/>
                      </a:cubicBezTo>
                      <a:cubicBezTo>
                        <a:pt x="903425" y="2728972"/>
                        <a:pt x="902906" y="2726895"/>
                        <a:pt x="902128" y="2724559"/>
                      </a:cubicBezTo>
                      <a:cubicBezTo>
                        <a:pt x="896938" y="2707427"/>
                        <a:pt x="891488" y="2688478"/>
                        <a:pt x="890190" y="2679393"/>
                      </a:cubicBezTo>
                      <a:cubicBezTo>
                        <a:pt x="887855" y="2660703"/>
                        <a:pt x="881367" y="2562064"/>
                        <a:pt x="882146" y="2539741"/>
                      </a:cubicBezTo>
                      <a:cubicBezTo>
                        <a:pt x="882924" y="2517417"/>
                        <a:pt x="898235" y="2302488"/>
                        <a:pt x="900052" y="2285097"/>
                      </a:cubicBezTo>
                      <a:cubicBezTo>
                        <a:pt x="901868" y="2267705"/>
                        <a:pt x="926781" y="2165692"/>
                        <a:pt x="930933" y="2146223"/>
                      </a:cubicBezTo>
                      <a:cubicBezTo>
                        <a:pt x="934307" y="2129610"/>
                        <a:pt x="951434" y="2014618"/>
                        <a:pt x="956365" y="1980873"/>
                      </a:cubicBezTo>
                      <a:cubicBezTo>
                        <a:pt x="957144" y="1976460"/>
                        <a:pt x="957403" y="1973605"/>
                        <a:pt x="957662" y="1972307"/>
                      </a:cubicBezTo>
                      <a:cubicBezTo>
                        <a:pt x="957403" y="1974384"/>
                        <a:pt x="956105" y="1980614"/>
                        <a:pt x="954548" y="1989439"/>
                      </a:cubicBezTo>
                      <a:cubicBezTo>
                        <a:pt x="954029" y="1992554"/>
                        <a:pt x="953251" y="1995929"/>
                        <a:pt x="952732" y="1999563"/>
                      </a:cubicBezTo>
                      <a:cubicBezTo>
                        <a:pt x="952732" y="2000082"/>
                        <a:pt x="952732" y="2000341"/>
                        <a:pt x="952472" y="2000861"/>
                      </a:cubicBezTo>
                      <a:cubicBezTo>
                        <a:pt x="944168" y="2045767"/>
                        <a:pt x="928857" y="2128313"/>
                        <a:pt x="925483" y="2145704"/>
                      </a:cubicBezTo>
                      <a:cubicBezTo>
                        <a:pt x="920553" y="2169585"/>
                        <a:pt x="897976" y="2252390"/>
                        <a:pt x="893824" y="2288990"/>
                      </a:cubicBezTo>
                      <a:cubicBezTo>
                        <a:pt x="893045" y="2295739"/>
                        <a:pt x="892007" y="2307680"/>
                        <a:pt x="890710" y="2323254"/>
                      </a:cubicBezTo>
                      <a:cubicBezTo>
                        <a:pt x="885000" y="2392821"/>
                        <a:pt x="875139" y="2530915"/>
                        <a:pt x="875139" y="2544413"/>
                      </a:cubicBezTo>
                      <a:cubicBezTo>
                        <a:pt x="875139" y="2560766"/>
                        <a:pt x="880848" y="2648244"/>
                        <a:pt x="884741" y="2679652"/>
                      </a:cubicBezTo>
                      <a:cubicBezTo>
                        <a:pt x="886557" y="2693150"/>
                        <a:pt x="891747" y="2712618"/>
                        <a:pt x="897457" y="2731308"/>
                      </a:cubicBezTo>
                      <a:cubicBezTo>
                        <a:pt x="897716" y="2731827"/>
                        <a:pt x="897716" y="2732086"/>
                        <a:pt x="897976" y="2732606"/>
                      </a:cubicBezTo>
                      <a:cubicBezTo>
                        <a:pt x="902128" y="2745844"/>
                        <a:pt x="906799" y="2758563"/>
                        <a:pt x="910951" y="2768168"/>
                      </a:cubicBezTo>
                      <a:cubicBezTo>
                        <a:pt x="914325" y="2776474"/>
                        <a:pt x="917439" y="2782704"/>
                        <a:pt x="919515" y="2785040"/>
                      </a:cubicBezTo>
                      <a:cubicBezTo>
                        <a:pt x="927560" y="2793866"/>
                        <a:pt x="979461" y="2823976"/>
                        <a:pt x="1002038" y="2849155"/>
                      </a:cubicBezTo>
                      <a:cubicBezTo>
                        <a:pt x="1024615" y="2874594"/>
                        <a:pt x="1006969" y="2896917"/>
                        <a:pt x="1002038" y="2900551"/>
                      </a:cubicBezTo>
                      <a:cubicBezTo>
                        <a:pt x="997108" y="2904186"/>
                        <a:pt x="955067" y="2910156"/>
                        <a:pt x="926003" y="2913271"/>
                      </a:cubicBezTo>
                      <a:cubicBezTo>
                        <a:pt x="896938" y="2916385"/>
                        <a:pt x="799622" y="2908079"/>
                        <a:pt x="775488" y="2908858"/>
                      </a:cubicBezTo>
                      <a:cubicBezTo>
                        <a:pt x="751095" y="2909637"/>
                        <a:pt x="710612" y="2901330"/>
                        <a:pt x="708276" y="2890168"/>
                      </a:cubicBezTo>
                      <a:cubicBezTo>
                        <a:pt x="705940" y="2879006"/>
                        <a:pt x="720473" y="2846040"/>
                        <a:pt x="719694" y="2834100"/>
                      </a:cubicBezTo>
                      <a:cubicBezTo>
                        <a:pt x="718916" y="2822160"/>
                        <a:pt x="726960" y="2785559"/>
                        <a:pt x="728518" y="2772840"/>
                      </a:cubicBezTo>
                      <a:cubicBezTo>
                        <a:pt x="729555" y="2763755"/>
                        <a:pt x="729555" y="2748959"/>
                        <a:pt x="728777" y="2740133"/>
                      </a:cubicBezTo>
                      <a:cubicBezTo>
                        <a:pt x="728518" y="2736499"/>
                        <a:pt x="727998" y="2733904"/>
                        <a:pt x="727480" y="2733384"/>
                      </a:cubicBezTo>
                      <a:cubicBezTo>
                        <a:pt x="725923" y="2731048"/>
                        <a:pt x="720213" y="2714695"/>
                        <a:pt x="720213" y="2700418"/>
                      </a:cubicBezTo>
                      <a:cubicBezTo>
                        <a:pt x="720213" y="2686142"/>
                        <a:pt x="720213" y="2666933"/>
                        <a:pt x="716061" y="2657069"/>
                      </a:cubicBezTo>
                      <a:cubicBezTo>
                        <a:pt x="711909" y="2647465"/>
                        <a:pt x="708017" y="2625660"/>
                        <a:pt x="708795" y="2614499"/>
                      </a:cubicBezTo>
                      <a:cubicBezTo>
                        <a:pt x="709573" y="2603337"/>
                        <a:pt x="721770" y="2552460"/>
                        <a:pt x="721770" y="2543634"/>
                      </a:cubicBezTo>
                      <a:cubicBezTo>
                        <a:pt x="721770" y="2534809"/>
                        <a:pt x="720992" y="2518975"/>
                        <a:pt x="720992" y="2506255"/>
                      </a:cubicBezTo>
                      <a:cubicBezTo>
                        <a:pt x="720992" y="2493536"/>
                        <a:pt x="708017" y="2345837"/>
                        <a:pt x="705681" y="2321956"/>
                      </a:cubicBezTo>
                      <a:cubicBezTo>
                        <a:pt x="703345" y="2298075"/>
                        <a:pt x="693484" y="2121044"/>
                        <a:pt x="693484" y="2109104"/>
                      </a:cubicBezTo>
                      <a:cubicBezTo>
                        <a:pt x="693484" y="2097163"/>
                        <a:pt x="738898" y="2030712"/>
                        <a:pt x="742791" y="2021107"/>
                      </a:cubicBezTo>
                      <a:cubicBezTo>
                        <a:pt x="746943" y="2011503"/>
                        <a:pt x="749278" y="1988920"/>
                        <a:pt x="737081" y="2018772"/>
                      </a:cubicBezTo>
                      <a:cubicBezTo>
                        <a:pt x="724884" y="2048623"/>
                        <a:pt x="689332" y="2096385"/>
                        <a:pt x="685958" y="2109883"/>
                      </a:cubicBezTo>
                      <a:cubicBezTo>
                        <a:pt x="682844" y="2123381"/>
                        <a:pt x="696598" y="2266667"/>
                        <a:pt x="698934" y="2321956"/>
                      </a:cubicBezTo>
                      <a:cubicBezTo>
                        <a:pt x="701269" y="2377246"/>
                        <a:pt x="713466" y="2472770"/>
                        <a:pt x="716061" y="2522089"/>
                      </a:cubicBezTo>
                      <a:cubicBezTo>
                        <a:pt x="718397" y="2571409"/>
                        <a:pt x="702307" y="2596588"/>
                        <a:pt x="702307" y="2619950"/>
                      </a:cubicBezTo>
                      <a:cubicBezTo>
                        <a:pt x="702307" y="2643052"/>
                        <a:pt x="716061" y="2660963"/>
                        <a:pt x="714504" y="2678873"/>
                      </a:cubicBezTo>
                      <a:cubicBezTo>
                        <a:pt x="712947" y="2696784"/>
                        <a:pt x="714504" y="2726635"/>
                        <a:pt x="719435" y="2731827"/>
                      </a:cubicBezTo>
                      <a:cubicBezTo>
                        <a:pt x="721251" y="2733644"/>
                        <a:pt x="722289" y="2737018"/>
                        <a:pt x="723068" y="2740653"/>
                      </a:cubicBezTo>
                      <a:cubicBezTo>
                        <a:pt x="724365" y="2747402"/>
                        <a:pt x="724365" y="2754929"/>
                        <a:pt x="724365" y="2754929"/>
                      </a:cubicBezTo>
                      <a:lnTo>
                        <a:pt x="716321" y="2756487"/>
                      </a:lnTo>
                      <a:cubicBezTo>
                        <a:pt x="716321" y="2756487"/>
                        <a:pt x="610961" y="2775176"/>
                        <a:pt x="594871" y="2775176"/>
                      </a:cubicBezTo>
                      <a:cubicBezTo>
                        <a:pt x="583194" y="2775176"/>
                        <a:pt x="561135" y="2774397"/>
                        <a:pt x="545824" y="2768427"/>
                      </a:cubicBezTo>
                      <a:cubicBezTo>
                        <a:pt x="539856" y="2766091"/>
                        <a:pt x="535185" y="2762976"/>
                        <a:pt x="532330" y="2758823"/>
                      </a:cubicBezTo>
                      <a:cubicBezTo>
                        <a:pt x="522469" y="2743767"/>
                        <a:pt x="518576" y="2721444"/>
                        <a:pt x="513645" y="2701457"/>
                      </a:cubicBezTo>
                      <a:cubicBezTo>
                        <a:pt x="508715" y="2681210"/>
                        <a:pt x="507158" y="2650580"/>
                        <a:pt x="508715" y="2632669"/>
                      </a:cubicBezTo>
                      <a:cubicBezTo>
                        <a:pt x="510272" y="2614758"/>
                        <a:pt x="503784" y="2566217"/>
                        <a:pt x="499891" y="2546749"/>
                      </a:cubicBezTo>
                      <a:cubicBezTo>
                        <a:pt x="495739" y="2527281"/>
                        <a:pt x="482764" y="2481077"/>
                        <a:pt x="478871" y="2462387"/>
                      </a:cubicBezTo>
                      <a:cubicBezTo>
                        <a:pt x="474719" y="2443697"/>
                        <a:pt x="471605" y="2363748"/>
                        <a:pt x="471605" y="2346616"/>
                      </a:cubicBezTo>
                      <a:cubicBezTo>
                        <a:pt x="471605" y="2329484"/>
                        <a:pt x="473941" y="2257062"/>
                        <a:pt x="475757" y="2238373"/>
                      </a:cubicBezTo>
                      <a:cubicBezTo>
                        <a:pt x="477314" y="2219683"/>
                        <a:pt x="469270" y="2166730"/>
                        <a:pt x="466934" y="2148040"/>
                      </a:cubicBezTo>
                      <a:cubicBezTo>
                        <a:pt x="464599" y="2129351"/>
                        <a:pt x="466155" y="2019031"/>
                        <a:pt x="465377" y="2003975"/>
                      </a:cubicBezTo>
                      <a:cubicBezTo>
                        <a:pt x="464599" y="1988920"/>
                        <a:pt x="459668" y="1977239"/>
                        <a:pt x="459668" y="1992814"/>
                      </a:cubicBezTo>
                      <a:cubicBezTo>
                        <a:pt x="459668" y="2008388"/>
                        <a:pt x="465377" y="2082368"/>
                        <a:pt x="463042" y="2107027"/>
                      </a:cubicBezTo>
                      <a:cubicBezTo>
                        <a:pt x="460706" y="2131687"/>
                        <a:pt x="462263" y="2170364"/>
                        <a:pt x="467972" y="2195023"/>
                      </a:cubicBezTo>
                      <a:cubicBezTo>
                        <a:pt x="473681" y="2219683"/>
                        <a:pt x="467972" y="2307680"/>
                        <a:pt x="467972" y="2333118"/>
                      </a:cubicBezTo>
                      <a:cubicBezTo>
                        <a:pt x="467972" y="2358556"/>
                        <a:pt x="469529" y="2454859"/>
                        <a:pt x="477574" y="2480038"/>
                      </a:cubicBezTo>
                      <a:cubicBezTo>
                        <a:pt x="485619" y="2505477"/>
                        <a:pt x="501968" y="2585166"/>
                        <a:pt x="501968" y="2603337"/>
                      </a:cubicBezTo>
                      <a:cubicBezTo>
                        <a:pt x="501968" y="2621248"/>
                        <a:pt x="504303" y="2684065"/>
                        <a:pt x="506898" y="2704052"/>
                      </a:cubicBezTo>
                      <a:cubicBezTo>
                        <a:pt x="509234" y="2723780"/>
                        <a:pt x="525064" y="2755448"/>
                        <a:pt x="533887" y="2770504"/>
                      </a:cubicBezTo>
                      <a:cubicBezTo>
                        <a:pt x="534147" y="2770763"/>
                        <a:pt x="534147" y="2771023"/>
                        <a:pt x="534406" y="2771282"/>
                      </a:cubicBezTo>
                      <a:cubicBezTo>
                        <a:pt x="543229" y="2786078"/>
                        <a:pt x="577225" y="2874334"/>
                        <a:pt x="576446" y="2883160"/>
                      </a:cubicBezTo>
                      <a:cubicBezTo>
                        <a:pt x="575668" y="2892245"/>
                        <a:pt x="516500" y="2916126"/>
                        <a:pt x="464599" y="2916645"/>
                      </a:cubicBezTo>
                      <a:cubicBezTo>
                        <a:pt x="412697" y="2917424"/>
                        <a:pt x="361834" y="2909896"/>
                        <a:pt x="343928" y="2901590"/>
                      </a:cubicBezTo>
                      <a:cubicBezTo>
                        <a:pt x="326022" y="2893283"/>
                        <a:pt x="316420" y="2878487"/>
                        <a:pt x="324465" y="2841887"/>
                      </a:cubicBezTo>
                      <a:cubicBezTo>
                        <a:pt x="329914" y="2817228"/>
                        <a:pt x="335364" y="2806325"/>
                        <a:pt x="338997" y="2796980"/>
                      </a:cubicBezTo>
                      <a:cubicBezTo>
                        <a:pt x="340554" y="2792568"/>
                        <a:pt x="341852" y="2788155"/>
                        <a:pt x="342371" y="2782963"/>
                      </a:cubicBezTo>
                      <a:cubicBezTo>
                        <a:pt x="343928" y="2766610"/>
                        <a:pt x="338219" y="2718069"/>
                        <a:pt x="338219" y="2703793"/>
                      </a:cubicBezTo>
                      <a:cubicBezTo>
                        <a:pt x="338219" y="2689516"/>
                        <a:pt x="336921" y="2687180"/>
                        <a:pt x="328098" y="2669269"/>
                      </a:cubicBezTo>
                      <a:cubicBezTo>
                        <a:pt x="319274" y="2651358"/>
                        <a:pt x="316420" y="2638120"/>
                        <a:pt x="313046" y="2621767"/>
                      </a:cubicBezTo>
                      <a:cubicBezTo>
                        <a:pt x="309673" y="2605414"/>
                        <a:pt x="314603" y="2587503"/>
                        <a:pt x="321091" y="2550903"/>
                      </a:cubicBezTo>
                      <a:cubicBezTo>
                        <a:pt x="327579" y="2514302"/>
                        <a:pt x="321091" y="2417999"/>
                        <a:pt x="319534" y="2403204"/>
                      </a:cubicBezTo>
                      <a:cubicBezTo>
                        <a:pt x="319015" y="2398531"/>
                        <a:pt x="315901" y="2386072"/>
                        <a:pt x="311749" y="2370757"/>
                      </a:cubicBezTo>
                      <a:cubicBezTo>
                        <a:pt x="302926" y="2338050"/>
                        <a:pt x="289172" y="2292105"/>
                        <a:pt x="285279" y="2280943"/>
                      </a:cubicBezTo>
                      <a:cubicBezTo>
                        <a:pt x="279570" y="2264590"/>
                        <a:pt x="240644" y="2133245"/>
                        <a:pt x="234935" y="2112998"/>
                      </a:cubicBezTo>
                      <a:cubicBezTo>
                        <a:pt x="231301" y="2100278"/>
                        <a:pt x="229226" y="2063678"/>
                        <a:pt x="228187" y="2038499"/>
                      </a:cubicBezTo>
                      <a:cubicBezTo>
                        <a:pt x="227669" y="2023703"/>
                        <a:pt x="227409" y="2012801"/>
                        <a:pt x="227409" y="2012801"/>
                      </a:cubicBezTo>
                      <a:cubicBezTo>
                        <a:pt x="227409" y="2012801"/>
                        <a:pt x="226890" y="2024482"/>
                        <a:pt x="226371" y="2040057"/>
                      </a:cubicBezTo>
                      <a:cubicBezTo>
                        <a:pt x="225852" y="2061082"/>
                        <a:pt x="225592" y="2088857"/>
                        <a:pt x="227149" y="2105210"/>
                      </a:cubicBezTo>
                      <a:cubicBezTo>
                        <a:pt x="227149" y="2105730"/>
                        <a:pt x="227149" y="2106249"/>
                        <a:pt x="227409" y="2106768"/>
                      </a:cubicBezTo>
                      <a:cubicBezTo>
                        <a:pt x="228706" y="2118189"/>
                        <a:pt x="241422" y="2158683"/>
                        <a:pt x="256214" y="2206445"/>
                      </a:cubicBezTo>
                      <a:lnTo>
                        <a:pt x="256474" y="2207224"/>
                      </a:lnTo>
                      <a:cubicBezTo>
                        <a:pt x="277753" y="2274714"/>
                        <a:pt x="303704" y="2356480"/>
                        <a:pt x="309413" y="2391263"/>
                      </a:cubicBezTo>
                      <a:cubicBezTo>
                        <a:pt x="319274" y="2450966"/>
                        <a:pt x="316679" y="2513264"/>
                        <a:pt x="307078" y="2564141"/>
                      </a:cubicBezTo>
                      <a:cubicBezTo>
                        <a:pt x="297476" y="2615018"/>
                        <a:pt x="303185" y="2633188"/>
                        <a:pt x="319274" y="2659924"/>
                      </a:cubicBezTo>
                      <a:cubicBezTo>
                        <a:pt x="335364" y="2686661"/>
                        <a:pt x="335364" y="2785300"/>
                        <a:pt x="335364" y="2785300"/>
                      </a:cubicBezTo>
                      <a:cubicBezTo>
                        <a:pt x="335364" y="2785300"/>
                        <a:pt x="331731" y="2790491"/>
                        <a:pt x="325762" y="2796461"/>
                      </a:cubicBezTo>
                      <a:cubicBezTo>
                        <a:pt x="316420" y="2805806"/>
                        <a:pt x="301109" y="2816968"/>
                        <a:pt x="283463" y="2815151"/>
                      </a:cubicBezTo>
                      <a:cubicBezTo>
                        <a:pt x="262702" y="2813074"/>
                        <a:pt x="220143" y="2818525"/>
                        <a:pt x="175248" y="2818525"/>
                      </a:cubicBezTo>
                      <a:cubicBezTo>
                        <a:pt x="157342" y="2818525"/>
                        <a:pt x="138917" y="2817747"/>
                        <a:pt x="121271" y="2815151"/>
                      </a:cubicBezTo>
                      <a:cubicBezTo>
                        <a:pt x="59767" y="2806325"/>
                        <a:pt x="98693" y="2758304"/>
                        <a:pt x="101807" y="2734423"/>
                      </a:cubicBezTo>
                      <a:cubicBezTo>
                        <a:pt x="104921" y="2710542"/>
                        <a:pt x="88832" y="2698601"/>
                        <a:pt x="62881" y="2671605"/>
                      </a:cubicBezTo>
                      <a:cubicBezTo>
                        <a:pt x="36931" y="2644869"/>
                        <a:pt x="-8483" y="2429680"/>
                        <a:pt x="1378" y="2331301"/>
                      </a:cubicBezTo>
                      <a:cubicBezTo>
                        <a:pt x="10980" y="2232662"/>
                        <a:pt x="66255" y="2110402"/>
                        <a:pt x="137360" y="2032788"/>
                      </a:cubicBezTo>
                      <a:cubicBezTo>
                        <a:pt x="166425" y="2001120"/>
                        <a:pt x="184331" y="1994371"/>
                        <a:pt x="195490" y="1995669"/>
                      </a:cubicBezTo>
                      <a:cubicBezTo>
                        <a:pt x="209503" y="1997486"/>
                        <a:pt x="213655" y="2012022"/>
                        <a:pt x="216769" y="2006831"/>
                      </a:cubicBezTo>
                      <a:cubicBezTo>
                        <a:pt x="216769" y="2006831"/>
                        <a:pt x="216769" y="2006831"/>
                        <a:pt x="216769" y="2006831"/>
                      </a:cubicBezTo>
                      <a:cubicBezTo>
                        <a:pt x="217288" y="2006052"/>
                        <a:pt x="217807" y="2004754"/>
                        <a:pt x="218326" y="2002937"/>
                      </a:cubicBezTo>
                      <a:cubicBezTo>
                        <a:pt x="224814" y="1979056"/>
                        <a:pt x="208465" y="1856536"/>
                        <a:pt x="195749" y="1790864"/>
                      </a:cubicBezTo>
                      <a:cubicBezTo>
                        <a:pt x="182774" y="1725191"/>
                        <a:pt x="156823" y="1686254"/>
                        <a:pt x="176286" y="1560879"/>
                      </a:cubicBezTo>
                      <a:cubicBezTo>
                        <a:pt x="195749" y="1435504"/>
                        <a:pt x="224814" y="1360746"/>
                        <a:pt x="241163" y="1304158"/>
                      </a:cubicBezTo>
                      <a:cubicBezTo>
                        <a:pt x="257252" y="1247311"/>
                        <a:pt x="283203" y="1127906"/>
                        <a:pt x="309154" y="1047438"/>
                      </a:cubicBezTo>
                      <a:cubicBezTo>
                        <a:pt x="331212" y="978650"/>
                        <a:pt x="350935" y="949058"/>
                        <a:pt x="361574" y="928811"/>
                      </a:cubicBezTo>
                      <a:cubicBezTo>
                        <a:pt x="363391" y="925177"/>
                        <a:pt x="364948" y="922062"/>
                        <a:pt x="366245" y="918947"/>
                      </a:cubicBezTo>
                      <a:cubicBezTo>
                        <a:pt x="369878" y="909862"/>
                        <a:pt x="373771" y="880530"/>
                        <a:pt x="377664" y="844709"/>
                      </a:cubicBezTo>
                      <a:cubicBezTo>
                        <a:pt x="382594" y="798245"/>
                        <a:pt x="388044" y="741138"/>
                        <a:pt x="393493" y="704018"/>
                      </a:cubicBezTo>
                      <a:cubicBezTo>
                        <a:pt x="395051" y="693116"/>
                        <a:pt x="398165" y="682733"/>
                        <a:pt x="402317" y="672869"/>
                      </a:cubicBezTo>
                      <a:cubicBezTo>
                        <a:pt x="404652" y="667418"/>
                        <a:pt x="406988" y="662227"/>
                        <a:pt x="409843" y="657035"/>
                      </a:cubicBezTo>
                      <a:cubicBezTo>
                        <a:pt x="431382" y="616282"/>
                        <a:pt x="463820" y="584094"/>
                        <a:pt x="451883" y="548792"/>
                      </a:cubicBezTo>
                      <a:cubicBezTo>
                        <a:pt x="435793" y="501030"/>
                        <a:pt x="377404" y="450153"/>
                        <a:pt x="351453" y="420302"/>
                      </a:cubicBezTo>
                      <a:cubicBezTo>
                        <a:pt x="325503" y="390451"/>
                        <a:pt x="328876" y="363455"/>
                        <a:pt x="306040" y="336718"/>
                      </a:cubicBezTo>
                      <a:cubicBezTo>
                        <a:pt x="283463" y="309723"/>
                        <a:pt x="276975" y="297003"/>
                        <a:pt x="274639" y="291033"/>
                      </a:cubicBezTo>
                      <a:cubicBezTo>
                        <a:pt x="273082" y="286880"/>
                        <a:pt x="268411" y="265335"/>
                        <a:pt x="268671" y="244309"/>
                      </a:cubicBezTo>
                      <a:cubicBezTo>
                        <a:pt x="268671" y="237041"/>
                        <a:pt x="269449" y="230033"/>
                        <a:pt x="271006" y="223543"/>
                      </a:cubicBezTo>
                      <a:cubicBezTo>
                        <a:pt x="271006" y="223543"/>
                        <a:pt x="271006" y="223543"/>
                        <a:pt x="271006" y="223543"/>
                      </a:cubicBezTo>
                      <a:cubicBezTo>
                        <a:pt x="271525" y="221726"/>
                        <a:pt x="272044" y="220169"/>
                        <a:pt x="272563" y="218352"/>
                      </a:cubicBezTo>
                      <a:cubicBezTo>
                        <a:pt x="274639" y="212381"/>
                        <a:pt x="276456" y="208228"/>
                        <a:pt x="278272" y="205113"/>
                      </a:cubicBezTo>
                      <a:cubicBezTo>
                        <a:pt x="278272" y="205113"/>
                        <a:pt x="278272" y="205113"/>
                        <a:pt x="278272" y="205113"/>
                      </a:cubicBezTo>
                      <a:cubicBezTo>
                        <a:pt x="279570" y="203037"/>
                        <a:pt x="280608" y="201479"/>
                        <a:pt x="281646" y="200441"/>
                      </a:cubicBezTo>
                      <a:cubicBezTo>
                        <a:pt x="282165" y="199922"/>
                        <a:pt x="282425" y="199662"/>
                        <a:pt x="282943" y="199143"/>
                      </a:cubicBezTo>
                      <a:cubicBezTo>
                        <a:pt x="286058" y="196547"/>
                        <a:pt x="287874" y="197586"/>
                        <a:pt x="287874" y="197586"/>
                      </a:cubicBezTo>
                      <a:cubicBezTo>
                        <a:pt x="287874" y="197586"/>
                        <a:pt x="287874" y="195249"/>
                        <a:pt x="287615" y="191615"/>
                      </a:cubicBezTo>
                      <a:cubicBezTo>
                        <a:pt x="287615" y="183828"/>
                        <a:pt x="287874" y="169292"/>
                        <a:pt x="289950" y="153977"/>
                      </a:cubicBezTo>
                      <a:cubicBezTo>
                        <a:pt x="293064" y="131134"/>
                        <a:pt x="303963" y="101283"/>
                        <a:pt x="312527" y="86227"/>
                      </a:cubicBezTo>
                      <a:cubicBezTo>
                        <a:pt x="318236" y="76364"/>
                        <a:pt x="321091" y="71432"/>
                        <a:pt x="323686" y="66759"/>
                      </a:cubicBezTo>
                      <a:cubicBezTo>
                        <a:pt x="324984" y="64423"/>
                        <a:pt x="326281" y="62087"/>
                        <a:pt x="327838" y="59491"/>
                      </a:cubicBezTo>
                      <a:cubicBezTo>
                        <a:pt x="328357" y="58453"/>
                        <a:pt x="329395" y="57415"/>
                        <a:pt x="330433" y="56636"/>
                      </a:cubicBezTo>
                      <a:cubicBezTo>
                        <a:pt x="338478" y="51444"/>
                        <a:pt x="357941" y="51185"/>
                        <a:pt x="360536" y="48589"/>
                      </a:cubicBezTo>
                      <a:cubicBezTo>
                        <a:pt x="364429" y="44955"/>
                        <a:pt x="370398" y="27304"/>
                        <a:pt x="366245" y="25487"/>
                      </a:cubicBezTo>
                      <a:cubicBezTo>
                        <a:pt x="364948" y="24708"/>
                        <a:pt x="363391" y="24448"/>
                        <a:pt x="362093" y="24448"/>
                      </a:cubicBezTo>
                      <a:cubicBezTo>
                        <a:pt x="362093" y="24448"/>
                        <a:pt x="362093" y="24448"/>
                        <a:pt x="362093" y="24448"/>
                      </a:cubicBezTo>
                      <a:cubicBezTo>
                        <a:pt x="354308" y="24448"/>
                        <a:pt x="347820" y="34053"/>
                        <a:pt x="347561" y="42099"/>
                      </a:cubicBezTo>
                      <a:cubicBezTo>
                        <a:pt x="347301" y="44955"/>
                        <a:pt x="340294" y="48070"/>
                        <a:pt x="336662" y="48589"/>
                      </a:cubicBezTo>
                      <a:cubicBezTo>
                        <a:pt x="336662" y="48589"/>
                        <a:pt x="336662" y="48589"/>
                        <a:pt x="336662" y="48589"/>
                      </a:cubicBezTo>
                      <a:cubicBezTo>
                        <a:pt x="335624" y="48589"/>
                        <a:pt x="335104" y="48589"/>
                        <a:pt x="334585" y="48329"/>
                      </a:cubicBezTo>
                      <a:cubicBezTo>
                        <a:pt x="334067" y="47810"/>
                        <a:pt x="333807" y="47031"/>
                        <a:pt x="333807" y="45993"/>
                      </a:cubicBezTo>
                      <a:cubicBezTo>
                        <a:pt x="333807" y="36648"/>
                        <a:pt x="348858" y="5240"/>
                        <a:pt x="364429" y="2644"/>
                      </a:cubicBezTo>
                      <a:cubicBezTo>
                        <a:pt x="371695" y="1346"/>
                        <a:pt x="379221" y="567"/>
                        <a:pt x="387006" y="48"/>
                      </a:cubicBezTo>
                      <a:cubicBezTo>
                        <a:pt x="388044" y="48"/>
                        <a:pt x="389082" y="48"/>
                        <a:pt x="390120" y="48"/>
                      </a:cubicBezTo>
                      <a:cubicBezTo>
                        <a:pt x="399981" y="-211"/>
                        <a:pt x="409843" y="567"/>
                        <a:pt x="419704" y="2644"/>
                      </a:cubicBezTo>
                      <a:cubicBezTo>
                        <a:pt x="438129" y="6538"/>
                        <a:pt x="478093" y="48329"/>
                        <a:pt x="487695" y="57415"/>
                      </a:cubicBezTo>
                      <a:cubicBezTo>
                        <a:pt x="488214" y="57934"/>
                        <a:pt x="488733" y="58453"/>
                        <a:pt x="489511" y="59231"/>
                      </a:cubicBezTo>
                      <a:cubicBezTo>
                        <a:pt x="489771" y="59491"/>
                        <a:pt x="489771" y="59491"/>
                        <a:pt x="490030" y="59751"/>
                      </a:cubicBezTo>
                      <a:cubicBezTo>
                        <a:pt x="505601" y="74806"/>
                        <a:pt x="569958" y="139960"/>
                        <a:pt x="589162" y="153977"/>
                      </a:cubicBezTo>
                      <a:cubicBezTo>
                        <a:pt x="603435" y="164360"/>
                        <a:pt x="627310" y="176041"/>
                        <a:pt x="648330" y="182011"/>
                      </a:cubicBezTo>
                      <a:cubicBezTo>
                        <a:pt x="657413" y="184607"/>
                        <a:pt x="666236" y="186164"/>
                        <a:pt x="673242" y="186164"/>
                      </a:cubicBezTo>
                      <a:cubicBezTo>
                        <a:pt x="696858" y="186164"/>
                        <a:pt x="712947" y="179415"/>
                        <a:pt x="740455" y="173445"/>
                      </a:cubicBezTo>
                      <a:cubicBezTo>
                        <a:pt x="767963" y="167475"/>
                        <a:pt x="782495" y="171109"/>
                        <a:pt x="795470" y="175781"/>
                      </a:cubicBezTo>
                      <a:cubicBezTo>
                        <a:pt x="808446" y="180194"/>
                        <a:pt x="874880" y="226398"/>
                        <a:pt x="890190" y="233926"/>
                      </a:cubicBezTo>
                      <a:cubicBezTo>
                        <a:pt x="905501" y="241454"/>
                        <a:pt x="950137" y="258586"/>
                        <a:pt x="971157" y="257807"/>
                      </a:cubicBezTo>
                      <a:cubicBezTo>
                        <a:pt x="992177" y="257028"/>
                        <a:pt x="992177" y="241454"/>
                        <a:pt x="1051344" y="196547"/>
                      </a:cubicBezTo>
                      <a:cubicBezTo>
                        <a:pt x="1100132" y="159428"/>
                        <a:pt x="1154629" y="144373"/>
                        <a:pt x="1185769" y="137883"/>
                      </a:cubicBezTo>
                      <a:cubicBezTo>
                        <a:pt x="1192257" y="136585"/>
                        <a:pt x="1197707" y="135547"/>
                        <a:pt x="1202118" y="134768"/>
                      </a:cubicBezTo>
                      <a:lnTo>
                        <a:pt x="1202118" y="134768"/>
                      </a:lnTo>
                      <a:cubicBezTo>
                        <a:pt x="1226512" y="130355"/>
                        <a:pt x="1227291" y="137104"/>
                        <a:pt x="1228848" y="151121"/>
                      </a:cubicBezTo>
                      <a:cubicBezTo>
                        <a:pt x="1230405" y="165398"/>
                        <a:pt x="1210163" y="215237"/>
                        <a:pt x="1202118" y="231850"/>
                      </a:cubicBezTo>
                      <a:cubicBezTo>
                        <a:pt x="1194074" y="248203"/>
                        <a:pt x="1168123" y="321403"/>
                        <a:pt x="1153590" y="360859"/>
                      </a:cubicBezTo>
                      <a:cubicBezTo>
                        <a:pt x="1148141" y="375395"/>
                        <a:pt x="1140875" y="394604"/>
                        <a:pt x="1133089" y="414072"/>
                      </a:cubicBezTo>
                      <a:cubicBezTo>
                        <a:pt x="1119595" y="448077"/>
                        <a:pt x="1104803" y="482860"/>
                        <a:pt x="1097796" y="496617"/>
                      </a:cubicBezTo>
                      <a:cubicBezTo>
                        <a:pt x="1086378" y="518162"/>
                        <a:pt x="1066915" y="527247"/>
                        <a:pt x="1053161" y="538409"/>
                      </a:cubicBezTo>
                      <a:cubicBezTo>
                        <a:pt x="1039407" y="549571"/>
                        <a:pt x="1042521" y="573452"/>
                        <a:pt x="1037850" y="590584"/>
                      </a:cubicBezTo>
                      <a:cubicBezTo>
                        <a:pt x="1032920" y="607716"/>
                        <a:pt x="1037850" y="656257"/>
                        <a:pt x="1038629" y="681695"/>
                      </a:cubicBezTo>
                      <a:cubicBezTo>
                        <a:pt x="1039407" y="707133"/>
                        <a:pt x="1026432" y="762423"/>
                        <a:pt x="1016052" y="801879"/>
                      </a:cubicBezTo>
                      <a:cubicBezTo>
                        <a:pt x="1012938" y="813819"/>
                        <a:pt x="1011121" y="827058"/>
                        <a:pt x="1010602" y="840556"/>
                      </a:cubicBezTo>
                      <a:cubicBezTo>
                        <a:pt x="1009045" y="871705"/>
                        <a:pt x="1012678" y="903892"/>
                        <a:pt x="1016052" y="924139"/>
                      </a:cubicBezTo>
                      <a:cubicBezTo>
                        <a:pt x="1020982" y="953212"/>
                        <a:pt x="1070289" y="989033"/>
                        <a:pt x="1069510" y="1014472"/>
                      </a:cubicBezTo>
                      <a:cubicBezTo>
                        <a:pt x="1068732" y="1039910"/>
                        <a:pt x="1033958" y="1093642"/>
                        <a:pt x="1028249" y="1118302"/>
                      </a:cubicBezTo>
                      <a:cubicBezTo>
                        <a:pt x="1022539" y="1142962"/>
                        <a:pt x="1038888" y="1250426"/>
                        <a:pt x="1040445" y="1282614"/>
                      </a:cubicBezTo>
                      <a:cubicBezTo>
                        <a:pt x="1042002" y="1314801"/>
                        <a:pt x="1059130" y="1416295"/>
                        <a:pt x="1056535" y="1484823"/>
                      </a:cubicBezTo>
                      <a:cubicBezTo>
                        <a:pt x="1054199" y="1553351"/>
                        <a:pt x="1045117" y="1624475"/>
                        <a:pt x="1032141" y="1669122"/>
                      </a:cubicBezTo>
                      <a:cubicBezTo>
                        <a:pt x="1019166" y="1714029"/>
                        <a:pt x="994772" y="1776587"/>
                        <a:pt x="984392" y="1831098"/>
                      </a:cubicBezTo>
                      <a:cubicBezTo>
                        <a:pt x="974530" y="1882234"/>
                        <a:pt x="958960" y="1927401"/>
                        <a:pt x="963112" y="1955435"/>
                      </a:cubicBezTo>
                      <a:cubicBezTo>
                        <a:pt x="963112" y="1955435"/>
                        <a:pt x="963112" y="1955435"/>
                        <a:pt x="963112" y="1955435"/>
                      </a:cubicBezTo>
                      <a:cubicBezTo>
                        <a:pt x="963372" y="1957252"/>
                        <a:pt x="963891" y="1959069"/>
                        <a:pt x="964150" y="1960886"/>
                      </a:cubicBezTo>
                      <a:cubicBezTo>
                        <a:pt x="965448" y="1965558"/>
                        <a:pt x="966745" y="1970231"/>
                        <a:pt x="968302" y="1974903"/>
                      </a:cubicBezTo>
                      <a:cubicBezTo>
                        <a:pt x="976347" y="1998265"/>
                        <a:pt x="989582" y="2023703"/>
                        <a:pt x="1016052" y="2057189"/>
                      </a:cubicBezTo>
                      <a:cubicBezTo>
                        <a:pt x="1047712" y="2097423"/>
                        <a:pt x="1084821" y="2261735"/>
                        <a:pt x="1096239" y="2307939"/>
                      </a:cubicBezTo>
                      <a:cubicBezTo>
                        <a:pt x="1107658" y="2354144"/>
                        <a:pt x="1118038" y="2463945"/>
                        <a:pt x="1120633" y="2523647"/>
                      </a:cubicBezTo>
                      <a:cubicBezTo>
                        <a:pt x="1122969" y="2583350"/>
                        <a:pt x="1082485" y="2604894"/>
                        <a:pt x="1053421" y="2620728"/>
                      </a:cubicBezTo>
                      <a:cubicBezTo>
                        <a:pt x="1024356" y="2636303"/>
                        <a:pt x="988544" y="2630333"/>
                        <a:pt x="1000741" y="2637861"/>
                      </a:cubicBezTo>
                      <a:cubicBezTo>
                        <a:pt x="1012938" y="2645388"/>
                        <a:pt x="1114145" y="2648244"/>
                        <a:pt x="1164230" y="2663299"/>
                      </a:cubicBezTo>
                      <a:cubicBezTo>
                        <a:pt x="1214315" y="2678614"/>
                        <a:pt x="1237671" y="2770504"/>
                        <a:pt x="1233000" y="2774917"/>
                      </a:cubicBezTo>
                      <a:close/>
                    </a:path>
                  </a:pathLst>
                </a:custGeom>
                <a:solidFill>
                  <a:srgbClr val="D0955B"/>
                </a:solidFill>
                <a:ln w="259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5CFE84B-59CD-8B4F-A8EA-F6988FA3CEE7}"/>
                    </a:ext>
                  </a:extLst>
                </p:cNvPr>
                <p:cNvSpPr/>
                <p:nvPr/>
              </p:nvSpPr>
              <p:spPr>
                <a:xfrm>
                  <a:off x="7063296" y="1559792"/>
                  <a:ext cx="252615" cy="1940331"/>
                </a:xfrm>
                <a:custGeom>
                  <a:avLst/>
                  <a:gdLst>
                    <a:gd name="connsiteX0" fmla="*/ 252616 w 252615"/>
                    <a:gd name="connsiteY0" fmla="*/ 7008 h 1940331"/>
                    <a:gd name="connsiteX1" fmla="*/ 217323 w 252615"/>
                    <a:gd name="connsiteY1" fmla="*/ 89554 h 1940331"/>
                    <a:gd name="connsiteX2" fmla="*/ 172688 w 252615"/>
                    <a:gd name="connsiteY2" fmla="*/ 131345 h 1940331"/>
                    <a:gd name="connsiteX3" fmla="*/ 157377 w 252615"/>
                    <a:gd name="connsiteY3" fmla="*/ 183520 h 1940331"/>
                    <a:gd name="connsiteX4" fmla="*/ 158155 w 252615"/>
                    <a:gd name="connsiteY4" fmla="*/ 274631 h 1940331"/>
                    <a:gd name="connsiteX5" fmla="*/ 135578 w 252615"/>
                    <a:gd name="connsiteY5" fmla="*/ 394815 h 1940331"/>
                    <a:gd name="connsiteX6" fmla="*/ 130128 w 252615"/>
                    <a:gd name="connsiteY6" fmla="*/ 433492 h 1940331"/>
                    <a:gd name="connsiteX7" fmla="*/ 135578 w 252615"/>
                    <a:gd name="connsiteY7" fmla="*/ 517075 h 1940331"/>
                    <a:gd name="connsiteX8" fmla="*/ 189036 w 252615"/>
                    <a:gd name="connsiteY8" fmla="*/ 607408 h 1940331"/>
                    <a:gd name="connsiteX9" fmla="*/ 147775 w 252615"/>
                    <a:gd name="connsiteY9" fmla="*/ 711238 h 1940331"/>
                    <a:gd name="connsiteX10" fmla="*/ 159972 w 252615"/>
                    <a:gd name="connsiteY10" fmla="*/ 875550 h 1940331"/>
                    <a:gd name="connsiteX11" fmla="*/ 176061 w 252615"/>
                    <a:gd name="connsiteY11" fmla="*/ 1077760 h 1940331"/>
                    <a:gd name="connsiteX12" fmla="*/ 151668 w 252615"/>
                    <a:gd name="connsiteY12" fmla="*/ 1262059 h 1940331"/>
                    <a:gd name="connsiteX13" fmla="*/ 103918 w 252615"/>
                    <a:gd name="connsiteY13" fmla="*/ 1424034 h 1940331"/>
                    <a:gd name="connsiteX14" fmla="*/ 82638 w 252615"/>
                    <a:gd name="connsiteY14" fmla="*/ 1548371 h 1940331"/>
                    <a:gd name="connsiteX15" fmla="*/ 82638 w 252615"/>
                    <a:gd name="connsiteY15" fmla="*/ 1548371 h 1940331"/>
                    <a:gd name="connsiteX16" fmla="*/ 75891 w 252615"/>
                    <a:gd name="connsiteY16" fmla="*/ 1573550 h 1940331"/>
                    <a:gd name="connsiteX17" fmla="*/ 74075 w 252615"/>
                    <a:gd name="connsiteY17" fmla="*/ 1582116 h 1940331"/>
                    <a:gd name="connsiteX18" fmla="*/ 72258 w 252615"/>
                    <a:gd name="connsiteY18" fmla="*/ 1592240 h 1940331"/>
                    <a:gd name="connsiteX19" fmla="*/ 71999 w 252615"/>
                    <a:gd name="connsiteY19" fmla="*/ 1593538 h 1940331"/>
                    <a:gd name="connsiteX20" fmla="*/ 10236 w 252615"/>
                    <a:gd name="connsiteY20" fmla="*/ 1915672 h 1940331"/>
                    <a:gd name="connsiteX21" fmla="*/ 5305 w 252615"/>
                    <a:gd name="connsiteY21" fmla="*/ 1940331 h 1940331"/>
                    <a:gd name="connsiteX22" fmla="*/ 5305 w 252615"/>
                    <a:gd name="connsiteY22" fmla="*/ 1591980 h 1940331"/>
                    <a:gd name="connsiteX23" fmla="*/ 66549 w 252615"/>
                    <a:gd name="connsiteY23" fmla="*/ 1320463 h 1940331"/>
                    <a:gd name="connsiteX24" fmla="*/ 100804 w 252615"/>
                    <a:gd name="connsiteY24" fmla="*/ 991840 h 1940331"/>
                    <a:gd name="connsiteX25" fmla="*/ 77448 w 252615"/>
                    <a:gd name="connsiteY25" fmla="*/ 666591 h 1940331"/>
                    <a:gd name="connsiteX26" fmla="*/ 77448 w 252615"/>
                    <a:gd name="connsiteY26" fmla="*/ 457113 h 1940331"/>
                    <a:gd name="connsiteX27" fmla="*/ 100804 w 252615"/>
                    <a:gd name="connsiteY27" fmla="*/ 288648 h 1940331"/>
                    <a:gd name="connsiteX28" fmla="*/ 80822 w 252615"/>
                    <a:gd name="connsiteY28" fmla="*/ 186376 h 1940331"/>
                    <a:gd name="connsiteX29" fmla="*/ 186961 w 252615"/>
                    <a:gd name="connsiteY29" fmla="*/ 62817 h 1940331"/>
                    <a:gd name="connsiteX30" fmla="*/ 252356 w 252615"/>
                    <a:gd name="connsiteY30" fmla="*/ 0 h 1940331"/>
                    <a:gd name="connsiteX31" fmla="*/ 252616 w 252615"/>
                    <a:gd name="connsiteY31" fmla="*/ 7008 h 194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615" h="1940331">
                      <a:moveTo>
                        <a:pt x="252616" y="7008"/>
                      </a:moveTo>
                      <a:cubicBezTo>
                        <a:pt x="239121" y="41013"/>
                        <a:pt x="224330" y="75796"/>
                        <a:pt x="217323" y="89554"/>
                      </a:cubicBezTo>
                      <a:cubicBezTo>
                        <a:pt x="205904" y="111099"/>
                        <a:pt x="186441" y="120184"/>
                        <a:pt x="172688" y="131345"/>
                      </a:cubicBezTo>
                      <a:cubicBezTo>
                        <a:pt x="158934" y="142507"/>
                        <a:pt x="162048" y="166388"/>
                        <a:pt x="157377" y="183520"/>
                      </a:cubicBezTo>
                      <a:cubicBezTo>
                        <a:pt x="152446" y="200652"/>
                        <a:pt x="157377" y="249193"/>
                        <a:pt x="158155" y="274631"/>
                      </a:cubicBezTo>
                      <a:cubicBezTo>
                        <a:pt x="158934" y="300070"/>
                        <a:pt x="145958" y="355360"/>
                        <a:pt x="135578" y="394815"/>
                      </a:cubicBezTo>
                      <a:cubicBezTo>
                        <a:pt x="132464" y="406756"/>
                        <a:pt x="130647" y="419994"/>
                        <a:pt x="130128" y="433492"/>
                      </a:cubicBezTo>
                      <a:cubicBezTo>
                        <a:pt x="128571" y="464641"/>
                        <a:pt x="132205" y="496829"/>
                        <a:pt x="135578" y="517075"/>
                      </a:cubicBezTo>
                      <a:cubicBezTo>
                        <a:pt x="140509" y="546148"/>
                        <a:pt x="189815" y="581969"/>
                        <a:pt x="189036" y="607408"/>
                      </a:cubicBezTo>
                      <a:cubicBezTo>
                        <a:pt x="188258" y="632846"/>
                        <a:pt x="153484" y="686579"/>
                        <a:pt x="147775" y="711238"/>
                      </a:cubicBezTo>
                      <a:cubicBezTo>
                        <a:pt x="142066" y="735898"/>
                        <a:pt x="158415" y="843363"/>
                        <a:pt x="159972" y="875550"/>
                      </a:cubicBezTo>
                      <a:cubicBezTo>
                        <a:pt x="161529" y="907737"/>
                        <a:pt x="178656" y="1009232"/>
                        <a:pt x="176061" y="1077760"/>
                      </a:cubicBezTo>
                      <a:cubicBezTo>
                        <a:pt x="173726" y="1146288"/>
                        <a:pt x="164643" y="1217412"/>
                        <a:pt x="151668" y="1262059"/>
                      </a:cubicBezTo>
                      <a:cubicBezTo>
                        <a:pt x="138692" y="1306966"/>
                        <a:pt x="114299" y="1369523"/>
                        <a:pt x="103918" y="1424034"/>
                      </a:cubicBezTo>
                      <a:cubicBezTo>
                        <a:pt x="94057" y="1475171"/>
                        <a:pt x="78486" y="1520337"/>
                        <a:pt x="82638" y="1548371"/>
                      </a:cubicBezTo>
                      <a:cubicBezTo>
                        <a:pt x="82638" y="1548371"/>
                        <a:pt x="82638" y="1548371"/>
                        <a:pt x="82638" y="1548371"/>
                      </a:cubicBezTo>
                      <a:cubicBezTo>
                        <a:pt x="80043" y="1557197"/>
                        <a:pt x="77708" y="1565763"/>
                        <a:pt x="75891" y="1573550"/>
                      </a:cubicBezTo>
                      <a:cubicBezTo>
                        <a:pt x="75113" y="1576405"/>
                        <a:pt x="74594" y="1579261"/>
                        <a:pt x="74075" y="1582116"/>
                      </a:cubicBezTo>
                      <a:cubicBezTo>
                        <a:pt x="73296" y="1585491"/>
                        <a:pt x="72777" y="1588865"/>
                        <a:pt x="72258" y="1592240"/>
                      </a:cubicBezTo>
                      <a:cubicBezTo>
                        <a:pt x="72258" y="1592759"/>
                        <a:pt x="72258" y="1593018"/>
                        <a:pt x="71999" y="1593538"/>
                      </a:cubicBezTo>
                      <a:cubicBezTo>
                        <a:pt x="60321" y="1666219"/>
                        <a:pt x="23730" y="1849220"/>
                        <a:pt x="10236" y="1915672"/>
                      </a:cubicBezTo>
                      <a:cubicBezTo>
                        <a:pt x="7122" y="1931246"/>
                        <a:pt x="5305" y="1940331"/>
                        <a:pt x="5305" y="1940331"/>
                      </a:cubicBezTo>
                      <a:cubicBezTo>
                        <a:pt x="5305" y="1940331"/>
                        <a:pt x="-6632" y="1638704"/>
                        <a:pt x="5305" y="1591980"/>
                      </a:cubicBezTo>
                      <a:cubicBezTo>
                        <a:pt x="17243" y="1545516"/>
                        <a:pt x="27364" y="1396519"/>
                        <a:pt x="66549" y="1320463"/>
                      </a:cubicBezTo>
                      <a:cubicBezTo>
                        <a:pt x="105735" y="1244408"/>
                        <a:pt x="110146" y="1029479"/>
                        <a:pt x="100804" y="991840"/>
                      </a:cubicBezTo>
                      <a:cubicBezTo>
                        <a:pt x="91462" y="954202"/>
                        <a:pt x="90683" y="724736"/>
                        <a:pt x="77448" y="666591"/>
                      </a:cubicBezTo>
                      <a:cubicBezTo>
                        <a:pt x="64473" y="608187"/>
                        <a:pt x="61359" y="527718"/>
                        <a:pt x="77448" y="457113"/>
                      </a:cubicBezTo>
                      <a:cubicBezTo>
                        <a:pt x="93538" y="386509"/>
                        <a:pt x="109887" y="312789"/>
                        <a:pt x="100804" y="288648"/>
                      </a:cubicBezTo>
                      <a:cubicBezTo>
                        <a:pt x="91462" y="264508"/>
                        <a:pt x="100285" y="218823"/>
                        <a:pt x="80822" y="186376"/>
                      </a:cubicBezTo>
                      <a:cubicBezTo>
                        <a:pt x="61359" y="153929"/>
                        <a:pt x="129350" y="89035"/>
                        <a:pt x="186961" y="62817"/>
                      </a:cubicBezTo>
                      <a:lnTo>
                        <a:pt x="252356" y="0"/>
                      </a:lnTo>
                      <a:cubicBezTo>
                        <a:pt x="252097" y="519"/>
                        <a:pt x="252097" y="2855"/>
                        <a:pt x="252616" y="7008"/>
                      </a:cubicBezTo>
                      <a:close/>
                    </a:path>
                  </a:pathLst>
                </a:custGeom>
                <a:solidFill>
                  <a:srgbClr val="B2713B"/>
                </a:solidFill>
                <a:ln w="259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98A6EB9-F0ED-E046-96F5-8B381E7DD15C}"/>
                    </a:ext>
                  </a:extLst>
                </p:cNvPr>
                <p:cNvSpPr/>
                <p:nvPr/>
              </p:nvSpPr>
              <p:spPr>
                <a:xfrm>
                  <a:off x="6352370" y="1810023"/>
                  <a:ext cx="320742" cy="1734227"/>
                </a:xfrm>
                <a:custGeom>
                  <a:avLst/>
                  <a:gdLst>
                    <a:gd name="connsiteX0" fmla="*/ 197736 w 320742"/>
                    <a:gd name="connsiteY0" fmla="*/ 541476 h 1734227"/>
                    <a:gd name="connsiteX1" fmla="*/ 77066 w 320742"/>
                    <a:gd name="connsiteY1" fmla="*/ 959134 h 1734227"/>
                    <a:gd name="connsiteX2" fmla="*/ 101459 w 320742"/>
                    <a:gd name="connsiteY2" fmla="*/ 1340970 h 1734227"/>
                    <a:gd name="connsiteX3" fmla="*/ 155177 w 320742"/>
                    <a:gd name="connsiteY3" fmla="*/ 1582116 h 1734227"/>
                    <a:gd name="connsiteX4" fmla="*/ 141942 w 320742"/>
                    <a:gd name="connsiteY4" fmla="*/ 1713721 h 1734227"/>
                    <a:gd name="connsiteX5" fmla="*/ 139866 w 320742"/>
                    <a:gd name="connsiteY5" fmla="*/ 1734228 h 1734227"/>
                    <a:gd name="connsiteX6" fmla="*/ 86927 w 320742"/>
                    <a:gd name="connsiteY6" fmla="*/ 1550188 h 1734227"/>
                    <a:gd name="connsiteX7" fmla="*/ 86667 w 320742"/>
                    <a:gd name="connsiteY7" fmla="*/ 1549410 h 1734227"/>
                    <a:gd name="connsiteX8" fmla="*/ 57602 w 320742"/>
                    <a:gd name="connsiteY8" fmla="*/ 1448175 h 1734227"/>
                    <a:gd name="connsiteX9" fmla="*/ 26202 w 320742"/>
                    <a:gd name="connsiteY9" fmla="*/ 1338634 h 1734227"/>
                    <a:gd name="connsiteX10" fmla="*/ 47482 w 320742"/>
                    <a:gd name="connsiteY10" fmla="*/ 1349796 h 1734227"/>
                    <a:gd name="connsiteX11" fmla="*/ 47482 w 320742"/>
                    <a:gd name="connsiteY11" fmla="*/ 1349796 h 1734227"/>
                    <a:gd name="connsiteX12" fmla="*/ 49039 w 320742"/>
                    <a:gd name="connsiteY12" fmla="*/ 1345902 h 1734227"/>
                    <a:gd name="connsiteX13" fmla="*/ 26462 w 320742"/>
                    <a:gd name="connsiteY13" fmla="*/ 1133828 h 1734227"/>
                    <a:gd name="connsiteX14" fmla="*/ 6999 w 320742"/>
                    <a:gd name="connsiteY14" fmla="*/ 903844 h 1734227"/>
                    <a:gd name="connsiteX15" fmla="*/ 71875 w 320742"/>
                    <a:gd name="connsiteY15" fmla="*/ 647123 h 1734227"/>
                    <a:gd name="connsiteX16" fmla="*/ 139866 w 320742"/>
                    <a:gd name="connsiteY16" fmla="*/ 390403 h 1734227"/>
                    <a:gd name="connsiteX17" fmla="*/ 192287 w 320742"/>
                    <a:gd name="connsiteY17" fmla="*/ 271776 h 1734227"/>
                    <a:gd name="connsiteX18" fmla="*/ 196958 w 320742"/>
                    <a:gd name="connsiteY18" fmla="*/ 261912 h 1734227"/>
                    <a:gd name="connsiteX19" fmla="*/ 208376 w 320742"/>
                    <a:gd name="connsiteY19" fmla="*/ 187673 h 1734227"/>
                    <a:gd name="connsiteX20" fmla="*/ 224206 w 320742"/>
                    <a:gd name="connsiteY20" fmla="*/ 46983 h 1734227"/>
                    <a:gd name="connsiteX21" fmla="*/ 233029 w 320742"/>
                    <a:gd name="connsiteY21" fmla="*/ 15834 h 1734227"/>
                    <a:gd name="connsiteX22" fmla="*/ 240555 w 320742"/>
                    <a:gd name="connsiteY22" fmla="*/ 0 h 1734227"/>
                    <a:gd name="connsiteX23" fmla="*/ 320743 w 320742"/>
                    <a:gd name="connsiteY23" fmla="*/ 14277 h 1734227"/>
                    <a:gd name="connsiteX24" fmla="*/ 197736 w 320742"/>
                    <a:gd name="connsiteY24" fmla="*/ 541476 h 173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742" h="1734227">
                      <a:moveTo>
                        <a:pt x="197736" y="541476"/>
                      </a:moveTo>
                      <a:cubicBezTo>
                        <a:pt x="154918" y="636481"/>
                        <a:pt x="72135" y="811175"/>
                        <a:pt x="77066" y="959134"/>
                      </a:cubicBezTo>
                      <a:cubicBezTo>
                        <a:pt x="81996" y="1106832"/>
                        <a:pt x="57862" y="1265693"/>
                        <a:pt x="101459" y="1340970"/>
                      </a:cubicBezTo>
                      <a:cubicBezTo>
                        <a:pt x="145057" y="1415988"/>
                        <a:pt x="155177" y="1582116"/>
                        <a:pt x="155177" y="1582116"/>
                      </a:cubicBezTo>
                      <a:lnTo>
                        <a:pt x="141942" y="1713721"/>
                      </a:lnTo>
                      <a:lnTo>
                        <a:pt x="139866" y="1734228"/>
                      </a:lnTo>
                      <a:lnTo>
                        <a:pt x="86927" y="1550188"/>
                      </a:lnTo>
                      <a:lnTo>
                        <a:pt x="86667" y="1549410"/>
                      </a:lnTo>
                      <a:lnTo>
                        <a:pt x="57602" y="1448175"/>
                      </a:lnTo>
                      <a:lnTo>
                        <a:pt x="26202" y="1338634"/>
                      </a:lnTo>
                      <a:cubicBezTo>
                        <a:pt x="40216" y="1340451"/>
                        <a:pt x="44368" y="1354987"/>
                        <a:pt x="47482" y="1349796"/>
                      </a:cubicBezTo>
                      <a:cubicBezTo>
                        <a:pt x="47482" y="1349796"/>
                        <a:pt x="47482" y="1349796"/>
                        <a:pt x="47482" y="1349796"/>
                      </a:cubicBezTo>
                      <a:cubicBezTo>
                        <a:pt x="48001" y="1349017"/>
                        <a:pt x="48520" y="1347719"/>
                        <a:pt x="49039" y="1345902"/>
                      </a:cubicBezTo>
                      <a:cubicBezTo>
                        <a:pt x="55527" y="1322021"/>
                        <a:pt x="39178" y="1199501"/>
                        <a:pt x="26462" y="1133828"/>
                      </a:cubicBezTo>
                      <a:cubicBezTo>
                        <a:pt x="13486" y="1068156"/>
                        <a:pt x="-12464" y="1029219"/>
                        <a:pt x="6999" y="903844"/>
                      </a:cubicBezTo>
                      <a:cubicBezTo>
                        <a:pt x="26462" y="778469"/>
                        <a:pt x="55527" y="703711"/>
                        <a:pt x="71875" y="647123"/>
                      </a:cubicBezTo>
                      <a:cubicBezTo>
                        <a:pt x="87965" y="590276"/>
                        <a:pt x="113916" y="470871"/>
                        <a:pt x="139866" y="390403"/>
                      </a:cubicBezTo>
                      <a:cubicBezTo>
                        <a:pt x="161925" y="321615"/>
                        <a:pt x="181647" y="292023"/>
                        <a:pt x="192287" y="271776"/>
                      </a:cubicBezTo>
                      <a:cubicBezTo>
                        <a:pt x="194103" y="268142"/>
                        <a:pt x="195661" y="265027"/>
                        <a:pt x="196958" y="261912"/>
                      </a:cubicBezTo>
                      <a:cubicBezTo>
                        <a:pt x="200591" y="252827"/>
                        <a:pt x="204484" y="223495"/>
                        <a:pt x="208376" y="187673"/>
                      </a:cubicBezTo>
                      <a:cubicBezTo>
                        <a:pt x="213307" y="141209"/>
                        <a:pt x="218756" y="84103"/>
                        <a:pt x="224206" y="46983"/>
                      </a:cubicBezTo>
                      <a:cubicBezTo>
                        <a:pt x="225763" y="36081"/>
                        <a:pt x="228877" y="25698"/>
                        <a:pt x="233029" y="15834"/>
                      </a:cubicBezTo>
                      <a:cubicBezTo>
                        <a:pt x="235365" y="10383"/>
                        <a:pt x="237701" y="5192"/>
                        <a:pt x="240555" y="0"/>
                      </a:cubicBezTo>
                      <a:lnTo>
                        <a:pt x="320743" y="14277"/>
                      </a:lnTo>
                      <a:cubicBezTo>
                        <a:pt x="286228" y="188712"/>
                        <a:pt x="240815" y="446211"/>
                        <a:pt x="197736" y="541476"/>
                      </a:cubicBezTo>
                      <a:close/>
                    </a:path>
                  </a:pathLst>
                </a:custGeom>
                <a:solidFill>
                  <a:srgbClr val="B2713B"/>
                </a:solidFill>
                <a:ln w="259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786481-5953-0E45-BC24-87CCDF9AD184}"/>
                    </a:ext>
                  </a:extLst>
                </p:cNvPr>
                <p:cNvSpPr/>
                <p:nvPr/>
              </p:nvSpPr>
              <p:spPr>
                <a:xfrm>
                  <a:off x="6451743" y="1153087"/>
                  <a:ext cx="503855" cy="751757"/>
                </a:xfrm>
                <a:custGeom>
                  <a:avLst/>
                  <a:gdLst>
                    <a:gd name="connsiteX0" fmla="*/ 490998 w 503855"/>
                    <a:gd name="connsiteY0" fmla="*/ 676924 h 751757"/>
                    <a:gd name="connsiteX1" fmla="*/ 306229 w 503855"/>
                    <a:gd name="connsiteY1" fmla="*/ 649928 h 751757"/>
                    <a:gd name="connsiteX2" fmla="*/ 254328 w 503855"/>
                    <a:gd name="connsiteY2" fmla="*/ 676924 h 751757"/>
                    <a:gd name="connsiteX3" fmla="*/ 204762 w 503855"/>
                    <a:gd name="connsiteY3" fmla="*/ 742597 h 751757"/>
                    <a:gd name="connsiteX4" fmla="*/ 133657 w 503855"/>
                    <a:gd name="connsiteY4" fmla="*/ 672771 h 751757"/>
                    <a:gd name="connsiteX5" fmla="*/ 183223 w 503855"/>
                    <a:gd name="connsiteY5" fmla="*/ 548694 h 751757"/>
                    <a:gd name="connsiteX6" fmla="*/ 82793 w 503855"/>
                    <a:gd name="connsiteY6" fmla="*/ 420204 h 751757"/>
                    <a:gd name="connsiteX7" fmla="*/ 37380 w 503855"/>
                    <a:gd name="connsiteY7" fmla="*/ 336620 h 751757"/>
                    <a:gd name="connsiteX8" fmla="*/ 5979 w 503855"/>
                    <a:gd name="connsiteY8" fmla="*/ 290935 h 751757"/>
                    <a:gd name="connsiteX9" fmla="*/ 10 w 503855"/>
                    <a:gd name="connsiteY9" fmla="*/ 244211 h 751757"/>
                    <a:gd name="connsiteX10" fmla="*/ 2346 w 503855"/>
                    <a:gd name="connsiteY10" fmla="*/ 223445 h 751757"/>
                    <a:gd name="connsiteX11" fmla="*/ 3903 w 503855"/>
                    <a:gd name="connsiteY11" fmla="*/ 218253 h 751757"/>
                    <a:gd name="connsiteX12" fmla="*/ 9612 w 503855"/>
                    <a:gd name="connsiteY12" fmla="*/ 205015 h 751757"/>
                    <a:gd name="connsiteX13" fmla="*/ 9612 w 503855"/>
                    <a:gd name="connsiteY13" fmla="*/ 205015 h 751757"/>
                    <a:gd name="connsiteX14" fmla="*/ 12986 w 503855"/>
                    <a:gd name="connsiteY14" fmla="*/ 200343 h 751757"/>
                    <a:gd name="connsiteX15" fmla="*/ 14283 w 503855"/>
                    <a:gd name="connsiteY15" fmla="*/ 199045 h 751757"/>
                    <a:gd name="connsiteX16" fmla="*/ 19214 w 503855"/>
                    <a:gd name="connsiteY16" fmla="*/ 197487 h 751757"/>
                    <a:gd name="connsiteX17" fmla="*/ 18955 w 503855"/>
                    <a:gd name="connsiteY17" fmla="*/ 191517 h 751757"/>
                    <a:gd name="connsiteX18" fmla="*/ 21290 w 503855"/>
                    <a:gd name="connsiteY18" fmla="*/ 153879 h 751757"/>
                    <a:gd name="connsiteX19" fmla="*/ 43867 w 503855"/>
                    <a:gd name="connsiteY19" fmla="*/ 86129 h 751757"/>
                    <a:gd name="connsiteX20" fmla="*/ 55026 w 503855"/>
                    <a:gd name="connsiteY20" fmla="*/ 66661 h 751757"/>
                    <a:gd name="connsiteX21" fmla="*/ 59178 w 503855"/>
                    <a:gd name="connsiteY21" fmla="*/ 59393 h 751757"/>
                    <a:gd name="connsiteX22" fmla="*/ 92135 w 503855"/>
                    <a:gd name="connsiteY22" fmla="*/ 48750 h 751757"/>
                    <a:gd name="connsiteX23" fmla="*/ 97845 w 503855"/>
                    <a:gd name="connsiteY23" fmla="*/ 25648 h 751757"/>
                    <a:gd name="connsiteX24" fmla="*/ 79160 w 503855"/>
                    <a:gd name="connsiteY24" fmla="*/ 42261 h 751757"/>
                    <a:gd name="connsiteX25" fmla="*/ 66185 w 503855"/>
                    <a:gd name="connsiteY25" fmla="*/ 48231 h 751757"/>
                    <a:gd name="connsiteX26" fmla="*/ 96028 w 503855"/>
                    <a:gd name="connsiteY26" fmla="*/ 2546 h 751757"/>
                    <a:gd name="connsiteX27" fmla="*/ 151044 w 503855"/>
                    <a:gd name="connsiteY27" fmla="*/ 2546 h 751757"/>
                    <a:gd name="connsiteX28" fmla="*/ 219035 w 503855"/>
                    <a:gd name="connsiteY28" fmla="*/ 57316 h 751757"/>
                    <a:gd name="connsiteX29" fmla="*/ 220851 w 503855"/>
                    <a:gd name="connsiteY29" fmla="*/ 59133 h 751757"/>
                    <a:gd name="connsiteX30" fmla="*/ 320502 w 503855"/>
                    <a:gd name="connsiteY30" fmla="*/ 153879 h 751757"/>
                    <a:gd name="connsiteX31" fmla="*/ 379670 w 503855"/>
                    <a:gd name="connsiteY31" fmla="*/ 181913 h 751757"/>
                    <a:gd name="connsiteX32" fmla="*/ 387455 w 503855"/>
                    <a:gd name="connsiteY32" fmla="*/ 268611 h 751757"/>
                    <a:gd name="connsiteX33" fmla="*/ 454927 w 503855"/>
                    <a:gd name="connsiteY33" fmla="*/ 369586 h 751757"/>
                    <a:gd name="connsiteX34" fmla="*/ 454927 w 503855"/>
                    <a:gd name="connsiteY34" fmla="*/ 492106 h 751757"/>
                    <a:gd name="connsiteX35" fmla="*/ 472314 w 503855"/>
                    <a:gd name="connsiteY35" fmla="*/ 596715 h 751757"/>
                    <a:gd name="connsiteX36" fmla="*/ 490998 w 503855"/>
                    <a:gd name="connsiteY36" fmla="*/ 676924 h 75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855" h="751757">
                      <a:moveTo>
                        <a:pt x="490998" y="676924"/>
                      </a:moveTo>
                      <a:cubicBezTo>
                        <a:pt x="490998" y="676924"/>
                        <a:pt x="303115" y="611252"/>
                        <a:pt x="306229" y="649928"/>
                      </a:cubicBezTo>
                      <a:cubicBezTo>
                        <a:pt x="309343" y="688865"/>
                        <a:pt x="260815" y="694835"/>
                        <a:pt x="254328" y="676924"/>
                      </a:cubicBezTo>
                      <a:cubicBezTo>
                        <a:pt x="247840" y="659014"/>
                        <a:pt x="220073" y="694835"/>
                        <a:pt x="204762" y="742597"/>
                      </a:cubicBezTo>
                      <a:cubicBezTo>
                        <a:pt x="194381" y="774785"/>
                        <a:pt x="157012" y="715082"/>
                        <a:pt x="133657" y="672771"/>
                      </a:cubicBezTo>
                      <a:cubicBezTo>
                        <a:pt x="153898" y="623971"/>
                        <a:pt x="196717" y="588409"/>
                        <a:pt x="183223" y="548694"/>
                      </a:cubicBezTo>
                      <a:cubicBezTo>
                        <a:pt x="167133" y="500932"/>
                        <a:pt x="108744" y="450055"/>
                        <a:pt x="82793" y="420204"/>
                      </a:cubicBezTo>
                      <a:cubicBezTo>
                        <a:pt x="56843" y="390352"/>
                        <a:pt x="60216" y="363356"/>
                        <a:pt x="37380" y="336620"/>
                      </a:cubicBezTo>
                      <a:cubicBezTo>
                        <a:pt x="14802" y="309624"/>
                        <a:pt x="8315" y="296905"/>
                        <a:pt x="5979" y="290935"/>
                      </a:cubicBezTo>
                      <a:cubicBezTo>
                        <a:pt x="4422" y="286781"/>
                        <a:pt x="-249" y="265237"/>
                        <a:pt x="10" y="244211"/>
                      </a:cubicBezTo>
                      <a:cubicBezTo>
                        <a:pt x="10" y="236943"/>
                        <a:pt x="789" y="229934"/>
                        <a:pt x="2346" y="223445"/>
                      </a:cubicBezTo>
                      <a:cubicBezTo>
                        <a:pt x="2865" y="221628"/>
                        <a:pt x="3384" y="220070"/>
                        <a:pt x="3903" y="218253"/>
                      </a:cubicBezTo>
                      <a:cubicBezTo>
                        <a:pt x="5979" y="212283"/>
                        <a:pt x="7796" y="208130"/>
                        <a:pt x="9612" y="205015"/>
                      </a:cubicBezTo>
                      <a:cubicBezTo>
                        <a:pt x="9612" y="205015"/>
                        <a:pt x="9612" y="205015"/>
                        <a:pt x="9612" y="205015"/>
                      </a:cubicBezTo>
                      <a:cubicBezTo>
                        <a:pt x="10910" y="202938"/>
                        <a:pt x="11948" y="201381"/>
                        <a:pt x="12986" y="200343"/>
                      </a:cubicBezTo>
                      <a:cubicBezTo>
                        <a:pt x="13505" y="199824"/>
                        <a:pt x="13764" y="199564"/>
                        <a:pt x="14283" y="199045"/>
                      </a:cubicBezTo>
                      <a:cubicBezTo>
                        <a:pt x="17398" y="196449"/>
                        <a:pt x="19214" y="197487"/>
                        <a:pt x="19214" y="197487"/>
                      </a:cubicBezTo>
                      <a:cubicBezTo>
                        <a:pt x="19214" y="197487"/>
                        <a:pt x="19214" y="195151"/>
                        <a:pt x="18955" y="191517"/>
                      </a:cubicBezTo>
                      <a:cubicBezTo>
                        <a:pt x="18955" y="183730"/>
                        <a:pt x="19214" y="169193"/>
                        <a:pt x="21290" y="153879"/>
                      </a:cubicBezTo>
                      <a:cubicBezTo>
                        <a:pt x="24404" y="131036"/>
                        <a:pt x="35304" y="101185"/>
                        <a:pt x="43867" y="86129"/>
                      </a:cubicBezTo>
                      <a:cubicBezTo>
                        <a:pt x="49577" y="76265"/>
                        <a:pt x="52431" y="71333"/>
                        <a:pt x="55026" y="66661"/>
                      </a:cubicBezTo>
                      <a:cubicBezTo>
                        <a:pt x="56324" y="64325"/>
                        <a:pt x="57621" y="61989"/>
                        <a:pt x="59178" y="59393"/>
                      </a:cubicBezTo>
                      <a:cubicBezTo>
                        <a:pt x="63590" y="51346"/>
                        <a:pt x="89022" y="51606"/>
                        <a:pt x="92135" y="48750"/>
                      </a:cubicBezTo>
                      <a:cubicBezTo>
                        <a:pt x="96028" y="45116"/>
                        <a:pt x="101997" y="27465"/>
                        <a:pt x="97845" y="25648"/>
                      </a:cubicBezTo>
                      <a:cubicBezTo>
                        <a:pt x="88503" y="21235"/>
                        <a:pt x="79679" y="32656"/>
                        <a:pt x="79160" y="42261"/>
                      </a:cubicBezTo>
                      <a:cubicBezTo>
                        <a:pt x="78901" y="46154"/>
                        <a:pt x="67742" y="49788"/>
                        <a:pt x="66185" y="48231"/>
                      </a:cubicBezTo>
                      <a:cubicBezTo>
                        <a:pt x="61773" y="44337"/>
                        <a:pt x="78641" y="5661"/>
                        <a:pt x="96028" y="2546"/>
                      </a:cubicBezTo>
                      <a:cubicBezTo>
                        <a:pt x="113415" y="-310"/>
                        <a:pt x="132619" y="-1348"/>
                        <a:pt x="151044" y="2546"/>
                      </a:cubicBezTo>
                      <a:cubicBezTo>
                        <a:pt x="169469" y="6439"/>
                        <a:pt x="209433" y="48231"/>
                        <a:pt x="219035" y="57316"/>
                      </a:cubicBezTo>
                      <a:cubicBezTo>
                        <a:pt x="219554" y="57835"/>
                        <a:pt x="220073" y="58355"/>
                        <a:pt x="220851" y="59133"/>
                      </a:cubicBezTo>
                      <a:cubicBezTo>
                        <a:pt x="235643" y="73410"/>
                        <a:pt x="301039" y="139602"/>
                        <a:pt x="320502" y="153879"/>
                      </a:cubicBezTo>
                      <a:cubicBezTo>
                        <a:pt x="334775" y="164262"/>
                        <a:pt x="358650" y="175942"/>
                        <a:pt x="379670" y="181913"/>
                      </a:cubicBezTo>
                      <a:cubicBezTo>
                        <a:pt x="364099" y="219551"/>
                        <a:pt x="373182" y="240317"/>
                        <a:pt x="387455" y="268611"/>
                      </a:cubicBezTo>
                      <a:cubicBezTo>
                        <a:pt x="406918" y="307028"/>
                        <a:pt x="441433" y="333765"/>
                        <a:pt x="454927" y="369586"/>
                      </a:cubicBezTo>
                      <a:cubicBezTo>
                        <a:pt x="468421" y="405408"/>
                        <a:pt x="467383" y="438374"/>
                        <a:pt x="454927" y="492106"/>
                      </a:cubicBezTo>
                      <a:cubicBezTo>
                        <a:pt x="442470" y="545838"/>
                        <a:pt x="414444" y="545838"/>
                        <a:pt x="472314" y="596715"/>
                      </a:cubicBezTo>
                      <a:cubicBezTo>
                        <a:pt x="529925" y="647073"/>
                        <a:pt x="490998" y="676924"/>
                        <a:pt x="490998" y="676924"/>
                      </a:cubicBezTo>
                      <a:close/>
                    </a:path>
                  </a:pathLst>
                </a:custGeom>
                <a:solidFill>
                  <a:srgbClr val="543417"/>
                </a:solidFill>
                <a:ln w="259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EC75A36-A5A2-274E-B675-86AD3C9A390C}"/>
                    </a:ext>
                  </a:extLst>
                </p:cNvPr>
                <p:cNvSpPr/>
                <p:nvPr/>
              </p:nvSpPr>
              <p:spPr>
                <a:xfrm>
                  <a:off x="6507807" y="1152827"/>
                  <a:ext cx="165565" cy="72631"/>
                </a:xfrm>
                <a:custGeom>
                  <a:avLst/>
                  <a:gdLst>
                    <a:gd name="connsiteX0" fmla="*/ 165565 w 165565"/>
                    <a:gd name="connsiteY0" fmla="*/ 59133 h 72631"/>
                    <a:gd name="connsiteX1" fmla="*/ 142469 w 165565"/>
                    <a:gd name="connsiteY1" fmla="*/ 72631 h 72631"/>
                    <a:gd name="connsiteX2" fmla="*/ 58908 w 165565"/>
                    <a:gd name="connsiteY2" fmla="*/ 67180 h 72631"/>
                    <a:gd name="connsiteX3" fmla="*/ 31141 w 165565"/>
                    <a:gd name="connsiteY3" fmla="*/ 71852 h 72631"/>
                    <a:gd name="connsiteX4" fmla="*/ 0 w 165565"/>
                    <a:gd name="connsiteY4" fmla="*/ 66661 h 72631"/>
                    <a:gd name="connsiteX5" fmla="*/ 4152 w 165565"/>
                    <a:gd name="connsiteY5" fmla="*/ 59393 h 72631"/>
                    <a:gd name="connsiteX6" fmla="*/ 37109 w 165565"/>
                    <a:gd name="connsiteY6" fmla="*/ 48750 h 72631"/>
                    <a:gd name="connsiteX7" fmla="*/ 42819 w 165565"/>
                    <a:gd name="connsiteY7" fmla="*/ 25648 h 72631"/>
                    <a:gd name="connsiteX8" fmla="*/ 24134 w 165565"/>
                    <a:gd name="connsiteY8" fmla="*/ 42261 h 72631"/>
                    <a:gd name="connsiteX9" fmla="*/ 11159 w 165565"/>
                    <a:gd name="connsiteY9" fmla="*/ 48231 h 72631"/>
                    <a:gd name="connsiteX10" fmla="*/ 41002 w 165565"/>
                    <a:gd name="connsiteY10" fmla="*/ 2546 h 72631"/>
                    <a:gd name="connsiteX11" fmla="*/ 96018 w 165565"/>
                    <a:gd name="connsiteY11" fmla="*/ 2546 h 72631"/>
                    <a:gd name="connsiteX12" fmla="*/ 164008 w 165565"/>
                    <a:gd name="connsiteY12" fmla="*/ 57316 h 72631"/>
                    <a:gd name="connsiteX13" fmla="*/ 165565 w 165565"/>
                    <a:gd name="connsiteY13" fmla="*/ 59133 h 7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565" h="72631">
                      <a:moveTo>
                        <a:pt x="165565" y="59133"/>
                      </a:moveTo>
                      <a:cubicBezTo>
                        <a:pt x="157521" y="67180"/>
                        <a:pt x="147400" y="72631"/>
                        <a:pt x="142469" y="72631"/>
                      </a:cubicBezTo>
                      <a:cubicBezTo>
                        <a:pt x="132608" y="72631"/>
                        <a:pt x="92644" y="67180"/>
                        <a:pt x="58908" y="67180"/>
                      </a:cubicBezTo>
                      <a:cubicBezTo>
                        <a:pt x="42559" y="67180"/>
                        <a:pt x="29324" y="69776"/>
                        <a:pt x="31141" y="71852"/>
                      </a:cubicBezTo>
                      <a:cubicBezTo>
                        <a:pt x="28805" y="69516"/>
                        <a:pt x="23615" y="65623"/>
                        <a:pt x="0" y="66661"/>
                      </a:cubicBezTo>
                      <a:cubicBezTo>
                        <a:pt x="1298" y="64325"/>
                        <a:pt x="2595" y="61989"/>
                        <a:pt x="4152" y="59393"/>
                      </a:cubicBezTo>
                      <a:cubicBezTo>
                        <a:pt x="8564" y="51346"/>
                        <a:pt x="33995" y="51606"/>
                        <a:pt x="37109" y="48750"/>
                      </a:cubicBezTo>
                      <a:cubicBezTo>
                        <a:pt x="41002" y="45116"/>
                        <a:pt x="46971" y="27465"/>
                        <a:pt x="42819" y="25648"/>
                      </a:cubicBezTo>
                      <a:cubicBezTo>
                        <a:pt x="33476" y="21235"/>
                        <a:pt x="24653" y="32657"/>
                        <a:pt x="24134" y="42261"/>
                      </a:cubicBezTo>
                      <a:cubicBezTo>
                        <a:pt x="23875" y="46154"/>
                        <a:pt x="12716" y="49788"/>
                        <a:pt x="11159" y="48231"/>
                      </a:cubicBezTo>
                      <a:cubicBezTo>
                        <a:pt x="6747" y="44337"/>
                        <a:pt x="23615" y="5661"/>
                        <a:pt x="41002" y="2546"/>
                      </a:cubicBezTo>
                      <a:cubicBezTo>
                        <a:pt x="58389" y="-310"/>
                        <a:pt x="77592" y="-1348"/>
                        <a:pt x="96018" y="2546"/>
                      </a:cubicBezTo>
                      <a:cubicBezTo>
                        <a:pt x="114443" y="6439"/>
                        <a:pt x="154407" y="48231"/>
                        <a:pt x="164008" y="57316"/>
                      </a:cubicBezTo>
                      <a:cubicBezTo>
                        <a:pt x="164268" y="57576"/>
                        <a:pt x="164787" y="58355"/>
                        <a:pt x="165565" y="59133"/>
                      </a:cubicBezTo>
                      <a:close/>
                    </a:path>
                  </a:pathLst>
                </a:custGeom>
                <a:solidFill>
                  <a:srgbClr val="2D1F13"/>
                </a:solidFill>
                <a:ln w="259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BF0925C-425F-E047-8550-51A234A9503A}"/>
                    </a:ext>
                  </a:extLst>
                </p:cNvPr>
                <p:cNvSpPr/>
                <p:nvPr/>
              </p:nvSpPr>
              <p:spPr>
                <a:xfrm>
                  <a:off x="6526750" y="1991467"/>
                  <a:ext cx="672124" cy="163261"/>
                </a:xfrm>
                <a:custGeom>
                  <a:avLst/>
                  <a:gdLst>
                    <a:gd name="connsiteX0" fmla="*/ 0 w 672123"/>
                    <a:gd name="connsiteY0" fmla="*/ 80469 h 163260"/>
                    <a:gd name="connsiteX1" fmla="*/ 273261 w 672123"/>
                    <a:gd name="connsiteY1" fmla="*/ 161197 h 163260"/>
                    <a:gd name="connsiteX2" fmla="*/ 672124 w 672123"/>
                    <a:gd name="connsiteY2" fmla="*/ 85920 h 163260"/>
                    <a:gd name="connsiteX3" fmla="*/ 672124 w 672123"/>
                    <a:gd name="connsiteY3" fmla="*/ 0 h 163260"/>
                    <a:gd name="connsiteX4" fmla="*/ 354747 w 672123"/>
                    <a:gd name="connsiteY4" fmla="*/ 80728 h 163260"/>
                    <a:gd name="connsiteX5" fmla="*/ 21020 w 672123"/>
                    <a:gd name="connsiteY5" fmla="*/ 0 h 163260"/>
                    <a:gd name="connsiteX6" fmla="*/ 0 w 672123"/>
                    <a:gd name="connsiteY6" fmla="*/ 80469 h 16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123" h="163260">
                      <a:moveTo>
                        <a:pt x="0" y="80469"/>
                      </a:moveTo>
                      <a:cubicBezTo>
                        <a:pt x="78371" y="125116"/>
                        <a:pt x="177244" y="156005"/>
                        <a:pt x="273261" y="161197"/>
                      </a:cubicBezTo>
                      <a:cubicBezTo>
                        <a:pt x="592974" y="178069"/>
                        <a:pt x="672124" y="85920"/>
                        <a:pt x="672124" y="85920"/>
                      </a:cubicBezTo>
                      <a:lnTo>
                        <a:pt x="672124" y="0"/>
                      </a:lnTo>
                      <a:cubicBezTo>
                        <a:pt x="672124" y="0"/>
                        <a:pt x="469968" y="80728"/>
                        <a:pt x="354747" y="80728"/>
                      </a:cubicBezTo>
                      <a:cubicBezTo>
                        <a:pt x="177244" y="80728"/>
                        <a:pt x="21020" y="0"/>
                        <a:pt x="21020" y="0"/>
                      </a:cubicBezTo>
                      <a:lnTo>
                        <a:pt x="0" y="80469"/>
                      </a:lnTo>
                      <a:close/>
                    </a:path>
                  </a:pathLst>
                </a:custGeom>
                <a:solidFill>
                  <a:srgbClr val="313342"/>
                </a:solidFill>
                <a:ln w="259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967B37-0827-354E-B2F0-4E07BAF8C0D4}"/>
                    </a:ext>
                  </a:extLst>
                </p:cNvPr>
                <p:cNvSpPr/>
                <p:nvPr/>
              </p:nvSpPr>
              <p:spPr>
                <a:xfrm>
                  <a:off x="6893953" y="1367094"/>
                  <a:ext cx="88232" cy="44479"/>
                </a:xfrm>
                <a:custGeom>
                  <a:avLst/>
                  <a:gdLst>
                    <a:gd name="connsiteX0" fmla="*/ 0 w 88232"/>
                    <a:gd name="connsiteY0" fmla="*/ 1909 h 44479"/>
                    <a:gd name="connsiteX1" fmla="*/ 48268 w 88232"/>
                    <a:gd name="connsiteY1" fmla="*/ 92 h 44479"/>
                    <a:gd name="connsiteX2" fmla="*/ 73441 w 88232"/>
                    <a:gd name="connsiteY2" fmla="*/ 17743 h 44479"/>
                    <a:gd name="connsiteX3" fmla="*/ 88232 w 88232"/>
                    <a:gd name="connsiteY3" fmla="*/ 44480 h 44479"/>
                    <a:gd name="connsiteX4" fmla="*/ 24913 w 88232"/>
                    <a:gd name="connsiteY4" fmla="*/ 38510 h 44479"/>
                    <a:gd name="connsiteX5" fmla="*/ 0 w 88232"/>
                    <a:gd name="connsiteY5" fmla="*/ 1909 h 4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32" h="44479">
                      <a:moveTo>
                        <a:pt x="0" y="1909"/>
                      </a:moveTo>
                      <a:cubicBezTo>
                        <a:pt x="11678" y="1390"/>
                        <a:pt x="40483" y="-427"/>
                        <a:pt x="48268" y="92"/>
                      </a:cubicBezTo>
                      <a:cubicBezTo>
                        <a:pt x="55794" y="871"/>
                        <a:pt x="67991" y="9437"/>
                        <a:pt x="73441" y="17743"/>
                      </a:cubicBezTo>
                      <a:cubicBezTo>
                        <a:pt x="78890" y="26050"/>
                        <a:pt x="88232" y="44480"/>
                        <a:pt x="88232" y="44480"/>
                      </a:cubicBezTo>
                      <a:cubicBezTo>
                        <a:pt x="88232" y="44480"/>
                        <a:pt x="33736" y="43442"/>
                        <a:pt x="24913" y="38510"/>
                      </a:cubicBezTo>
                      <a:cubicBezTo>
                        <a:pt x="16090" y="34097"/>
                        <a:pt x="0" y="1909"/>
                        <a:pt x="0" y="1909"/>
                      </a:cubicBezTo>
                      <a:close/>
                    </a:path>
                  </a:pathLst>
                </a:custGeom>
                <a:solidFill>
                  <a:srgbClr val="2D1F13"/>
                </a:solidFill>
                <a:ln w="259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9AEDD7F-91C2-A94A-BE4F-5C1ADE81B2CE}"/>
                    </a:ext>
                  </a:extLst>
                </p:cNvPr>
                <p:cNvSpPr/>
                <p:nvPr/>
              </p:nvSpPr>
              <p:spPr>
                <a:xfrm>
                  <a:off x="6906612" y="1367400"/>
                  <a:ext cx="58101" cy="40603"/>
                </a:xfrm>
                <a:custGeom>
                  <a:avLst/>
                  <a:gdLst>
                    <a:gd name="connsiteX0" fmla="*/ 17704 w 58101"/>
                    <a:gd name="connsiteY0" fmla="*/ 1863 h 40603"/>
                    <a:gd name="connsiteX1" fmla="*/ 1615 w 58101"/>
                    <a:gd name="connsiteY1" fmla="*/ 16399 h 40603"/>
                    <a:gd name="connsiteX2" fmla="*/ 1615 w 58101"/>
                    <a:gd name="connsiteY2" fmla="*/ 29638 h 40603"/>
                    <a:gd name="connsiteX3" fmla="*/ 27825 w 58101"/>
                    <a:gd name="connsiteY3" fmla="*/ 40540 h 40603"/>
                    <a:gd name="connsiteX4" fmla="*/ 47548 w 58101"/>
                    <a:gd name="connsiteY4" fmla="*/ 34050 h 40603"/>
                    <a:gd name="connsiteX5" fmla="*/ 57928 w 58101"/>
                    <a:gd name="connsiteY5" fmla="*/ 13803 h 40603"/>
                    <a:gd name="connsiteX6" fmla="*/ 35870 w 58101"/>
                    <a:gd name="connsiteY6" fmla="*/ 306 h 40603"/>
                    <a:gd name="connsiteX7" fmla="*/ 17704 w 58101"/>
                    <a:gd name="connsiteY7" fmla="*/ 1863 h 4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1" h="40603">
                      <a:moveTo>
                        <a:pt x="17704" y="1863"/>
                      </a:moveTo>
                      <a:cubicBezTo>
                        <a:pt x="7584" y="7054"/>
                        <a:pt x="5248" y="8352"/>
                        <a:pt x="1615" y="16399"/>
                      </a:cubicBezTo>
                      <a:cubicBezTo>
                        <a:pt x="-2018" y="24186"/>
                        <a:pt x="1615" y="29638"/>
                        <a:pt x="1615" y="29638"/>
                      </a:cubicBezTo>
                      <a:cubicBezTo>
                        <a:pt x="1615" y="29638"/>
                        <a:pt x="11217" y="41578"/>
                        <a:pt x="27825" y="40540"/>
                      </a:cubicBezTo>
                      <a:cubicBezTo>
                        <a:pt x="44433" y="39501"/>
                        <a:pt x="42098" y="38463"/>
                        <a:pt x="47548" y="34050"/>
                      </a:cubicBezTo>
                      <a:cubicBezTo>
                        <a:pt x="52997" y="29638"/>
                        <a:pt x="59226" y="15101"/>
                        <a:pt x="57928" y="13803"/>
                      </a:cubicBezTo>
                      <a:cubicBezTo>
                        <a:pt x="56630" y="12506"/>
                        <a:pt x="44433" y="565"/>
                        <a:pt x="35870" y="306"/>
                      </a:cubicBezTo>
                      <a:cubicBezTo>
                        <a:pt x="27047" y="-473"/>
                        <a:pt x="20818" y="306"/>
                        <a:pt x="17704" y="1863"/>
                      </a:cubicBezTo>
                      <a:close/>
                    </a:path>
                  </a:pathLst>
                </a:custGeom>
                <a:solidFill>
                  <a:srgbClr val="A8831B"/>
                </a:solidFill>
                <a:ln w="259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6A9F4C5-94F7-CE4C-9E4B-C58438EA7BE8}"/>
                    </a:ext>
                  </a:extLst>
                </p:cNvPr>
                <p:cNvSpPr/>
                <p:nvPr/>
              </p:nvSpPr>
              <p:spPr>
                <a:xfrm>
                  <a:off x="6923797" y="1382984"/>
                  <a:ext cx="18944" cy="9171"/>
                </a:xfrm>
                <a:custGeom>
                  <a:avLst/>
                  <a:gdLst>
                    <a:gd name="connsiteX0" fmla="*/ 8045 w 18944"/>
                    <a:gd name="connsiteY0" fmla="*/ 296 h 9171"/>
                    <a:gd name="connsiteX1" fmla="*/ 0 w 18944"/>
                    <a:gd name="connsiteY1" fmla="*/ 6786 h 9171"/>
                    <a:gd name="connsiteX2" fmla="*/ 10640 w 18944"/>
                    <a:gd name="connsiteY2" fmla="*/ 8603 h 9171"/>
                    <a:gd name="connsiteX3" fmla="*/ 18944 w 18944"/>
                    <a:gd name="connsiteY3" fmla="*/ 2373 h 9171"/>
                    <a:gd name="connsiteX4" fmla="*/ 8045 w 18944"/>
                    <a:gd name="connsiteY4" fmla="*/ 296 h 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4" h="9171">
                      <a:moveTo>
                        <a:pt x="8045" y="296"/>
                      </a:moveTo>
                      <a:cubicBezTo>
                        <a:pt x="5709" y="815"/>
                        <a:pt x="0" y="2892"/>
                        <a:pt x="0" y="6786"/>
                      </a:cubicBezTo>
                      <a:cubicBezTo>
                        <a:pt x="0" y="9381"/>
                        <a:pt x="6747" y="9641"/>
                        <a:pt x="10640" y="8603"/>
                      </a:cubicBezTo>
                      <a:cubicBezTo>
                        <a:pt x="16868" y="6786"/>
                        <a:pt x="18944" y="4709"/>
                        <a:pt x="18944" y="2373"/>
                      </a:cubicBezTo>
                      <a:cubicBezTo>
                        <a:pt x="18944" y="296"/>
                        <a:pt x="12975" y="-483"/>
                        <a:pt x="8045" y="296"/>
                      </a:cubicBezTo>
                      <a:close/>
                    </a:path>
                  </a:pathLst>
                </a:custGeom>
                <a:solidFill>
                  <a:srgbClr val="000000"/>
                </a:solidFill>
                <a:ln w="259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8C42A4-2159-464E-AB74-A3843A31D5E2}"/>
                    </a:ext>
                  </a:extLst>
                </p:cNvPr>
                <p:cNvSpPr/>
                <p:nvPr/>
              </p:nvSpPr>
              <p:spPr>
                <a:xfrm>
                  <a:off x="7163684" y="1287497"/>
                  <a:ext cx="240201" cy="268009"/>
                </a:xfrm>
                <a:custGeom>
                  <a:avLst/>
                  <a:gdLst>
                    <a:gd name="connsiteX0" fmla="*/ 221258 w 240201"/>
                    <a:gd name="connsiteY0" fmla="*/ 0 h 268009"/>
                    <a:gd name="connsiteX1" fmla="*/ 240202 w 240201"/>
                    <a:gd name="connsiteY1" fmla="*/ 20247 h 268009"/>
                    <a:gd name="connsiteX2" fmla="*/ 209839 w 240201"/>
                    <a:gd name="connsiteY2" fmla="*/ 95524 h 268009"/>
                    <a:gd name="connsiteX3" fmla="*/ 157938 w 240201"/>
                    <a:gd name="connsiteY3" fmla="*/ 172359 h 268009"/>
                    <a:gd name="connsiteX4" fmla="*/ 123423 w 240201"/>
                    <a:gd name="connsiteY4" fmla="*/ 191308 h 268009"/>
                    <a:gd name="connsiteX5" fmla="*/ 153786 w 240201"/>
                    <a:gd name="connsiteY5" fmla="*/ 191308 h 268009"/>
                    <a:gd name="connsiteX6" fmla="*/ 135361 w 240201"/>
                    <a:gd name="connsiteY6" fmla="*/ 226091 h 268009"/>
                    <a:gd name="connsiteX7" fmla="*/ 108372 w 240201"/>
                    <a:gd name="connsiteY7" fmla="*/ 267883 h 268009"/>
                    <a:gd name="connsiteX8" fmla="*/ 89947 w 240201"/>
                    <a:gd name="connsiteY8" fmla="*/ 235955 h 268009"/>
                    <a:gd name="connsiteX9" fmla="*/ 68408 w 240201"/>
                    <a:gd name="connsiteY9" fmla="*/ 245040 h 268009"/>
                    <a:gd name="connsiteX10" fmla="*/ 55433 w 240201"/>
                    <a:gd name="connsiteY10" fmla="*/ 229206 h 268009"/>
                    <a:gd name="connsiteX11" fmla="*/ 40381 w 240201"/>
                    <a:gd name="connsiteY11" fmla="*/ 220120 h 268009"/>
                    <a:gd name="connsiteX12" fmla="*/ 17804 w 240201"/>
                    <a:gd name="connsiteY12" fmla="*/ 206103 h 268009"/>
                    <a:gd name="connsiteX13" fmla="*/ 27406 w 240201"/>
                    <a:gd name="connsiteY13" fmla="*/ 162235 h 268009"/>
                    <a:gd name="connsiteX14" fmla="*/ 2493 w 240201"/>
                    <a:gd name="connsiteY14" fmla="*/ 167167 h 268009"/>
                    <a:gd name="connsiteX15" fmla="*/ 30520 w 240201"/>
                    <a:gd name="connsiteY15" fmla="*/ 120184 h 268009"/>
                    <a:gd name="connsiteX16" fmla="*/ 76971 w 240201"/>
                    <a:gd name="connsiteY16" fmla="*/ 65673 h 268009"/>
                    <a:gd name="connsiteX17" fmla="*/ 141848 w 240201"/>
                    <a:gd name="connsiteY17" fmla="*/ 28813 h 268009"/>
                    <a:gd name="connsiteX18" fmla="*/ 221258 w 240201"/>
                    <a:gd name="connsiteY18" fmla="*/ 0 h 2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201" h="268009">
                      <a:moveTo>
                        <a:pt x="221258" y="0"/>
                      </a:moveTo>
                      <a:cubicBezTo>
                        <a:pt x="235790" y="0"/>
                        <a:pt x="240202" y="8306"/>
                        <a:pt x="240202" y="20247"/>
                      </a:cubicBezTo>
                      <a:cubicBezTo>
                        <a:pt x="240202" y="32187"/>
                        <a:pt x="227226" y="67490"/>
                        <a:pt x="209839" y="95524"/>
                      </a:cubicBezTo>
                      <a:cubicBezTo>
                        <a:pt x="192452" y="123558"/>
                        <a:pt x="167799" y="166388"/>
                        <a:pt x="157938" y="172359"/>
                      </a:cubicBezTo>
                      <a:cubicBezTo>
                        <a:pt x="148077" y="178329"/>
                        <a:pt x="109410" y="190269"/>
                        <a:pt x="123423" y="191308"/>
                      </a:cubicBezTo>
                      <a:cubicBezTo>
                        <a:pt x="137437" y="192346"/>
                        <a:pt x="157938" y="176252"/>
                        <a:pt x="153786" y="191308"/>
                      </a:cubicBezTo>
                      <a:cubicBezTo>
                        <a:pt x="149374" y="206363"/>
                        <a:pt x="140811" y="209218"/>
                        <a:pt x="135361" y="226091"/>
                      </a:cubicBezTo>
                      <a:cubicBezTo>
                        <a:pt x="129911" y="242963"/>
                        <a:pt x="119271" y="265806"/>
                        <a:pt x="108372" y="267883"/>
                      </a:cubicBezTo>
                      <a:cubicBezTo>
                        <a:pt x="97473" y="269959"/>
                        <a:pt x="84497" y="246078"/>
                        <a:pt x="89947" y="235955"/>
                      </a:cubicBezTo>
                      <a:cubicBezTo>
                        <a:pt x="95397" y="226091"/>
                        <a:pt x="82421" y="241925"/>
                        <a:pt x="68408" y="245040"/>
                      </a:cubicBezTo>
                      <a:cubicBezTo>
                        <a:pt x="54394" y="248155"/>
                        <a:pt x="51021" y="248155"/>
                        <a:pt x="55433" y="229206"/>
                      </a:cubicBezTo>
                      <a:cubicBezTo>
                        <a:pt x="59844" y="210257"/>
                        <a:pt x="63996" y="217265"/>
                        <a:pt x="40381" y="220120"/>
                      </a:cubicBezTo>
                      <a:cubicBezTo>
                        <a:pt x="16506" y="223235"/>
                        <a:pt x="5867" y="229984"/>
                        <a:pt x="17804" y="206103"/>
                      </a:cubicBezTo>
                      <a:cubicBezTo>
                        <a:pt x="29741" y="182222"/>
                        <a:pt x="41679" y="149256"/>
                        <a:pt x="27406" y="162235"/>
                      </a:cubicBezTo>
                      <a:cubicBezTo>
                        <a:pt x="13133" y="175214"/>
                        <a:pt x="-7109" y="194163"/>
                        <a:pt x="2493" y="167167"/>
                      </a:cubicBezTo>
                      <a:cubicBezTo>
                        <a:pt x="12095" y="140171"/>
                        <a:pt x="13392" y="151593"/>
                        <a:pt x="30520" y="120184"/>
                      </a:cubicBezTo>
                      <a:cubicBezTo>
                        <a:pt x="47907" y="88515"/>
                        <a:pt x="53097" y="80728"/>
                        <a:pt x="76971" y="65673"/>
                      </a:cubicBezTo>
                      <a:cubicBezTo>
                        <a:pt x="100846" y="50617"/>
                        <a:pt x="113562" y="36860"/>
                        <a:pt x="141848" y="28813"/>
                      </a:cubicBezTo>
                      <a:cubicBezTo>
                        <a:pt x="169875" y="21026"/>
                        <a:pt x="201276" y="0"/>
                        <a:pt x="221258" y="0"/>
                      </a:cubicBezTo>
                      <a:close/>
                    </a:path>
                  </a:pathLst>
                </a:custGeom>
                <a:solidFill>
                  <a:srgbClr val="EAB488"/>
                </a:solidFill>
                <a:ln w="259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18BB22C-1FD7-6E4A-9B41-8F8B726620AE}"/>
                    </a:ext>
                  </a:extLst>
                </p:cNvPr>
                <p:cNvSpPr/>
                <p:nvPr/>
              </p:nvSpPr>
              <p:spPr>
                <a:xfrm>
                  <a:off x="6451753" y="1241811"/>
                  <a:ext cx="306218" cy="318240"/>
                </a:xfrm>
                <a:custGeom>
                  <a:avLst/>
                  <a:gdLst>
                    <a:gd name="connsiteX0" fmla="*/ 83821 w 306218"/>
                    <a:gd name="connsiteY0" fmla="*/ 0 h 318240"/>
                    <a:gd name="connsiteX1" fmla="*/ 96796 w 306218"/>
                    <a:gd name="connsiteY1" fmla="*/ 45426 h 318240"/>
                    <a:gd name="connsiteX2" fmla="*/ 165825 w 306218"/>
                    <a:gd name="connsiteY2" fmla="*/ 116290 h 318240"/>
                    <a:gd name="connsiteX3" fmla="*/ 252241 w 306218"/>
                    <a:gd name="connsiteY3" fmla="*/ 224793 h 318240"/>
                    <a:gd name="connsiteX4" fmla="*/ 306219 w 306218"/>
                    <a:gd name="connsiteY4" fmla="*/ 318240 h 318240"/>
                    <a:gd name="connsiteX5" fmla="*/ 194112 w 306218"/>
                    <a:gd name="connsiteY5" fmla="*/ 216746 h 318240"/>
                    <a:gd name="connsiteX6" fmla="*/ 111848 w 306218"/>
                    <a:gd name="connsiteY6" fmla="*/ 147699 h 318240"/>
                    <a:gd name="connsiteX7" fmla="*/ 33996 w 306218"/>
                    <a:gd name="connsiteY7" fmla="*/ 125116 h 318240"/>
                    <a:gd name="connsiteX8" fmla="*/ 0 w 306218"/>
                    <a:gd name="connsiteY8" fmla="*/ 154967 h 318240"/>
                    <a:gd name="connsiteX9" fmla="*/ 12716 w 306218"/>
                    <a:gd name="connsiteY9" fmla="*/ 111099 h 318240"/>
                    <a:gd name="connsiteX10" fmla="*/ 18944 w 306218"/>
                    <a:gd name="connsiteY10" fmla="*/ 108243 h 318240"/>
                    <a:gd name="connsiteX11" fmla="*/ 52421 w 306218"/>
                    <a:gd name="connsiteY11" fmla="*/ 45166 h 318240"/>
                    <a:gd name="connsiteX12" fmla="*/ 83821 w 306218"/>
                    <a:gd name="connsiteY12" fmla="*/ 0 h 3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18" h="318240">
                      <a:moveTo>
                        <a:pt x="83821" y="0"/>
                      </a:moveTo>
                      <a:cubicBezTo>
                        <a:pt x="79409" y="16872"/>
                        <a:pt x="83821" y="23362"/>
                        <a:pt x="96796" y="45426"/>
                      </a:cubicBezTo>
                      <a:cubicBezTo>
                        <a:pt x="109772" y="67490"/>
                        <a:pt x="147660" y="95524"/>
                        <a:pt x="165825" y="116290"/>
                      </a:cubicBezTo>
                      <a:cubicBezTo>
                        <a:pt x="184250" y="137316"/>
                        <a:pt x="233816" y="197797"/>
                        <a:pt x="252241" y="224793"/>
                      </a:cubicBezTo>
                      <a:cubicBezTo>
                        <a:pt x="270666" y="251789"/>
                        <a:pt x="306219" y="318240"/>
                        <a:pt x="306219" y="318240"/>
                      </a:cubicBezTo>
                      <a:cubicBezTo>
                        <a:pt x="306219" y="318240"/>
                        <a:pt x="217208" y="239589"/>
                        <a:pt x="194112" y="216746"/>
                      </a:cubicBezTo>
                      <a:cubicBezTo>
                        <a:pt x="171275" y="193903"/>
                        <a:pt x="146362" y="161975"/>
                        <a:pt x="111848" y="147699"/>
                      </a:cubicBezTo>
                      <a:cubicBezTo>
                        <a:pt x="77333" y="133163"/>
                        <a:pt x="54497" y="119145"/>
                        <a:pt x="33996" y="125116"/>
                      </a:cubicBezTo>
                      <a:cubicBezTo>
                        <a:pt x="13495" y="131086"/>
                        <a:pt x="0" y="154967"/>
                        <a:pt x="0" y="154967"/>
                      </a:cubicBezTo>
                      <a:cubicBezTo>
                        <a:pt x="0" y="154967"/>
                        <a:pt x="6747" y="113954"/>
                        <a:pt x="12716" y="111099"/>
                      </a:cubicBezTo>
                      <a:cubicBezTo>
                        <a:pt x="18944" y="108243"/>
                        <a:pt x="18944" y="108243"/>
                        <a:pt x="18944" y="108243"/>
                      </a:cubicBezTo>
                      <a:cubicBezTo>
                        <a:pt x="18944" y="108243"/>
                        <a:pt x="40483" y="63856"/>
                        <a:pt x="52421" y="45166"/>
                      </a:cubicBezTo>
                      <a:cubicBezTo>
                        <a:pt x="64358" y="26996"/>
                        <a:pt x="83821" y="0"/>
                        <a:pt x="83821" y="0"/>
                      </a:cubicBezTo>
                      <a:close/>
                    </a:path>
                  </a:pathLst>
                </a:custGeom>
                <a:solidFill>
                  <a:srgbClr val="000000"/>
                </a:solidFill>
                <a:ln w="259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A548391-8086-4E4F-9FFB-840DE8403333}"/>
                    </a:ext>
                  </a:extLst>
                </p:cNvPr>
                <p:cNvSpPr/>
                <p:nvPr/>
              </p:nvSpPr>
              <p:spPr>
                <a:xfrm>
                  <a:off x="6565936" y="1172370"/>
                  <a:ext cx="90749" cy="47637"/>
                </a:xfrm>
                <a:custGeom>
                  <a:avLst/>
                  <a:gdLst>
                    <a:gd name="connsiteX0" fmla="*/ 15571 w 90749"/>
                    <a:gd name="connsiteY0" fmla="*/ 395 h 47637"/>
                    <a:gd name="connsiteX1" fmla="*/ 0 w 90749"/>
                    <a:gd name="connsiteY1" fmla="*/ 14931 h 47637"/>
                    <a:gd name="connsiteX2" fmla="*/ 20501 w 90749"/>
                    <a:gd name="connsiteY2" fmla="*/ 36735 h 47637"/>
                    <a:gd name="connsiteX3" fmla="*/ 80967 w 90749"/>
                    <a:gd name="connsiteY3" fmla="*/ 47638 h 47637"/>
                    <a:gd name="connsiteX4" fmla="*/ 80967 w 90749"/>
                    <a:gd name="connsiteY4" fmla="*/ 36735 h 47637"/>
                    <a:gd name="connsiteX5" fmla="*/ 39186 w 90749"/>
                    <a:gd name="connsiteY5" fmla="*/ 31803 h 47637"/>
                    <a:gd name="connsiteX6" fmla="*/ 33477 w 90749"/>
                    <a:gd name="connsiteY6" fmla="*/ 9999 h 47637"/>
                    <a:gd name="connsiteX7" fmla="*/ 15571 w 90749"/>
                    <a:gd name="connsiteY7" fmla="*/ 395 h 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49" h="47637">
                      <a:moveTo>
                        <a:pt x="15571" y="395"/>
                      </a:moveTo>
                      <a:cubicBezTo>
                        <a:pt x="-259" y="3510"/>
                        <a:pt x="0" y="8961"/>
                        <a:pt x="0" y="14931"/>
                      </a:cubicBezTo>
                      <a:cubicBezTo>
                        <a:pt x="0" y="20901"/>
                        <a:pt x="5450" y="33880"/>
                        <a:pt x="20501" y="36735"/>
                      </a:cubicBezTo>
                      <a:cubicBezTo>
                        <a:pt x="35553" y="39591"/>
                        <a:pt x="71365" y="47638"/>
                        <a:pt x="80967" y="47638"/>
                      </a:cubicBezTo>
                      <a:cubicBezTo>
                        <a:pt x="90568" y="47638"/>
                        <a:pt x="97056" y="36735"/>
                        <a:pt x="80967" y="36735"/>
                      </a:cubicBezTo>
                      <a:cubicBezTo>
                        <a:pt x="64877" y="36735"/>
                        <a:pt x="43857" y="36735"/>
                        <a:pt x="39186" y="31803"/>
                      </a:cubicBezTo>
                      <a:cubicBezTo>
                        <a:pt x="34515" y="26871"/>
                        <a:pt x="32439" y="16748"/>
                        <a:pt x="33477" y="9999"/>
                      </a:cubicBezTo>
                      <a:cubicBezTo>
                        <a:pt x="34515" y="3250"/>
                        <a:pt x="25692" y="-1422"/>
                        <a:pt x="15571" y="395"/>
                      </a:cubicBezTo>
                      <a:close/>
                    </a:path>
                  </a:pathLst>
                </a:custGeom>
                <a:solidFill>
                  <a:srgbClr val="000000"/>
                </a:solidFill>
                <a:ln w="259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32B29E9-0B9A-924A-B4C9-2A2981A254D9}"/>
                    </a:ext>
                  </a:extLst>
                </p:cNvPr>
                <p:cNvSpPr/>
                <p:nvPr/>
              </p:nvSpPr>
              <p:spPr>
                <a:xfrm>
                  <a:off x="6453770" y="1334461"/>
                  <a:ext cx="156729" cy="68288"/>
                </a:xfrm>
                <a:custGeom>
                  <a:avLst/>
                  <a:gdLst>
                    <a:gd name="connsiteX0" fmla="*/ 117356 w 156729"/>
                    <a:gd name="connsiteY0" fmla="*/ 32467 h 68288"/>
                    <a:gd name="connsiteX1" fmla="*/ 146421 w 156729"/>
                    <a:gd name="connsiteY1" fmla="*/ 18969 h 68288"/>
                    <a:gd name="connsiteX2" fmla="*/ 156023 w 156729"/>
                    <a:gd name="connsiteY2" fmla="*/ 25718 h 68288"/>
                    <a:gd name="connsiteX3" fmla="*/ 132667 w 156729"/>
                    <a:gd name="connsiteY3" fmla="*/ 68288 h 68288"/>
                    <a:gd name="connsiteX4" fmla="*/ 115021 w 156729"/>
                    <a:gd name="connsiteY4" fmla="*/ 57905 h 68288"/>
                    <a:gd name="connsiteX5" fmla="*/ 102305 w 156729"/>
                    <a:gd name="connsiteY5" fmla="*/ 52194 h 68288"/>
                    <a:gd name="connsiteX6" fmla="*/ 59746 w 156729"/>
                    <a:gd name="connsiteY6" fmla="*/ 34543 h 68288"/>
                    <a:gd name="connsiteX7" fmla="*/ 31979 w 156729"/>
                    <a:gd name="connsiteY7" fmla="*/ 32986 h 68288"/>
                    <a:gd name="connsiteX8" fmla="*/ 1357 w 156729"/>
                    <a:gd name="connsiteY8" fmla="*/ 57905 h 68288"/>
                    <a:gd name="connsiteX9" fmla="*/ 1876 w 156729"/>
                    <a:gd name="connsiteY9" fmla="*/ 37139 h 68288"/>
                    <a:gd name="connsiteX10" fmla="*/ 24712 w 156729"/>
                    <a:gd name="connsiteY10" fmla="*/ 539 h 68288"/>
                    <a:gd name="connsiteX11" fmla="*/ 24453 w 156729"/>
                    <a:gd name="connsiteY11" fmla="*/ 23122 h 68288"/>
                    <a:gd name="connsiteX12" fmla="*/ 34833 w 156729"/>
                    <a:gd name="connsiteY12" fmla="*/ 15075 h 68288"/>
                    <a:gd name="connsiteX13" fmla="*/ 44435 w 156729"/>
                    <a:gd name="connsiteY13" fmla="*/ 18450 h 68288"/>
                    <a:gd name="connsiteX14" fmla="*/ 57929 w 156729"/>
                    <a:gd name="connsiteY14" fmla="*/ 17930 h 68288"/>
                    <a:gd name="connsiteX15" fmla="*/ 64936 w 156729"/>
                    <a:gd name="connsiteY15" fmla="*/ 23381 h 68288"/>
                    <a:gd name="connsiteX16" fmla="*/ 78430 w 156729"/>
                    <a:gd name="connsiteY16" fmla="*/ 21824 h 68288"/>
                    <a:gd name="connsiteX17" fmla="*/ 83880 w 156729"/>
                    <a:gd name="connsiteY17" fmla="*/ 28833 h 68288"/>
                    <a:gd name="connsiteX18" fmla="*/ 99451 w 156729"/>
                    <a:gd name="connsiteY18" fmla="*/ 28313 h 68288"/>
                    <a:gd name="connsiteX19" fmla="*/ 105938 w 156729"/>
                    <a:gd name="connsiteY19" fmla="*/ 40773 h 68288"/>
                    <a:gd name="connsiteX20" fmla="*/ 117356 w 156729"/>
                    <a:gd name="connsiteY20" fmla="*/ 32467 h 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729" h="68288">
                      <a:moveTo>
                        <a:pt x="117356" y="32467"/>
                      </a:moveTo>
                      <a:cubicBezTo>
                        <a:pt x="124363" y="27016"/>
                        <a:pt x="135003" y="20007"/>
                        <a:pt x="146421" y="18969"/>
                      </a:cubicBezTo>
                      <a:cubicBezTo>
                        <a:pt x="158099" y="17930"/>
                        <a:pt x="157321" y="22603"/>
                        <a:pt x="156023" y="25718"/>
                      </a:cubicBezTo>
                      <a:cubicBezTo>
                        <a:pt x="154985" y="28833"/>
                        <a:pt x="132667" y="68288"/>
                        <a:pt x="132667" y="68288"/>
                      </a:cubicBezTo>
                      <a:cubicBezTo>
                        <a:pt x="132667" y="68288"/>
                        <a:pt x="120211" y="60241"/>
                        <a:pt x="115021" y="57905"/>
                      </a:cubicBezTo>
                      <a:cubicBezTo>
                        <a:pt x="109571" y="55569"/>
                        <a:pt x="102305" y="52194"/>
                        <a:pt x="102305" y="52194"/>
                      </a:cubicBezTo>
                      <a:cubicBezTo>
                        <a:pt x="102305" y="52194"/>
                        <a:pt x="65974" y="36101"/>
                        <a:pt x="59746" y="34543"/>
                      </a:cubicBezTo>
                      <a:cubicBezTo>
                        <a:pt x="53777" y="32986"/>
                        <a:pt x="38466" y="30130"/>
                        <a:pt x="31979" y="32986"/>
                      </a:cubicBezTo>
                      <a:cubicBezTo>
                        <a:pt x="25491" y="35841"/>
                        <a:pt x="1357" y="57905"/>
                        <a:pt x="1357" y="57905"/>
                      </a:cubicBezTo>
                      <a:cubicBezTo>
                        <a:pt x="1357" y="57905"/>
                        <a:pt x="-2017" y="44926"/>
                        <a:pt x="1876" y="37139"/>
                      </a:cubicBezTo>
                      <a:cubicBezTo>
                        <a:pt x="5509" y="29352"/>
                        <a:pt x="17965" y="5471"/>
                        <a:pt x="24712" y="539"/>
                      </a:cubicBezTo>
                      <a:cubicBezTo>
                        <a:pt x="31460" y="-4134"/>
                        <a:pt x="21858" y="23122"/>
                        <a:pt x="24453" y="23122"/>
                      </a:cubicBezTo>
                      <a:cubicBezTo>
                        <a:pt x="27048" y="23122"/>
                        <a:pt x="29384" y="16632"/>
                        <a:pt x="34833" y="15075"/>
                      </a:cubicBezTo>
                      <a:cubicBezTo>
                        <a:pt x="40283" y="13518"/>
                        <a:pt x="40283" y="16113"/>
                        <a:pt x="44435" y="18450"/>
                      </a:cubicBezTo>
                      <a:cubicBezTo>
                        <a:pt x="48847" y="21045"/>
                        <a:pt x="52999" y="16373"/>
                        <a:pt x="57929" y="17930"/>
                      </a:cubicBezTo>
                      <a:cubicBezTo>
                        <a:pt x="62860" y="19488"/>
                        <a:pt x="57929" y="21305"/>
                        <a:pt x="64936" y="23381"/>
                      </a:cubicBezTo>
                      <a:cubicBezTo>
                        <a:pt x="71943" y="25458"/>
                        <a:pt x="75057" y="20786"/>
                        <a:pt x="78430" y="21824"/>
                      </a:cubicBezTo>
                      <a:cubicBezTo>
                        <a:pt x="81804" y="22862"/>
                        <a:pt x="75835" y="26237"/>
                        <a:pt x="83880" y="28833"/>
                      </a:cubicBezTo>
                      <a:cubicBezTo>
                        <a:pt x="91925" y="31428"/>
                        <a:pt x="96856" y="26237"/>
                        <a:pt x="99451" y="28313"/>
                      </a:cubicBezTo>
                      <a:cubicBezTo>
                        <a:pt x="102046" y="30390"/>
                        <a:pt x="103343" y="41292"/>
                        <a:pt x="105938" y="40773"/>
                      </a:cubicBezTo>
                      <a:cubicBezTo>
                        <a:pt x="108533" y="40254"/>
                        <a:pt x="117356" y="32467"/>
                        <a:pt x="117356" y="32467"/>
                      </a:cubicBezTo>
                      <a:close/>
                    </a:path>
                  </a:pathLst>
                </a:custGeom>
                <a:solidFill>
                  <a:srgbClr val="FCF7EB"/>
                </a:solidFill>
                <a:ln w="259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62B3C2C-5388-1549-8792-53C4E58D9C45}"/>
                    </a:ext>
                  </a:extLst>
                </p:cNvPr>
                <p:cNvSpPr/>
                <p:nvPr/>
              </p:nvSpPr>
              <p:spPr>
                <a:xfrm>
                  <a:off x="6482115" y="1301608"/>
                  <a:ext cx="89010" cy="61953"/>
                </a:xfrm>
                <a:custGeom>
                  <a:avLst/>
                  <a:gdLst>
                    <a:gd name="connsiteX0" fmla="*/ 89011 w 89010"/>
                    <a:gd name="connsiteY0" fmla="*/ 13923 h 61953"/>
                    <a:gd name="connsiteX1" fmla="*/ 73440 w 89010"/>
                    <a:gd name="connsiteY1" fmla="*/ 42476 h 61953"/>
                    <a:gd name="connsiteX2" fmla="*/ 62801 w 89010"/>
                    <a:gd name="connsiteY2" fmla="*/ 61685 h 61953"/>
                    <a:gd name="connsiteX3" fmla="*/ 53458 w 89010"/>
                    <a:gd name="connsiteY3" fmla="*/ 51562 h 61953"/>
                    <a:gd name="connsiteX4" fmla="*/ 59167 w 89010"/>
                    <a:gd name="connsiteY4" fmla="*/ 6395 h 61953"/>
                    <a:gd name="connsiteX5" fmla="*/ 44635 w 89010"/>
                    <a:gd name="connsiteY5" fmla="*/ 14183 h 61953"/>
                    <a:gd name="connsiteX6" fmla="*/ 32438 w 89010"/>
                    <a:gd name="connsiteY6" fmla="*/ 13664 h 61953"/>
                    <a:gd name="connsiteX7" fmla="*/ 19463 w 89010"/>
                    <a:gd name="connsiteY7" fmla="*/ 9770 h 61953"/>
                    <a:gd name="connsiteX8" fmla="*/ 0 w 89010"/>
                    <a:gd name="connsiteY8" fmla="*/ 26383 h 61953"/>
                    <a:gd name="connsiteX9" fmla="*/ 13494 w 89010"/>
                    <a:gd name="connsiteY9" fmla="*/ 944 h 61953"/>
                    <a:gd name="connsiteX10" fmla="*/ 56054 w 89010"/>
                    <a:gd name="connsiteY10" fmla="*/ 425 h 61953"/>
                    <a:gd name="connsiteX11" fmla="*/ 77333 w 89010"/>
                    <a:gd name="connsiteY11" fmla="*/ 944 h 61953"/>
                    <a:gd name="connsiteX12" fmla="*/ 83302 w 89010"/>
                    <a:gd name="connsiteY12" fmla="*/ 7434 h 61953"/>
                    <a:gd name="connsiteX13" fmla="*/ 89011 w 89010"/>
                    <a:gd name="connsiteY13" fmla="*/ 13923 h 6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10" h="61953">
                      <a:moveTo>
                        <a:pt x="89011" y="13923"/>
                      </a:moveTo>
                      <a:cubicBezTo>
                        <a:pt x="85118" y="20153"/>
                        <a:pt x="78112" y="32353"/>
                        <a:pt x="73440" y="42476"/>
                      </a:cubicBezTo>
                      <a:cubicBezTo>
                        <a:pt x="70845" y="48447"/>
                        <a:pt x="66174" y="60128"/>
                        <a:pt x="62801" y="61685"/>
                      </a:cubicBezTo>
                      <a:cubicBezTo>
                        <a:pt x="59427" y="63243"/>
                        <a:pt x="55535" y="57792"/>
                        <a:pt x="53458" y="51562"/>
                      </a:cubicBezTo>
                      <a:cubicBezTo>
                        <a:pt x="48268" y="35728"/>
                        <a:pt x="58130" y="7953"/>
                        <a:pt x="59167" y="6395"/>
                      </a:cubicBezTo>
                      <a:cubicBezTo>
                        <a:pt x="60206" y="4838"/>
                        <a:pt x="50085" y="18076"/>
                        <a:pt x="44635" y="14183"/>
                      </a:cubicBezTo>
                      <a:cubicBezTo>
                        <a:pt x="40743" y="11327"/>
                        <a:pt x="35552" y="14183"/>
                        <a:pt x="32438" y="13664"/>
                      </a:cubicBezTo>
                      <a:cubicBezTo>
                        <a:pt x="29065" y="13144"/>
                        <a:pt x="23356" y="7953"/>
                        <a:pt x="19463" y="9770"/>
                      </a:cubicBezTo>
                      <a:cubicBezTo>
                        <a:pt x="15570" y="11587"/>
                        <a:pt x="0" y="26383"/>
                        <a:pt x="0" y="26383"/>
                      </a:cubicBezTo>
                      <a:lnTo>
                        <a:pt x="13494" y="944"/>
                      </a:lnTo>
                      <a:cubicBezTo>
                        <a:pt x="13494" y="944"/>
                        <a:pt x="50344" y="685"/>
                        <a:pt x="56054" y="425"/>
                      </a:cubicBezTo>
                      <a:cubicBezTo>
                        <a:pt x="62022" y="166"/>
                        <a:pt x="73700" y="-613"/>
                        <a:pt x="77333" y="944"/>
                      </a:cubicBezTo>
                      <a:cubicBezTo>
                        <a:pt x="81226" y="2502"/>
                        <a:pt x="83302" y="7434"/>
                        <a:pt x="83302" y="7434"/>
                      </a:cubicBezTo>
                      <a:lnTo>
                        <a:pt x="89011" y="13923"/>
                      </a:lnTo>
                      <a:close/>
                    </a:path>
                  </a:pathLst>
                </a:custGeom>
                <a:solidFill>
                  <a:srgbClr val="FCF7EB"/>
                </a:solidFill>
                <a:ln w="259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34632A-4304-EE4F-8EA4-533D71C6ED85}"/>
                    </a:ext>
                  </a:extLst>
                </p:cNvPr>
                <p:cNvSpPr/>
                <p:nvPr/>
              </p:nvSpPr>
              <p:spPr>
                <a:xfrm>
                  <a:off x="6183602" y="3152375"/>
                  <a:ext cx="310236" cy="823032"/>
                </a:xfrm>
                <a:custGeom>
                  <a:avLst/>
                  <a:gdLst>
                    <a:gd name="connsiteX0" fmla="*/ 299292 w 310236"/>
                    <a:gd name="connsiteY0" fmla="*/ 739449 h 823032"/>
                    <a:gd name="connsiteX1" fmla="*/ 196527 w 310236"/>
                    <a:gd name="connsiteY1" fmla="*/ 771636 h 823032"/>
                    <a:gd name="connsiteX2" fmla="*/ 167203 w 310236"/>
                    <a:gd name="connsiteY2" fmla="*/ 785394 h 823032"/>
                    <a:gd name="connsiteX3" fmla="*/ 175248 w 310236"/>
                    <a:gd name="connsiteY3" fmla="*/ 823033 h 823032"/>
                    <a:gd name="connsiteX4" fmla="*/ 121270 w 310236"/>
                    <a:gd name="connsiteY4" fmla="*/ 819658 h 823032"/>
                    <a:gd name="connsiteX5" fmla="*/ 101807 w 310236"/>
                    <a:gd name="connsiteY5" fmla="*/ 738930 h 823032"/>
                    <a:gd name="connsiteX6" fmla="*/ 62881 w 310236"/>
                    <a:gd name="connsiteY6" fmla="*/ 676113 h 823032"/>
                    <a:gd name="connsiteX7" fmla="*/ 1378 w 310236"/>
                    <a:gd name="connsiteY7" fmla="*/ 335808 h 823032"/>
                    <a:gd name="connsiteX8" fmla="*/ 137360 w 310236"/>
                    <a:gd name="connsiteY8" fmla="*/ 37296 h 823032"/>
                    <a:gd name="connsiteX9" fmla="*/ 216769 w 310236"/>
                    <a:gd name="connsiteY9" fmla="*/ 11338 h 823032"/>
                    <a:gd name="connsiteX10" fmla="*/ 192894 w 310236"/>
                    <a:gd name="connsiteY10" fmla="*/ 76492 h 823032"/>
                    <a:gd name="connsiteX11" fmla="*/ 131132 w 310236"/>
                    <a:gd name="connsiteY11" fmla="*/ 297910 h 823032"/>
                    <a:gd name="connsiteX12" fmla="*/ 129575 w 310236"/>
                    <a:gd name="connsiteY12" fmla="*/ 504013 h 823032"/>
                    <a:gd name="connsiteX13" fmla="*/ 184590 w 310236"/>
                    <a:gd name="connsiteY13" fmla="*/ 722057 h 823032"/>
                    <a:gd name="connsiteX14" fmla="*/ 187185 w 310236"/>
                    <a:gd name="connsiteY14" fmla="*/ 721019 h 823032"/>
                    <a:gd name="connsiteX15" fmla="*/ 299292 w 310236"/>
                    <a:gd name="connsiteY15" fmla="*/ 739449 h 8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236" h="823032">
                      <a:moveTo>
                        <a:pt x="299292" y="739449"/>
                      </a:moveTo>
                      <a:cubicBezTo>
                        <a:pt x="266854" y="742564"/>
                        <a:pt x="224295" y="759177"/>
                        <a:pt x="196527" y="771636"/>
                      </a:cubicBezTo>
                      <a:cubicBezTo>
                        <a:pt x="179141" y="779424"/>
                        <a:pt x="167203" y="785394"/>
                        <a:pt x="167203" y="785394"/>
                      </a:cubicBezTo>
                      <a:lnTo>
                        <a:pt x="175248" y="823033"/>
                      </a:lnTo>
                      <a:cubicBezTo>
                        <a:pt x="157342" y="823033"/>
                        <a:pt x="138917" y="822254"/>
                        <a:pt x="121270" y="819658"/>
                      </a:cubicBezTo>
                      <a:cubicBezTo>
                        <a:pt x="59767" y="810833"/>
                        <a:pt x="98693" y="762811"/>
                        <a:pt x="101807" y="738930"/>
                      </a:cubicBezTo>
                      <a:cubicBezTo>
                        <a:pt x="104921" y="715049"/>
                        <a:pt x="88832" y="703108"/>
                        <a:pt x="62881" y="676113"/>
                      </a:cubicBezTo>
                      <a:cubicBezTo>
                        <a:pt x="36930" y="649376"/>
                        <a:pt x="-8483" y="434187"/>
                        <a:pt x="1378" y="335808"/>
                      </a:cubicBezTo>
                      <a:cubicBezTo>
                        <a:pt x="10980" y="237169"/>
                        <a:pt x="66255" y="114909"/>
                        <a:pt x="137360" y="37296"/>
                      </a:cubicBezTo>
                      <a:cubicBezTo>
                        <a:pt x="203015" y="-34088"/>
                        <a:pt x="211060" y="20683"/>
                        <a:pt x="216769" y="11338"/>
                      </a:cubicBezTo>
                      <a:cubicBezTo>
                        <a:pt x="208465" y="33142"/>
                        <a:pt x="200420" y="54947"/>
                        <a:pt x="192894" y="76492"/>
                      </a:cubicBezTo>
                      <a:cubicBezTo>
                        <a:pt x="165646" y="154365"/>
                        <a:pt x="143848" y="229382"/>
                        <a:pt x="131132" y="297910"/>
                      </a:cubicBezTo>
                      <a:cubicBezTo>
                        <a:pt x="116080" y="378379"/>
                        <a:pt x="113744" y="449243"/>
                        <a:pt x="129575" y="504013"/>
                      </a:cubicBezTo>
                      <a:cubicBezTo>
                        <a:pt x="163311" y="619006"/>
                        <a:pt x="171615" y="731143"/>
                        <a:pt x="184590" y="722057"/>
                      </a:cubicBezTo>
                      <a:cubicBezTo>
                        <a:pt x="185109" y="721538"/>
                        <a:pt x="186147" y="721279"/>
                        <a:pt x="187185" y="721019"/>
                      </a:cubicBezTo>
                      <a:cubicBezTo>
                        <a:pt x="211319" y="715308"/>
                        <a:pt x="349637" y="734517"/>
                        <a:pt x="299292" y="739449"/>
                      </a:cubicBezTo>
                      <a:close/>
                    </a:path>
                  </a:pathLst>
                </a:custGeom>
                <a:solidFill>
                  <a:srgbClr val="B2713B"/>
                </a:solidFill>
                <a:ln w="259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B45333B-2330-384B-8E5F-2A17A362B503}"/>
                    </a:ext>
                  </a:extLst>
                </p:cNvPr>
                <p:cNvSpPr/>
                <p:nvPr/>
              </p:nvSpPr>
              <p:spPr>
                <a:xfrm>
                  <a:off x="7068343" y="3884815"/>
                  <a:ext cx="25431" cy="35562"/>
                </a:xfrm>
                <a:custGeom>
                  <a:avLst/>
                  <a:gdLst>
                    <a:gd name="connsiteX0" fmla="*/ 12456 w 25431"/>
                    <a:gd name="connsiteY0" fmla="*/ 0 h 35562"/>
                    <a:gd name="connsiteX1" fmla="*/ 25432 w 25431"/>
                    <a:gd name="connsiteY1" fmla="*/ 35562 h 35562"/>
                    <a:gd name="connsiteX2" fmla="*/ 0 w 25431"/>
                    <a:gd name="connsiteY2" fmla="*/ 19988 h 35562"/>
                    <a:gd name="connsiteX3" fmla="*/ 12456 w 25431"/>
                    <a:gd name="connsiteY3" fmla="*/ 0 h 35562"/>
                  </a:gdLst>
                  <a:ahLst/>
                  <a:cxnLst>
                    <a:cxn ang="0">
                      <a:pos x="connsiteX0" y="connsiteY0"/>
                    </a:cxn>
                    <a:cxn ang="0">
                      <a:pos x="connsiteX1" y="connsiteY1"/>
                    </a:cxn>
                    <a:cxn ang="0">
                      <a:pos x="connsiteX2" y="connsiteY2"/>
                    </a:cxn>
                    <a:cxn ang="0">
                      <a:pos x="connsiteX3" y="connsiteY3"/>
                    </a:cxn>
                  </a:cxnLst>
                  <a:rect l="l" t="t" r="r" b="b"/>
                  <a:pathLst>
                    <a:path w="25431" h="35562">
                      <a:moveTo>
                        <a:pt x="12456" y="0"/>
                      </a:moveTo>
                      <a:cubicBezTo>
                        <a:pt x="16608" y="13238"/>
                        <a:pt x="21279" y="25958"/>
                        <a:pt x="25432" y="35562"/>
                      </a:cubicBezTo>
                      <a:cubicBezTo>
                        <a:pt x="10121" y="26217"/>
                        <a:pt x="0" y="19988"/>
                        <a:pt x="0" y="19988"/>
                      </a:cubicBezTo>
                      <a:cubicBezTo>
                        <a:pt x="0" y="19988"/>
                        <a:pt x="5190" y="12200"/>
                        <a:pt x="12456" y="0"/>
                      </a:cubicBezTo>
                      <a:close/>
                    </a:path>
                  </a:pathLst>
                </a:custGeom>
                <a:solidFill>
                  <a:srgbClr val="B2713B"/>
                </a:solidFill>
                <a:ln w="259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17ED21B-2314-0D43-86BA-DB8D574D7812}"/>
                    </a:ext>
                  </a:extLst>
                </p:cNvPr>
                <p:cNvSpPr/>
                <p:nvPr/>
              </p:nvSpPr>
              <p:spPr>
                <a:xfrm>
                  <a:off x="7084951" y="3127891"/>
                  <a:ext cx="331456" cy="817515"/>
                </a:xfrm>
                <a:custGeom>
                  <a:avLst/>
                  <a:gdLst>
                    <a:gd name="connsiteX0" fmla="*/ 330872 w 331456"/>
                    <a:gd name="connsiteY0" fmla="*/ 799754 h 817515"/>
                    <a:gd name="connsiteX1" fmla="*/ 262881 w 331456"/>
                    <a:gd name="connsiteY1" fmla="*/ 814809 h 817515"/>
                    <a:gd name="connsiteX2" fmla="*/ 121190 w 331456"/>
                    <a:gd name="connsiteY2" fmla="*/ 806503 h 817515"/>
                    <a:gd name="connsiteX3" fmla="*/ 10899 w 331456"/>
                    <a:gd name="connsiteY3" fmla="*/ 782622 h 817515"/>
                    <a:gd name="connsiteX4" fmla="*/ 2076 w 331456"/>
                    <a:gd name="connsiteY4" fmla="*/ 755885 h 817515"/>
                    <a:gd name="connsiteX5" fmla="*/ 0 w 331456"/>
                    <a:gd name="connsiteY5" fmla="*/ 749396 h 817515"/>
                    <a:gd name="connsiteX6" fmla="*/ 24913 w 331456"/>
                    <a:gd name="connsiteY6" fmla="*/ 664515 h 817515"/>
                    <a:gd name="connsiteX7" fmla="*/ 141431 w 331456"/>
                    <a:gd name="connsiteY7" fmla="*/ 457113 h 817515"/>
                    <a:gd name="connsiteX8" fmla="*/ 78631 w 331456"/>
                    <a:gd name="connsiteY8" fmla="*/ 124597 h 817515"/>
                    <a:gd name="connsiteX9" fmla="*/ 65915 w 331456"/>
                    <a:gd name="connsiteY9" fmla="*/ 0 h 817515"/>
                    <a:gd name="connsiteX10" fmla="*/ 113664 w 331456"/>
                    <a:gd name="connsiteY10" fmla="*/ 82285 h 817515"/>
                    <a:gd name="connsiteX11" fmla="*/ 193852 w 331456"/>
                    <a:gd name="connsiteY11" fmla="*/ 333036 h 817515"/>
                    <a:gd name="connsiteX12" fmla="*/ 218246 w 331456"/>
                    <a:gd name="connsiteY12" fmla="*/ 548744 h 817515"/>
                    <a:gd name="connsiteX13" fmla="*/ 151033 w 331456"/>
                    <a:gd name="connsiteY13" fmla="*/ 645825 h 817515"/>
                    <a:gd name="connsiteX14" fmla="*/ 98353 w 331456"/>
                    <a:gd name="connsiteY14" fmla="*/ 662957 h 817515"/>
                    <a:gd name="connsiteX15" fmla="*/ 261843 w 331456"/>
                    <a:gd name="connsiteY15" fmla="*/ 688396 h 817515"/>
                    <a:gd name="connsiteX16" fmla="*/ 330872 w 331456"/>
                    <a:gd name="connsiteY16" fmla="*/ 799754 h 81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456" h="817515">
                      <a:moveTo>
                        <a:pt x="330872" y="799754"/>
                      </a:moveTo>
                      <a:cubicBezTo>
                        <a:pt x="325941" y="804167"/>
                        <a:pt x="297655" y="808580"/>
                        <a:pt x="262881" y="814809"/>
                      </a:cubicBezTo>
                      <a:cubicBezTo>
                        <a:pt x="228107" y="820779"/>
                        <a:pt x="163230" y="816367"/>
                        <a:pt x="121190" y="806503"/>
                      </a:cubicBezTo>
                      <a:cubicBezTo>
                        <a:pt x="79150" y="796899"/>
                        <a:pt x="10899" y="782622"/>
                        <a:pt x="10899" y="782622"/>
                      </a:cubicBezTo>
                      <a:cubicBezTo>
                        <a:pt x="10899" y="782622"/>
                        <a:pt x="6747" y="770681"/>
                        <a:pt x="2076" y="755885"/>
                      </a:cubicBezTo>
                      <a:cubicBezTo>
                        <a:pt x="1298" y="753809"/>
                        <a:pt x="779" y="751732"/>
                        <a:pt x="0" y="749396"/>
                      </a:cubicBezTo>
                      <a:cubicBezTo>
                        <a:pt x="16349" y="720324"/>
                        <a:pt x="37369" y="677494"/>
                        <a:pt x="24913" y="664515"/>
                      </a:cubicBezTo>
                      <a:cubicBezTo>
                        <a:pt x="5450" y="644528"/>
                        <a:pt x="141431" y="505395"/>
                        <a:pt x="141431" y="457113"/>
                      </a:cubicBezTo>
                      <a:cubicBezTo>
                        <a:pt x="141431" y="408832"/>
                        <a:pt x="92904" y="191827"/>
                        <a:pt x="78631" y="124597"/>
                      </a:cubicBezTo>
                      <a:cubicBezTo>
                        <a:pt x="68510" y="76575"/>
                        <a:pt x="60984" y="31928"/>
                        <a:pt x="65915" y="0"/>
                      </a:cubicBezTo>
                      <a:cubicBezTo>
                        <a:pt x="73960" y="23362"/>
                        <a:pt x="87195" y="48800"/>
                        <a:pt x="113664" y="82285"/>
                      </a:cubicBezTo>
                      <a:cubicBezTo>
                        <a:pt x="145324" y="122520"/>
                        <a:pt x="182434" y="286832"/>
                        <a:pt x="193852" y="333036"/>
                      </a:cubicBezTo>
                      <a:cubicBezTo>
                        <a:pt x="205271" y="379241"/>
                        <a:pt x="215651" y="489041"/>
                        <a:pt x="218246" y="548744"/>
                      </a:cubicBezTo>
                      <a:cubicBezTo>
                        <a:pt x="220581" y="608446"/>
                        <a:pt x="180098" y="629991"/>
                        <a:pt x="151033" y="645825"/>
                      </a:cubicBezTo>
                      <a:cubicBezTo>
                        <a:pt x="121968" y="661400"/>
                        <a:pt x="86157" y="655430"/>
                        <a:pt x="98353" y="662957"/>
                      </a:cubicBezTo>
                      <a:cubicBezTo>
                        <a:pt x="110550" y="670485"/>
                        <a:pt x="211758" y="673340"/>
                        <a:pt x="261843" y="688396"/>
                      </a:cubicBezTo>
                      <a:cubicBezTo>
                        <a:pt x="312187" y="703451"/>
                        <a:pt x="335543" y="795341"/>
                        <a:pt x="330872" y="799754"/>
                      </a:cubicBezTo>
                      <a:close/>
                    </a:path>
                  </a:pathLst>
                </a:custGeom>
                <a:solidFill>
                  <a:srgbClr val="B2713B"/>
                </a:solidFill>
                <a:ln w="259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FF080F3-0A24-F442-B8A1-740863A5A6AE}"/>
                    </a:ext>
                  </a:extLst>
                </p:cNvPr>
                <p:cNvSpPr/>
                <p:nvPr/>
              </p:nvSpPr>
              <p:spPr>
                <a:xfrm>
                  <a:off x="6647660" y="3016995"/>
                  <a:ext cx="264338" cy="908440"/>
                </a:xfrm>
                <a:custGeom>
                  <a:avLst/>
                  <a:gdLst>
                    <a:gd name="connsiteX0" fmla="*/ 281 w 264338"/>
                    <a:gd name="connsiteY0" fmla="*/ 139450 h 908440"/>
                    <a:gd name="connsiteX1" fmla="*/ 11959 w 264338"/>
                    <a:gd name="connsiteY1" fmla="*/ 405775 h 908440"/>
                    <a:gd name="connsiteX2" fmla="*/ 13516 w 264338"/>
                    <a:gd name="connsiteY2" fmla="*/ 568010 h 908440"/>
                    <a:gd name="connsiteX3" fmla="*/ 40764 w 264338"/>
                    <a:gd name="connsiteY3" fmla="*/ 682224 h 908440"/>
                    <a:gd name="connsiteX4" fmla="*/ 47252 w 264338"/>
                    <a:gd name="connsiteY4" fmla="*/ 839786 h 908440"/>
                    <a:gd name="connsiteX5" fmla="*/ 80728 w 264338"/>
                    <a:gd name="connsiteY5" fmla="*/ 903902 h 908440"/>
                    <a:gd name="connsiteX6" fmla="*/ 152093 w 264338"/>
                    <a:gd name="connsiteY6" fmla="*/ 908314 h 908440"/>
                    <a:gd name="connsiteX7" fmla="*/ 251224 w 264338"/>
                    <a:gd name="connsiteY7" fmla="*/ 891961 h 908440"/>
                    <a:gd name="connsiteX8" fmla="*/ 254598 w 264338"/>
                    <a:gd name="connsiteY8" fmla="*/ 867301 h 908440"/>
                    <a:gd name="connsiteX9" fmla="*/ 242660 w 264338"/>
                    <a:gd name="connsiteY9" fmla="*/ 792543 h 908440"/>
                    <a:gd name="connsiteX10" fmla="*/ 246294 w 264338"/>
                    <a:gd name="connsiteY10" fmla="*/ 711815 h 908440"/>
                    <a:gd name="connsiteX11" fmla="*/ 239287 w 264338"/>
                    <a:gd name="connsiteY11" fmla="*/ 536342 h 908440"/>
                    <a:gd name="connsiteX12" fmla="*/ 221381 w 264338"/>
                    <a:gd name="connsiteY12" fmla="*/ 245617 h 908440"/>
                    <a:gd name="connsiteX13" fmla="*/ 263940 w 264338"/>
                    <a:gd name="connsiteY13" fmla="*/ 146718 h 908440"/>
                    <a:gd name="connsiteX14" fmla="*/ 215153 w 264338"/>
                    <a:gd name="connsiteY14" fmla="*/ 11998 h 908440"/>
                    <a:gd name="connsiteX15" fmla="*/ 91108 w 264338"/>
                    <a:gd name="connsiteY15" fmla="*/ 11998 h 908440"/>
                    <a:gd name="connsiteX16" fmla="*/ 281 w 264338"/>
                    <a:gd name="connsiteY16" fmla="*/ 139450 h 9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338" h="908440">
                      <a:moveTo>
                        <a:pt x="281" y="139450"/>
                      </a:moveTo>
                      <a:cubicBezTo>
                        <a:pt x="-2574" y="186174"/>
                        <a:pt x="17408" y="374366"/>
                        <a:pt x="11959" y="405775"/>
                      </a:cubicBezTo>
                      <a:cubicBezTo>
                        <a:pt x="6509" y="437443"/>
                        <a:pt x="11959" y="520248"/>
                        <a:pt x="13516" y="568010"/>
                      </a:cubicBezTo>
                      <a:cubicBezTo>
                        <a:pt x="15073" y="615772"/>
                        <a:pt x="25712" y="621483"/>
                        <a:pt x="40764" y="682224"/>
                      </a:cubicBezTo>
                      <a:cubicBezTo>
                        <a:pt x="54518" y="737513"/>
                        <a:pt x="37909" y="784497"/>
                        <a:pt x="47252" y="839786"/>
                      </a:cubicBezTo>
                      <a:cubicBezTo>
                        <a:pt x="57113" y="898710"/>
                        <a:pt x="53480" y="898191"/>
                        <a:pt x="80728" y="903902"/>
                      </a:cubicBezTo>
                      <a:cubicBezTo>
                        <a:pt x="107976" y="909612"/>
                        <a:pt x="152093" y="908314"/>
                        <a:pt x="152093" y="908314"/>
                      </a:cubicBezTo>
                      <a:lnTo>
                        <a:pt x="251224" y="891961"/>
                      </a:lnTo>
                      <a:cubicBezTo>
                        <a:pt x="251224" y="891961"/>
                        <a:pt x="253560" y="898710"/>
                        <a:pt x="254598" y="867301"/>
                      </a:cubicBezTo>
                      <a:cubicBezTo>
                        <a:pt x="255376" y="835893"/>
                        <a:pt x="256414" y="829922"/>
                        <a:pt x="242660" y="792543"/>
                      </a:cubicBezTo>
                      <a:cubicBezTo>
                        <a:pt x="228907" y="755164"/>
                        <a:pt x="235654" y="744262"/>
                        <a:pt x="246294" y="711815"/>
                      </a:cubicBezTo>
                      <a:cubicBezTo>
                        <a:pt x="256933" y="679109"/>
                        <a:pt x="246294" y="614993"/>
                        <a:pt x="239287" y="536342"/>
                      </a:cubicBezTo>
                      <a:cubicBezTo>
                        <a:pt x="232280" y="457431"/>
                        <a:pt x="214115" y="246395"/>
                        <a:pt x="221381" y="245617"/>
                      </a:cubicBezTo>
                      <a:cubicBezTo>
                        <a:pt x="228647" y="244838"/>
                        <a:pt x="262383" y="161254"/>
                        <a:pt x="263940" y="146718"/>
                      </a:cubicBezTo>
                      <a:cubicBezTo>
                        <a:pt x="268352" y="98177"/>
                        <a:pt x="235135" y="38734"/>
                        <a:pt x="215153" y="11998"/>
                      </a:cubicBezTo>
                      <a:cubicBezTo>
                        <a:pt x="195171" y="-14998"/>
                        <a:pt x="91108" y="11998"/>
                        <a:pt x="91108" y="11998"/>
                      </a:cubicBezTo>
                      <a:cubicBezTo>
                        <a:pt x="91108" y="11998"/>
                        <a:pt x="3135" y="92986"/>
                        <a:pt x="281" y="139450"/>
                      </a:cubicBezTo>
                      <a:close/>
                    </a:path>
                  </a:pathLst>
                </a:custGeom>
                <a:solidFill>
                  <a:srgbClr val="A3683D"/>
                </a:solidFill>
                <a:ln w="2592" cap="flat">
                  <a:noFill/>
                  <a:prstDash val="solid"/>
                  <a:miter/>
                </a:ln>
              </p:spPr>
              <p:txBody>
                <a:bodyPr rtlCol="0" anchor="ctr"/>
                <a:lstStyle/>
                <a:p>
                  <a:endParaRPr lang="en-US"/>
                </a:p>
              </p:txBody>
            </p:sp>
          </p:grpSp>
          <p:sp>
            <p:nvSpPr>
              <p:cNvPr id="39" name="Freeform 38">
                <a:extLst>
                  <a:ext uri="{FF2B5EF4-FFF2-40B4-BE49-F238E27FC236}">
                    <a16:creationId xmlns:a16="http://schemas.microsoft.com/office/drawing/2014/main" id="{185F7094-8C77-884F-8EAF-525D7DE21A67}"/>
                  </a:ext>
                </a:extLst>
              </p:cNvPr>
              <p:cNvSpPr/>
              <p:nvPr/>
            </p:nvSpPr>
            <p:spPr>
              <a:xfrm>
                <a:off x="5030691" y="4360099"/>
                <a:ext cx="3565630" cy="126413"/>
              </a:xfrm>
              <a:custGeom>
                <a:avLst/>
                <a:gdLst>
                  <a:gd name="connsiteX0" fmla="*/ 0 w 3565630"/>
                  <a:gd name="connsiteY0" fmla="*/ 0 h 126413"/>
                  <a:gd name="connsiteX1" fmla="*/ 3893 w 3565630"/>
                  <a:gd name="connsiteY1" fmla="*/ 126414 h 126413"/>
                  <a:gd name="connsiteX2" fmla="*/ 3565630 w 3565630"/>
                  <a:gd name="connsiteY2" fmla="*/ 126414 h 126413"/>
                  <a:gd name="connsiteX3" fmla="*/ 3565630 w 3565630"/>
                  <a:gd name="connsiteY3" fmla="*/ 0 h 126413"/>
                </a:gdLst>
                <a:ahLst/>
                <a:cxnLst>
                  <a:cxn ang="0">
                    <a:pos x="connsiteX0" y="connsiteY0"/>
                  </a:cxn>
                  <a:cxn ang="0">
                    <a:pos x="connsiteX1" y="connsiteY1"/>
                  </a:cxn>
                  <a:cxn ang="0">
                    <a:pos x="connsiteX2" y="connsiteY2"/>
                  </a:cxn>
                  <a:cxn ang="0">
                    <a:pos x="connsiteX3" y="connsiteY3"/>
                  </a:cxn>
                </a:cxnLst>
                <a:rect l="l" t="t" r="r" b="b"/>
                <a:pathLst>
                  <a:path w="3565630" h="126413">
                    <a:moveTo>
                      <a:pt x="0" y="0"/>
                    </a:moveTo>
                    <a:lnTo>
                      <a:pt x="3893" y="126414"/>
                    </a:lnTo>
                    <a:lnTo>
                      <a:pt x="3565630" y="126414"/>
                    </a:lnTo>
                    <a:lnTo>
                      <a:pt x="3565630" y="0"/>
                    </a:lnTo>
                    <a:close/>
                  </a:path>
                </a:pathLst>
              </a:custGeom>
              <a:solidFill>
                <a:srgbClr val="7A7772"/>
              </a:solidFill>
              <a:ln w="259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FB0E8C7-5F31-6E44-9146-276BB1FF9D46}"/>
                  </a:ext>
                </a:extLst>
              </p:cNvPr>
              <p:cNvSpPr/>
              <p:nvPr/>
            </p:nvSpPr>
            <p:spPr>
              <a:xfrm>
                <a:off x="5271514" y="4486512"/>
                <a:ext cx="140393" cy="2354355"/>
              </a:xfrm>
              <a:custGeom>
                <a:avLst/>
                <a:gdLst>
                  <a:gd name="connsiteX0" fmla="*/ 0 w 140393"/>
                  <a:gd name="connsiteY0" fmla="*/ 0 h 2354355"/>
                  <a:gd name="connsiteX1" fmla="*/ 140393 w 140393"/>
                  <a:gd name="connsiteY1" fmla="*/ 0 h 2354355"/>
                  <a:gd name="connsiteX2" fmla="*/ 140393 w 140393"/>
                  <a:gd name="connsiteY2" fmla="*/ 2354355 h 2354355"/>
                  <a:gd name="connsiteX3" fmla="*/ 0 w 140393"/>
                  <a:gd name="connsiteY3" fmla="*/ 2354355 h 2354355"/>
                </a:gdLst>
                <a:ahLst/>
                <a:cxnLst>
                  <a:cxn ang="0">
                    <a:pos x="connsiteX0" y="connsiteY0"/>
                  </a:cxn>
                  <a:cxn ang="0">
                    <a:pos x="connsiteX1" y="connsiteY1"/>
                  </a:cxn>
                  <a:cxn ang="0">
                    <a:pos x="connsiteX2" y="connsiteY2"/>
                  </a:cxn>
                  <a:cxn ang="0">
                    <a:pos x="connsiteX3" y="connsiteY3"/>
                  </a:cxn>
                </a:cxnLst>
                <a:rect l="l" t="t" r="r" b="b"/>
                <a:pathLst>
                  <a:path w="140393" h="2354355">
                    <a:moveTo>
                      <a:pt x="0" y="0"/>
                    </a:moveTo>
                    <a:lnTo>
                      <a:pt x="140393" y="0"/>
                    </a:lnTo>
                    <a:lnTo>
                      <a:pt x="140393" y="2354355"/>
                    </a:lnTo>
                    <a:lnTo>
                      <a:pt x="0" y="2354355"/>
                    </a:lnTo>
                    <a:close/>
                  </a:path>
                </a:pathLst>
              </a:custGeom>
              <a:solidFill>
                <a:srgbClr val="423E39"/>
              </a:solidFill>
              <a:ln w="259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9F2B2EA-9E69-5242-9EF6-F8DC835E1091}"/>
                  </a:ext>
                </a:extLst>
              </p:cNvPr>
              <p:cNvSpPr/>
              <p:nvPr/>
            </p:nvSpPr>
            <p:spPr>
              <a:xfrm>
                <a:off x="8057844" y="4486512"/>
                <a:ext cx="140393" cy="2354355"/>
              </a:xfrm>
              <a:custGeom>
                <a:avLst/>
                <a:gdLst>
                  <a:gd name="connsiteX0" fmla="*/ 0 w 140393"/>
                  <a:gd name="connsiteY0" fmla="*/ 0 h 2354355"/>
                  <a:gd name="connsiteX1" fmla="*/ 140393 w 140393"/>
                  <a:gd name="connsiteY1" fmla="*/ 0 h 2354355"/>
                  <a:gd name="connsiteX2" fmla="*/ 140393 w 140393"/>
                  <a:gd name="connsiteY2" fmla="*/ 2354355 h 2354355"/>
                  <a:gd name="connsiteX3" fmla="*/ 0 w 140393"/>
                  <a:gd name="connsiteY3" fmla="*/ 2354355 h 2354355"/>
                </a:gdLst>
                <a:ahLst/>
                <a:cxnLst>
                  <a:cxn ang="0">
                    <a:pos x="connsiteX0" y="connsiteY0"/>
                  </a:cxn>
                  <a:cxn ang="0">
                    <a:pos x="connsiteX1" y="connsiteY1"/>
                  </a:cxn>
                  <a:cxn ang="0">
                    <a:pos x="connsiteX2" y="connsiteY2"/>
                  </a:cxn>
                  <a:cxn ang="0">
                    <a:pos x="connsiteX3" y="connsiteY3"/>
                  </a:cxn>
                </a:cxnLst>
                <a:rect l="l" t="t" r="r" b="b"/>
                <a:pathLst>
                  <a:path w="140393" h="2354355">
                    <a:moveTo>
                      <a:pt x="0" y="0"/>
                    </a:moveTo>
                    <a:lnTo>
                      <a:pt x="140393" y="0"/>
                    </a:lnTo>
                    <a:lnTo>
                      <a:pt x="140393" y="2354355"/>
                    </a:lnTo>
                    <a:lnTo>
                      <a:pt x="0" y="2354355"/>
                    </a:lnTo>
                    <a:close/>
                  </a:path>
                </a:pathLst>
              </a:custGeom>
              <a:solidFill>
                <a:srgbClr val="423E39"/>
              </a:solidFill>
              <a:ln w="2592" cap="flat">
                <a:noFill/>
                <a:prstDash val="solid"/>
                <a:miter/>
              </a:ln>
            </p:spPr>
            <p:txBody>
              <a:bodyPr rtlCol="0" anchor="ctr"/>
              <a:lstStyle/>
              <a:p>
                <a:endParaRPr lang="en-US"/>
              </a:p>
            </p:txBody>
          </p:sp>
        </p:grpSp>
        <p:grpSp>
          <p:nvGrpSpPr>
            <p:cNvPr id="42" name="Graphic 10">
              <a:extLst>
                <a:ext uri="{FF2B5EF4-FFF2-40B4-BE49-F238E27FC236}">
                  <a16:creationId xmlns:a16="http://schemas.microsoft.com/office/drawing/2014/main" id="{6F2FC1F2-E239-3844-AB23-4BBB5DB314E1}"/>
                </a:ext>
              </a:extLst>
            </p:cNvPr>
            <p:cNvGrpSpPr/>
            <p:nvPr/>
          </p:nvGrpSpPr>
          <p:grpSpPr>
            <a:xfrm>
              <a:off x="3586320" y="-2"/>
              <a:ext cx="3418408" cy="6857550"/>
              <a:chOff x="3586320" y="-2"/>
              <a:chExt cx="3418408" cy="6857550"/>
            </a:xfrm>
          </p:grpSpPr>
          <p:sp>
            <p:nvSpPr>
              <p:cNvPr id="43" name="Freeform 42">
                <a:extLst>
                  <a:ext uri="{FF2B5EF4-FFF2-40B4-BE49-F238E27FC236}">
                    <a16:creationId xmlns:a16="http://schemas.microsoft.com/office/drawing/2014/main" id="{3B97A390-4B6B-A84F-B204-8799AC316EF6}"/>
                  </a:ext>
                </a:extLst>
              </p:cNvPr>
              <p:cNvSpPr/>
              <p:nvPr/>
            </p:nvSpPr>
            <p:spPr>
              <a:xfrm>
                <a:off x="5864488" y="2828081"/>
                <a:ext cx="520571" cy="128749"/>
              </a:xfrm>
              <a:custGeom>
                <a:avLst/>
                <a:gdLst>
                  <a:gd name="connsiteX0" fmla="*/ 226290 w 520571"/>
                  <a:gd name="connsiteY0" fmla="*/ 128750 h 128749"/>
                  <a:gd name="connsiteX1" fmla="*/ 0 w 520571"/>
                  <a:gd name="connsiteY1" fmla="*/ 35562 h 128749"/>
                  <a:gd name="connsiteX2" fmla="*/ 30622 w 520571"/>
                  <a:gd name="connsiteY2" fmla="*/ 0 h 128749"/>
                  <a:gd name="connsiteX3" fmla="*/ 226550 w 520571"/>
                  <a:gd name="connsiteY3" fmla="*/ 87218 h 128749"/>
                  <a:gd name="connsiteX4" fmla="*/ 462701 w 520571"/>
                  <a:gd name="connsiteY4" fmla="*/ 22843 h 128749"/>
                  <a:gd name="connsiteX5" fmla="*/ 461923 w 520571"/>
                  <a:gd name="connsiteY5" fmla="*/ 23362 h 128749"/>
                  <a:gd name="connsiteX6" fmla="*/ 520572 w 520571"/>
                  <a:gd name="connsiteY6" fmla="*/ 39715 h 128749"/>
                  <a:gd name="connsiteX7" fmla="*/ 226290 w 520571"/>
                  <a:gd name="connsiteY7" fmla="*/ 128750 h 1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571" h="128749">
                    <a:moveTo>
                      <a:pt x="226290" y="128750"/>
                    </a:moveTo>
                    <a:cubicBezTo>
                      <a:pt x="189700" y="128750"/>
                      <a:pt x="52939" y="106686"/>
                      <a:pt x="0" y="35562"/>
                    </a:cubicBezTo>
                    <a:lnTo>
                      <a:pt x="30622" y="0"/>
                    </a:lnTo>
                    <a:cubicBezTo>
                      <a:pt x="63579" y="44128"/>
                      <a:pt x="164008" y="87218"/>
                      <a:pt x="226550" y="87218"/>
                    </a:cubicBezTo>
                    <a:cubicBezTo>
                      <a:pt x="282344" y="87218"/>
                      <a:pt x="445055" y="33745"/>
                      <a:pt x="462701" y="22843"/>
                    </a:cubicBezTo>
                    <a:cubicBezTo>
                      <a:pt x="462442" y="23102"/>
                      <a:pt x="462182" y="23102"/>
                      <a:pt x="461923" y="23362"/>
                    </a:cubicBezTo>
                    <a:lnTo>
                      <a:pt x="520572" y="39715"/>
                    </a:lnTo>
                    <a:cubicBezTo>
                      <a:pt x="500590" y="55290"/>
                      <a:pt x="289610" y="128750"/>
                      <a:pt x="226290" y="128750"/>
                    </a:cubicBezTo>
                    <a:close/>
                  </a:path>
                </a:pathLst>
              </a:custGeom>
              <a:solidFill>
                <a:srgbClr val="201600"/>
              </a:solidFill>
              <a:ln w="25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BBD7D21-26FB-6B4B-8127-BCECBC164C4B}"/>
                  </a:ext>
                </a:extLst>
              </p:cNvPr>
              <p:cNvSpPr/>
              <p:nvPr/>
            </p:nvSpPr>
            <p:spPr>
              <a:xfrm>
                <a:off x="6436442" y="1897760"/>
                <a:ext cx="133061" cy="333295"/>
              </a:xfrm>
              <a:custGeom>
                <a:avLst/>
                <a:gdLst>
                  <a:gd name="connsiteX0" fmla="*/ 0 w 133061"/>
                  <a:gd name="connsiteY0" fmla="*/ 102792 h 333295"/>
                  <a:gd name="connsiteX1" fmla="*/ 132089 w 133061"/>
                  <a:gd name="connsiteY1" fmla="*/ 0 h 333295"/>
                  <a:gd name="connsiteX2" fmla="*/ 108474 w 133061"/>
                  <a:gd name="connsiteY2" fmla="*/ 184040 h 333295"/>
                  <a:gd name="connsiteX3" fmla="*/ 46711 w 133061"/>
                  <a:gd name="connsiteY3" fmla="*/ 333296 h 333295"/>
                  <a:gd name="connsiteX4" fmla="*/ 0 w 133061"/>
                  <a:gd name="connsiteY4" fmla="*/ 102792 h 33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1" h="333295">
                    <a:moveTo>
                      <a:pt x="0" y="102792"/>
                    </a:moveTo>
                    <a:cubicBezTo>
                      <a:pt x="39186" y="73979"/>
                      <a:pt x="92903" y="27515"/>
                      <a:pt x="132089" y="0"/>
                    </a:cubicBezTo>
                    <a:cubicBezTo>
                      <a:pt x="132089" y="0"/>
                      <a:pt x="140393" y="81507"/>
                      <a:pt x="108474" y="184040"/>
                    </a:cubicBezTo>
                    <a:cubicBezTo>
                      <a:pt x="88492" y="248155"/>
                      <a:pt x="46711" y="333296"/>
                      <a:pt x="46711" y="333296"/>
                    </a:cubicBezTo>
                    <a:lnTo>
                      <a:pt x="0" y="102792"/>
                    </a:lnTo>
                    <a:close/>
                  </a:path>
                </a:pathLst>
              </a:custGeom>
              <a:solidFill>
                <a:srgbClr val="48A2C7"/>
              </a:solidFill>
              <a:ln w="259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2F9D10A-B8C6-2E49-87A6-CB6FA3B37105}"/>
                  </a:ext>
                </a:extLst>
              </p:cNvPr>
              <p:cNvSpPr/>
              <p:nvPr/>
            </p:nvSpPr>
            <p:spPr>
              <a:xfrm>
                <a:off x="5516168" y="1269865"/>
                <a:ext cx="967071" cy="1296295"/>
              </a:xfrm>
              <a:custGeom>
                <a:avLst/>
                <a:gdLst>
                  <a:gd name="connsiteX0" fmla="*/ 642601 w 967071"/>
                  <a:gd name="connsiteY0" fmla="*/ 815569 h 1296295"/>
                  <a:gd name="connsiteX1" fmla="*/ 952193 w 967071"/>
                  <a:gd name="connsiteY1" fmla="*/ 680849 h 1296295"/>
                  <a:gd name="connsiteX2" fmla="*/ 937661 w 967071"/>
                  <a:gd name="connsiteY2" fmla="*/ 817127 h 1296295"/>
                  <a:gd name="connsiteX3" fmla="*/ 965947 w 967071"/>
                  <a:gd name="connsiteY3" fmla="*/ 976766 h 1296295"/>
                  <a:gd name="connsiteX4" fmla="*/ 927799 w 967071"/>
                  <a:gd name="connsiteY4" fmla="*/ 1110707 h 1296295"/>
                  <a:gd name="connsiteX5" fmla="*/ 400740 w 967071"/>
                  <a:gd name="connsiteY5" fmla="*/ 1294227 h 1296295"/>
                  <a:gd name="connsiteX6" fmla="*/ 156544 w 967071"/>
                  <a:gd name="connsiteY6" fmla="*/ 988447 h 1296295"/>
                  <a:gd name="connsiteX7" fmla="*/ 45994 w 967071"/>
                  <a:gd name="connsiteY7" fmla="*/ 310174 h 1296295"/>
                  <a:gd name="connsiteX8" fmla="*/ 33018 w 967071"/>
                  <a:gd name="connsiteY8" fmla="*/ 1019 h 1296295"/>
                  <a:gd name="connsiteX9" fmla="*/ 642601 w 967071"/>
                  <a:gd name="connsiteY9" fmla="*/ 815569 h 12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7071" h="1296295">
                    <a:moveTo>
                      <a:pt x="642601" y="815569"/>
                    </a:moveTo>
                    <a:cubicBezTo>
                      <a:pt x="677894" y="829067"/>
                      <a:pt x="952193" y="680849"/>
                      <a:pt x="952193" y="680849"/>
                    </a:cubicBezTo>
                    <a:cubicBezTo>
                      <a:pt x="952193" y="680849"/>
                      <a:pt x="932471" y="752232"/>
                      <a:pt x="937661" y="817127"/>
                    </a:cubicBezTo>
                    <a:cubicBezTo>
                      <a:pt x="943110" y="887212"/>
                      <a:pt x="973213" y="952366"/>
                      <a:pt x="965947" y="976766"/>
                    </a:cubicBezTo>
                    <a:cubicBezTo>
                      <a:pt x="949598" y="1032575"/>
                      <a:pt x="927799" y="1110707"/>
                      <a:pt x="927799" y="1110707"/>
                    </a:cubicBezTo>
                    <a:cubicBezTo>
                      <a:pt x="927799" y="1110707"/>
                      <a:pt x="453680" y="1319147"/>
                      <a:pt x="400740" y="1294227"/>
                    </a:cubicBezTo>
                    <a:cubicBezTo>
                      <a:pt x="348060" y="1269308"/>
                      <a:pt x="156544" y="988447"/>
                      <a:pt x="156544" y="988447"/>
                    </a:cubicBezTo>
                    <a:lnTo>
                      <a:pt x="45994" y="310174"/>
                    </a:lnTo>
                    <a:cubicBezTo>
                      <a:pt x="45994" y="310174"/>
                      <a:pt x="-48208" y="12181"/>
                      <a:pt x="33018" y="1019"/>
                    </a:cubicBezTo>
                    <a:cubicBezTo>
                      <a:pt x="275658" y="-32466"/>
                      <a:pt x="521671" y="769884"/>
                      <a:pt x="642601" y="815569"/>
                    </a:cubicBezTo>
                    <a:close/>
                  </a:path>
                </a:pathLst>
              </a:custGeom>
              <a:solidFill>
                <a:srgbClr val="B9BCC9"/>
              </a:solidFill>
              <a:ln w="259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BB07BDD-28E7-3943-9243-F68DE30AA640}"/>
                  </a:ext>
                </a:extLst>
              </p:cNvPr>
              <p:cNvSpPr/>
              <p:nvPr/>
            </p:nvSpPr>
            <p:spPr>
              <a:xfrm>
                <a:off x="5300319" y="292282"/>
                <a:ext cx="908933" cy="1855449"/>
              </a:xfrm>
              <a:custGeom>
                <a:avLst/>
                <a:gdLst>
                  <a:gd name="connsiteX0" fmla="*/ 815891 w 908933"/>
                  <a:gd name="connsiteY0" fmla="*/ 0 h 1855449"/>
                  <a:gd name="connsiteX1" fmla="*/ 907497 w 908933"/>
                  <a:gd name="connsiteY1" fmla="*/ 260874 h 1855449"/>
                  <a:gd name="connsiteX2" fmla="*/ 815891 w 908933"/>
                  <a:gd name="connsiteY2" fmla="*/ 569250 h 1855449"/>
                  <a:gd name="connsiteX3" fmla="*/ 765806 w 908933"/>
                  <a:gd name="connsiteY3" fmla="*/ 775094 h 1855449"/>
                  <a:gd name="connsiteX4" fmla="*/ 765287 w 908933"/>
                  <a:gd name="connsiteY4" fmla="*/ 1009751 h 1855449"/>
                  <a:gd name="connsiteX5" fmla="*/ 579480 w 908933"/>
                  <a:gd name="connsiteY5" fmla="*/ 1263097 h 1855449"/>
                  <a:gd name="connsiteX6" fmla="*/ 523686 w 908933"/>
                  <a:gd name="connsiteY6" fmla="*/ 1423256 h 1855449"/>
                  <a:gd name="connsiteX7" fmla="*/ 542370 w 908933"/>
                  <a:gd name="connsiteY7" fmla="*/ 1595874 h 1855449"/>
                  <a:gd name="connsiteX8" fmla="*/ 602057 w 908933"/>
                  <a:gd name="connsiteY8" fmla="*/ 1724624 h 1855449"/>
                  <a:gd name="connsiteX9" fmla="*/ 568580 w 908933"/>
                  <a:gd name="connsiteY9" fmla="*/ 1855450 h 1855449"/>
                  <a:gd name="connsiteX10" fmla="*/ 564947 w 908933"/>
                  <a:gd name="connsiteY10" fmla="*/ 1698406 h 1855449"/>
                  <a:gd name="connsiteX11" fmla="*/ 490469 w 908933"/>
                  <a:gd name="connsiteY11" fmla="*/ 1595874 h 1855449"/>
                  <a:gd name="connsiteX12" fmla="*/ 434675 w 908933"/>
                  <a:gd name="connsiteY12" fmla="*/ 1486592 h 1855449"/>
                  <a:gd name="connsiteX13" fmla="*/ 393673 w 908933"/>
                  <a:gd name="connsiteY13" fmla="*/ 1255570 h 1855449"/>
                  <a:gd name="connsiteX14" fmla="*/ 320751 w 908933"/>
                  <a:gd name="connsiteY14" fmla="*/ 1065560 h 1855449"/>
                  <a:gd name="connsiteX15" fmla="*/ 0 w 908933"/>
                  <a:gd name="connsiteY15" fmla="*/ 716430 h 1855449"/>
                  <a:gd name="connsiteX16" fmla="*/ 815891 w 908933"/>
                  <a:gd name="connsiteY16" fmla="*/ 0 h 18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8933" h="1855449">
                    <a:moveTo>
                      <a:pt x="815891" y="0"/>
                    </a:moveTo>
                    <a:cubicBezTo>
                      <a:pt x="862602" y="63337"/>
                      <a:pt x="918656" y="182482"/>
                      <a:pt x="907497" y="260874"/>
                    </a:cubicBezTo>
                    <a:cubicBezTo>
                      <a:pt x="896338" y="339006"/>
                      <a:pt x="851184" y="497607"/>
                      <a:pt x="815891" y="569250"/>
                    </a:cubicBezTo>
                    <a:cubicBezTo>
                      <a:pt x="780858" y="640893"/>
                      <a:pt x="762173" y="700596"/>
                      <a:pt x="765806" y="775094"/>
                    </a:cubicBezTo>
                    <a:cubicBezTo>
                      <a:pt x="769439" y="849593"/>
                      <a:pt x="802137" y="950048"/>
                      <a:pt x="765287" y="1009751"/>
                    </a:cubicBezTo>
                    <a:cubicBezTo>
                      <a:pt x="728437" y="1069453"/>
                      <a:pt x="616849" y="1207288"/>
                      <a:pt x="579480" y="1263097"/>
                    </a:cubicBezTo>
                    <a:cubicBezTo>
                      <a:pt x="542111" y="1318906"/>
                      <a:pt x="530952" y="1337596"/>
                      <a:pt x="523686" y="1423256"/>
                    </a:cubicBezTo>
                    <a:cubicBezTo>
                      <a:pt x="516160" y="1508916"/>
                      <a:pt x="512527" y="1560052"/>
                      <a:pt x="542370" y="1595874"/>
                    </a:cubicBezTo>
                    <a:cubicBezTo>
                      <a:pt x="572214" y="1631695"/>
                      <a:pt x="613216" y="1698147"/>
                      <a:pt x="602057" y="1724624"/>
                    </a:cubicBezTo>
                    <a:cubicBezTo>
                      <a:pt x="590898" y="1751100"/>
                      <a:pt x="568580" y="1855450"/>
                      <a:pt x="568580" y="1855450"/>
                    </a:cubicBezTo>
                    <a:cubicBezTo>
                      <a:pt x="568580" y="1855450"/>
                      <a:pt x="579739" y="1753956"/>
                      <a:pt x="564947" y="1698406"/>
                    </a:cubicBezTo>
                    <a:cubicBezTo>
                      <a:pt x="550155" y="1642857"/>
                      <a:pt x="501628" y="1608333"/>
                      <a:pt x="490469" y="1595874"/>
                    </a:cubicBezTo>
                    <a:cubicBezTo>
                      <a:pt x="479310" y="1583414"/>
                      <a:pt x="434675" y="1531239"/>
                      <a:pt x="434675" y="1486592"/>
                    </a:cubicBezTo>
                    <a:cubicBezTo>
                      <a:pt x="434675" y="1441945"/>
                      <a:pt x="415990" y="1270365"/>
                      <a:pt x="393673" y="1255570"/>
                    </a:cubicBezTo>
                    <a:cubicBezTo>
                      <a:pt x="371355" y="1240774"/>
                      <a:pt x="320751" y="1065560"/>
                      <a:pt x="320751" y="1065560"/>
                    </a:cubicBezTo>
                    <a:lnTo>
                      <a:pt x="0" y="716430"/>
                    </a:lnTo>
                    <a:lnTo>
                      <a:pt x="815891" y="0"/>
                    </a:lnTo>
                    <a:close/>
                  </a:path>
                </a:pathLst>
              </a:custGeom>
              <a:solidFill>
                <a:srgbClr val="482E1F"/>
              </a:solidFill>
              <a:ln w="259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94B7E3B-C660-5245-916B-29E15EC8F729}"/>
                  </a:ext>
                </a:extLst>
              </p:cNvPr>
              <p:cNvSpPr/>
              <p:nvPr/>
            </p:nvSpPr>
            <p:spPr>
              <a:xfrm>
                <a:off x="3586320" y="6338034"/>
                <a:ext cx="737199" cy="502220"/>
              </a:xfrm>
              <a:custGeom>
                <a:avLst/>
                <a:gdLst>
                  <a:gd name="connsiteX0" fmla="*/ 734878 w 737199"/>
                  <a:gd name="connsiteY0" fmla="*/ 438718 h 502220"/>
                  <a:gd name="connsiteX1" fmla="*/ 646126 w 737199"/>
                  <a:gd name="connsiteY1" fmla="*/ 482067 h 502220"/>
                  <a:gd name="connsiteX2" fmla="*/ 266986 w 737199"/>
                  <a:gd name="connsiteY2" fmla="*/ 442611 h 502220"/>
                  <a:gd name="connsiteX3" fmla="*/ 472 w 737199"/>
                  <a:gd name="connsiteY3" fmla="*/ 245852 h 502220"/>
                  <a:gd name="connsiteX4" fmla="*/ 356516 w 737199"/>
                  <a:gd name="connsiteY4" fmla="*/ 17166 h 502220"/>
                  <a:gd name="connsiteX5" fmla="*/ 734878 w 737199"/>
                  <a:gd name="connsiteY5" fmla="*/ 438718 h 5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199" h="502220">
                    <a:moveTo>
                      <a:pt x="734878" y="438718"/>
                    </a:moveTo>
                    <a:cubicBezTo>
                      <a:pt x="748891" y="476616"/>
                      <a:pt x="696990" y="501795"/>
                      <a:pt x="646126" y="482067"/>
                    </a:cubicBezTo>
                    <a:cubicBezTo>
                      <a:pt x="646126" y="482067"/>
                      <a:pt x="362225" y="547480"/>
                      <a:pt x="266986" y="442611"/>
                    </a:cubicBezTo>
                    <a:cubicBezTo>
                      <a:pt x="145018" y="307892"/>
                      <a:pt x="-9649" y="336445"/>
                      <a:pt x="472" y="245852"/>
                    </a:cubicBezTo>
                    <a:cubicBezTo>
                      <a:pt x="16043" y="107758"/>
                      <a:pt x="174861" y="-53438"/>
                      <a:pt x="356516" y="17166"/>
                    </a:cubicBezTo>
                    <a:cubicBezTo>
                      <a:pt x="488086" y="68303"/>
                      <a:pt x="700363" y="344751"/>
                      <a:pt x="734878" y="438718"/>
                    </a:cubicBezTo>
                    <a:close/>
                  </a:path>
                </a:pathLst>
              </a:custGeom>
              <a:solidFill>
                <a:srgbClr val="191919"/>
              </a:solidFill>
              <a:ln w="25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7571E93-EF1F-B149-808D-9B242EB1CD18}"/>
                  </a:ext>
                </a:extLst>
              </p:cNvPr>
              <p:cNvSpPr/>
              <p:nvPr/>
            </p:nvSpPr>
            <p:spPr>
              <a:xfrm>
                <a:off x="4089960" y="6540035"/>
                <a:ext cx="826539" cy="317513"/>
              </a:xfrm>
              <a:custGeom>
                <a:avLst/>
                <a:gdLst>
                  <a:gd name="connsiteX0" fmla="*/ 812015 w 826539"/>
                  <a:gd name="connsiteY0" fmla="*/ 239053 h 317513"/>
                  <a:gd name="connsiteX1" fmla="*/ 743505 w 826539"/>
                  <a:gd name="connsiteY1" fmla="*/ 317445 h 317513"/>
                  <a:gd name="connsiteX2" fmla="*/ 424830 w 826539"/>
                  <a:gd name="connsiteY2" fmla="*/ 316926 h 317513"/>
                  <a:gd name="connsiteX3" fmla="*/ 17 w 826539"/>
                  <a:gd name="connsiteY3" fmla="*/ 221142 h 317513"/>
                  <a:gd name="connsiteX4" fmla="*/ 292741 w 826539"/>
                  <a:gd name="connsiteY4" fmla="*/ 503 h 317513"/>
                  <a:gd name="connsiteX5" fmla="*/ 812015 w 826539"/>
                  <a:gd name="connsiteY5" fmla="*/ 239053 h 31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539" h="317513">
                    <a:moveTo>
                      <a:pt x="812015" y="239053"/>
                    </a:moveTo>
                    <a:cubicBezTo>
                      <a:pt x="849644" y="273836"/>
                      <a:pt x="809680" y="319522"/>
                      <a:pt x="743505" y="317445"/>
                    </a:cubicBezTo>
                    <a:lnTo>
                      <a:pt x="424830" y="316926"/>
                    </a:lnTo>
                    <a:cubicBezTo>
                      <a:pt x="188938" y="310177"/>
                      <a:pt x="-2059" y="294343"/>
                      <a:pt x="17" y="221142"/>
                    </a:cubicBezTo>
                    <a:cubicBezTo>
                      <a:pt x="4169" y="59426"/>
                      <a:pt x="56849" y="-6506"/>
                      <a:pt x="292741" y="503"/>
                    </a:cubicBezTo>
                    <a:cubicBezTo>
                      <a:pt x="463756" y="5694"/>
                      <a:pt x="718852" y="153133"/>
                      <a:pt x="812015" y="239053"/>
                    </a:cubicBezTo>
                    <a:close/>
                  </a:path>
                </a:pathLst>
              </a:custGeom>
              <a:solidFill>
                <a:srgbClr val="383838"/>
              </a:solidFill>
              <a:ln w="25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5EB2F6E-D578-EF40-AB46-244A290B7760}"/>
                  </a:ext>
                </a:extLst>
              </p:cNvPr>
              <p:cNvSpPr/>
              <p:nvPr/>
            </p:nvSpPr>
            <p:spPr>
              <a:xfrm>
                <a:off x="3695007" y="4491677"/>
                <a:ext cx="1444418" cy="2125177"/>
              </a:xfrm>
              <a:custGeom>
                <a:avLst/>
                <a:gdLst>
                  <a:gd name="connsiteX0" fmla="*/ 1444418 w 1444418"/>
                  <a:gd name="connsiteY0" fmla="*/ 14564 h 2125177"/>
                  <a:gd name="connsiteX1" fmla="*/ 1356964 w 1444418"/>
                  <a:gd name="connsiteY1" fmla="*/ 476350 h 2125177"/>
                  <a:gd name="connsiteX2" fmla="*/ 446612 w 1444418"/>
                  <a:gd name="connsiteY2" fmla="*/ 2125177 h 2125177"/>
                  <a:gd name="connsiteX3" fmla="*/ 144805 w 1444418"/>
                  <a:gd name="connsiteY3" fmla="*/ 2009146 h 2125177"/>
                  <a:gd name="connsiteX4" fmla="*/ 0 w 1444418"/>
                  <a:gd name="connsiteY4" fmla="*/ 1890780 h 2125177"/>
                  <a:gd name="connsiteX5" fmla="*/ 839766 w 1444418"/>
                  <a:gd name="connsiteY5" fmla="*/ 151880 h 2125177"/>
                  <a:gd name="connsiteX6" fmla="*/ 1444418 w 1444418"/>
                  <a:gd name="connsiteY6" fmla="*/ 14564 h 21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418" h="2125177">
                    <a:moveTo>
                      <a:pt x="1444418" y="14564"/>
                    </a:moveTo>
                    <a:cubicBezTo>
                      <a:pt x="1437671" y="276476"/>
                      <a:pt x="1393554" y="319566"/>
                      <a:pt x="1356964" y="476350"/>
                    </a:cubicBezTo>
                    <a:cubicBezTo>
                      <a:pt x="1326861" y="604320"/>
                      <a:pt x="446612" y="2125177"/>
                      <a:pt x="446612" y="2125177"/>
                    </a:cubicBezTo>
                    <a:cubicBezTo>
                      <a:pt x="446612" y="2125177"/>
                      <a:pt x="278711" y="2076636"/>
                      <a:pt x="144805" y="2009146"/>
                    </a:cubicBezTo>
                    <a:cubicBezTo>
                      <a:pt x="10899" y="1941656"/>
                      <a:pt x="0" y="1890780"/>
                      <a:pt x="0" y="1890780"/>
                    </a:cubicBezTo>
                    <a:cubicBezTo>
                      <a:pt x="0" y="1890780"/>
                      <a:pt x="747641" y="303991"/>
                      <a:pt x="839766" y="151880"/>
                    </a:cubicBezTo>
                    <a:cubicBezTo>
                      <a:pt x="931891" y="-232"/>
                      <a:pt x="1445196" y="-19960"/>
                      <a:pt x="1444418" y="14564"/>
                    </a:cubicBezTo>
                    <a:close/>
                  </a:path>
                </a:pathLst>
              </a:custGeom>
              <a:solidFill>
                <a:srgbClr val="05B8C6"/>
              </a:solidFill>
              <a:ln w="259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681CBD6-B747-014E-8C7D-838544F394A9}"/>
                  </a:ext>
                </a:extLst>
              </p:cNvPr>
              <p:cNvSpPr/>
              <p:nvPr/>
            </p:nvSpPr>
            <p:spPr>
              <a:xfrm>
                <a:off x="4059966" y="2823149"/>
                <a:ext cx="1190008" cy="3852811"/>
              </a:xfrm>
              <a:custGeom>
                <a:avLst/>
                <a:gdLst>
                  <a:gd name="connsiteX0" fmla="*/ 336749 w 1190008"/>
                  <a:gd name="connsiteY0" fmla="*/ 519 h 3852811"/>
                  <a:gd name="connsiteX1" fmla="*/ 204400 w 1190008"/>
                  <a:gd name="connsiteY1" fmla="*/ 416620 h 3852811"/>
                  <a:gd name="connsiteX2" fmla="*/ 126289 w 1190008"/>
                  <a:gd name="connsiteY2" fmla="*/ 1854671 h 3852811"/>
                  <a:gd name="connsiteX3" fmla="*/ 2244 w 1190008"/>
                  <a:gd name="connsiteY3" fmla="*/ 2900243 h 3852811"/>
                  <a:gd name="connsiteX4" fmla="*/ 47658 w 1190008"/>
                  <a:gd name="connsiteY4" fmla="*/ 3808501 h 3852811"/>
                  <a:gd name="connsiteX5" fmla="*/ 353617 w 1190008"/>
                  <a:gd name="connsiteY5" fmla="*/ 3852628 h 3852811"/>
                  <a:gd name="connsiteX6" fmla="*/ 608713 w 1190008"/>
                  <a:gd name="connsiteY6" fmla="*/ 3804607 h 3852811"/>
                  <a:gd name="connsiteX7" fmla="*/ 612865 w 1190008"/>
                  <a:gd name="connsiteY7" fmla="*/ 2133715 h 3852811"/>
                  <a:gd name="connsiteX8" fmla="*/ 709921 w 1190008"/>
                  <a:gd name="connsiteY8" fmla="*/ 1602882 h 3852811"/>
                  <a:gd name="connsiteX9" fmla="*/ 839934 w 1190008"/>
                  <a:gd name="connsiteY9" fmla="*/ 889308 h 3852811"/>
                  <a:gd name="connsiteX10" fmla="*/ 1157052 w 1190008"/>
                  <a:gd name="connsiteY10" fmla="*/ 313828 h 3852811"/>
                  <a:gd name="connsiteX11" fmla="*/ 1190009 w 1190008"/>
                  <a:gd name="connsiteY11" fmla="*/ 0 h 3852811"/>
                  <a:gd name="connsiteX12" fmla="*/ 667880 w 1190008"/>
                  <a:gd name="connsiteY12" fmla="*/ 27515 h 3852811"/>
                  <a:gd name="connsiteX13" fmla="*/ 336749 w 1190008"/>
                  <a:gd name="connsiteY13" fmla="*/ 519 h 385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008" h="3852811">
                    <a:moveTo>
                      <a:pt x="336749" y="519"/>
                    </a:moveTo>
                    <a:cubicBezTo>
                      <a:pt x="292114" y="84622"/>
                      <a:pt x="206217" y="342640"/>
                      <a:pt x="204400" y="416620"/>
                    </a:cubicBezTo>
                    <a:cubicBezTo>
                      <a:pt x="202584" y="490599"/>
                      <a:pt x="150942" y="1723845"/>
                      <a:pt x="126289" y="1854671"/>
                    </a:cubicBezTo>
                    <a:cubicBezTo>
                      <a:pt x="101635" y="1985498"/>
                      <a:pt x="-17738" y="2659617"/>
                      <a:pt x="2244" y="2900243"/>
                    </a:cubicBezTo>
                    <a:cubicBezTo>
                      <a:pt x="22226" y="3140871"/>
                      <a:pt x="47658" y="3808501"/>
                      <a:pt x="47658" y="3808501"/>
                    </a:cubicBezTo>
                    <a:cubicBezTo>
                      <a:pt x="47658" y="3808501"/>
                      <a:pt x="211407" y="3847696"/>
                      <a:pt x="353617" y="3852628"/>
                    </a:cubicBezTo>
                    <a:cubicBezTo>
                      <a:pt x="458717" y="3856262"/>
                      <a:pt x="608713" y="3804607"/>
                      <a:pt x="608713" y="3804607"/>
                    </a:cubicBezTo>
                    <a:cubicBezTo>
                      <a:pt x="608713" y="3804607"/>
                      <a:pt x="584059" y="2165124"/>
                      <a:pt x="612865" y="2133715"/>
                    </a:cubicBezTo>
                    <a:cubicBezTo>
                      <a:pt x="641670" y="2102307"/>
                      <a:pt x="682672" y="1696330"/>
                      <a:pt x="709921" y="1602882"/>
                    </a:cubicBezTo>
                    <a:cubicBezTo>
                      <a:pt x="737169" y="1509435"/>
                      <a:pt x="831370" y="956278"/>
                      <a:pt x="839934" y="889308"/>
                    </a:cubicBezTo>
                    <a:cubicBezTo>
                      <a:pt x="862251" y="712796"/>
                      <a:pt x="1141481" y="429079"/>
                      <a:pt x="1157052" y="313828"/>
                    </a:cubicBezTo>
                    <a:cubicBezTo>
                      <a:pt x="1172362" y="199874"/>
                      <a:pt x="1190009" y="0"/>
                      <a:pt x="1190009" y="0"/>
                    </a:cubicBezTo>
                    <a:cubicBezTo>
                      <a:pt x="1190009" y="0"/>
                      <a:pt x="732757" y="29332"/>
                      <a:pt x="667880" y="27515"/>
                    </a:cubicBezTo>
                    <a:cubicBezTo>
                      <a:pt x="603263" y="25958"/>
                      <a:pt x="336749" y="519"/>
                      <a:pt x="336749" y="519"/>
                    </a:cubicBezTo>
                    <a:close/>
                  </a:path>
                </a:pathLst>
              </a:custGeom>
              <a:solidFill>
                <a:srgbClr val="00D3E0"/>
              </a:solidFill>
              <a:ln w="259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5B1B8F0-7322-CC4C-A8CB-E95B3DC669F2}"/>
                  </a:ext>
                </a:extLst>
              </p:cNvPr>
              <p:cNvSpPr/>
              <p:nvPr/>
            </p:nvSpPr>
            <p:spPr>
              <a:xfrm>
                <a:off x="5832352" y="2559420"/>
                <a:ext cx="359374" cy="268632"/>
              </a:xfrm>
              <a:custGeom>
                <a:avLst/>
                <a:gdLst>
                  <a:gd name="connsiteX0" fmla="*/ 136717 w 359374"/>
                  <a:gd name="connsiteY0" fmla="*/ 0 h 268632"/>
                  <a:gd name="connsiteX1" fmla="*/ 359375 w 359374"/>
                  <a:gd name="connsiteY1" fmla="*/ 6230 h 268632"/>
                  <a:gd name="connsiteX2" fmla="*/ 359375 w 359374"/>
                  <a:gd name="connsiteY2" fmla="*/ 251789 h 268632"/>
                  <a:gd name="connsiteX3" fmla="*/ 39662 w 359374"/>
                  <a:gd name="connsiteY3" fmla="*/ 251789 h 268632"/>
                  <a:gd name="connsiteX4" fmla="*/ 136717 w 359374"/>
                  <a:gd name="connsiteY4" fmla="*/ 0 h 2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74" h="268632">
                    <a:moveTo>
                      <a:pt x="136717" y="0"/>
                    </a:moveTo>
                    <a:lnTo>
                      <a:pt x="359375" y="6230"/>
                    </a:lnTo>
                    <a:lnTo>
                      <a:pt x="359375" y="251789"/>
                    </a:lnTo>
                    <a:cubicBezTo>
                      <a:pt x="359375" y="251789"/>
                      <a:pt x="167858" y="289687"/>
                      <a:pt x="39662" y="251789"/>
                    </a:cubicBezTo>
                    <a:cubicBezTo>
                      <a:pt x="-89054" y="213891"/>
                      <a:pt x="136717" y="0"/>
                      <a:pt x="136717" y="0"/>
                    </a:cubicBezTo>
                    <a:close/>
                  </a:path>
                </a:pathLst>
              </a:custGeom>
              <a:solidFill>
                <a:srgbClr val="AE8760"/>
              </a:solidFill>
              <a:ln w="259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770E05A-2262-2042-A269-E74C7EE64ACA}"/>
                  </a:ext>
                </a:extLst>
              </p:cNvPr>
              <p:cNvSpPr/>
              <p:nvPr/>
            </p:nvSpPr>
            <p:spPr>
              <a:xfrm rot="-3599956">
                <a:off x="6796280" y="2507023"/>
                <a:ext cx="148953" cy="214924"/>
              </a:xfrm>
              <a:custGeom>
                <a:avLst/>
                <a:gdLst>
                  <a:gd name="connsiteX0" fmla="*/ 148954 w 148953"/>
                  <a:gd name="connsiteY0" fmla="*/ 107462 h 214924"/>
                  <a:gd name="connsiteX1" fmla="*/ 74477 w 148953"/>
                  <a:gd name="connsiteY1" fmla="*/ 214924 h 214924"/>
                  <a:gd name="connsiteX2" fmla="*/ 0 w 148953"/>
                  <a:gd name="connsiteY2" fmla="*/ 107462 h 214924"/>
                  <a:gd name="connsiteX3" fmla="*/ 74477 w 148953"/>
                  <a:gd name="connsiteY3" fmla="*/ 0 h 214924"/>
                  <a:gd name="connsiteX4" fmla="*/ 148954 w 148953"/>
                  <a:gd name="connsiteY4" fmla="*/ 107462 h 2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53" h="214924">
                    <a:moveTo>
                      <a:pt x="148954" y="107462"/>
                    </a:moveTo>
                    <a:cubicBezTo>
                      <a:pt x="148954" y="166812"/>
                      <a:pt x="115609" y="214924"/>
                      <a:pt x="74477" y="214924"/>
                    </a:cubicBezTo>
                    <a:cubicBezTo>
                      <a:pt x="33345" y="214924"/>
                      <a:pt x="0" y="166812"/>
                      <a:pt x="0" y="107462"/>
                    </a:cubicBezTo>
                    <a:cubicBezTo>
                      <a:pt x="0" y="48112"/>
                      <a:pt x="33345" y="0"/>
                      <a:pt x="74477" y="0"/>
                    </a:cubicBezTo>
                    <a:cubicBezTo>
                      <a:pt x="115610" y="0"/>
                      <a:pt x="148954" y="48112"/>
                      <a:pt x="148954" y="107462"/>
                    </a:cubicBezTo>
                    <a:close/>
                  </a:path>
                </a:pathLst>
              </a:custGeom>
              <a:solidFill>
                <a:srgbClr val="999895"/>
              </a:solidFill>
              <a:ln w="259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EFC4C80-6B15-564C-9F22-99E09896EA54}"/>
                  </a:ext>
                </a:extLst>
              </p:cNvPr>
              <p:cNvSpPr/>
              <p:nvPr/>
            </p:nvSpPr>
            <p:spPr>
              <a:xfrm rot="-3599956">
                <a:off x="6780036" y="2535332"/>
                <a:ext cx="148953" cy="214924"/>
              </a:xfrm>
              <a:custGeom>
                <a:avLst/>
                <a:gdLst>
                  <a:gd name="connsiteX0" fmla="*/ 148954 w 148953"/>
                  <a:gd name="connsiteY0" fmla="*/ 107462 h 214924"/>
                  <a:gd name="connsiteX1" fmla="*/ 74477 w 148953"/>
                  <a:gd name="connsiteY1" fmla="*/ 214924 h 214924"/>
                  <a:gd name="connsiteX2" fmla="*/ 0 w 148953"/>
                  <a:gd name="connsiteY2" fmla="*/ 107462 h 214924"/>
                  <a:gd name="connsiteX3" fmla="*/ 74477 w 148953"/>
                  <a:gd name="connsiteY3" fmla="*/ 0 h 214924"/>
                  <a:gd name="connsiteX4" fmla="*/ 148954 w 148953"/>
                  <a:gd name="connsiteY4" fmla="*/ 107462 h 2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53" h="214924">
                    <a:moveTo>
                      <a:pt x="148954" y="107462"/>
                    </a:moveTo>
                    <a:cubicBezTo>
                      <a:pt x="148954" y="166812"/>
                      <a:pt x="115609" y="214924"/>
                      <a:pt x="74477" y="214924"/>
                    </a:cubicBezTo>
                    <a:cubicBezTo>
                      <a:pt x="33345" y="214924"/>
                      <a:pt x="0" y="166812"/>
                      <a:pt x="0" y="107462"/>
                    </a:cubicBezTo>
                    <a:cubicBezTo>
                      <a:pt x="0" y="48112"/>
                      <a:pt x="33345" y="0"/>
                      <a:pt x="74477" y="0"/>
                    </a:cubicBezTo>
                    <a:cubicBezTo>
                      <a:pt x="115610" y="0"/>
                      <a:pt x="148954" y="48112"/>
                      <a:pt x="148954" y="107462"/>
                    </a:cubicBezTo>
                    <a:close/>
                  </a:path>
                </a:pathLst>
              </a:custGeom>
              <a:solidFill>
                <a:srgbClr val="201600"/>
              </a:solidFill>
              <a:ln w="25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6514E63-CFAC-3B42-9084-31FD1BD5DCE6}"/>
                  </a:ext>
                </a:extLst>
              </p:cNvPr>
              <p:cNvSpPr/>
              <p:nvPr/>
            </p:nvSpPr>
            <p:spPr>
              <a:xfrm>
                <a:off x="3915534" y="895473"/>
                <a:ext cx="1780626" cy="3738273"/>
              </a:xfrm>
              <a:custGeom>
                <a:avLst/>
                <a:gdLst>
                  <a:gd name="connsiteX0" fmla="*/ 1080123 w 1780626"/>
                  <a:gd name="connsiteY0" fmla="*/ 56392 h 3738273"/>
                  <a:gd name="connsiteX1" fmla="*/ 666209 w 1780626"/>
                  <a:gd name="connsiteY1" fmla="*/ 584629 h 3738273"/>
                  <a:gd name="connsiteX2" fmla="*/ 608339 w 1780626"/>
                  <a:gd name="connsiteY2" fmla="*/ 1524554 h 3738273"/>
                  <a:gd name="connsiteX3" fmla="*/ 416563 w 1780626"/>
                  <a:gd name="connsiteY3" fmla="*/ 2030728 h 3738273"/>
                  <a:gd name="connsiteX4" fmla="*/ 166139 w 1780626"/>
                  <a:gd name="connsiteY4" fmla="*/ 2633204 h 3738273"/>
                  <a:gd name="connsiteX5" fmla="*/ 54 w 1780626"/>
                  <a:gd name="connsiteY5" fmla="*/ 3624525 h 3738273"/>
                  <a:gd name="connsiteX6" fmla="*/ 856688 w 1780626"/>
                  <a:gd name="connsiteY6" fmla="*/ 3732509 h 3738273"/>
                  <a:gd name="connsiteX7" fmla="*/ 1114898 w 1780626"/>
                  <a:gd name="connsiteY7" fmla="*/ 3730951 h 3738273"/>
                  <a:gd name="connsiteX8" fmla="*/ 1118531 w 1780626"/>
                  <a:gd name="connsiteY8" fmla="*/ 3581176 h 3738273"/>
                  <a:gd name="connsiteX9" fmla="*/ 1114898 w 1780626"/>
                  <a:gd name="connsiteY9" fmla="*/ 3464626 h 3738273"/>
                  <a:gd name="connsiteX10" fmla="*/ 1175363 w 1780626"/>
                  <a:gd name="connsiteY10" fmla="*/ 3290191 h 3738273"/>
                  <a:gd name="connsiteX11" fmla="*/ 1265412 w 1780626"/>
                  <a:gd name="connsiteY11" fmla="*/ 3029836 h 3738273"/>
                  <a:gd name="connsiteX12" fmla="*/ 1390494 w 1780626"/>
                  <a:gd name="connsiteY12" fmla="*/ 2668247 h 3738273"/>
                  <a:gd name="connsiteX13" fmla="*/ 1519210 w 1780626"/>
                  <a:gd name="connsiteY13" fmla="*/ 2184137 h 3738273"/>
                  <a:gd name="connsiteX14" fmla="*/ 1780534 w 1780626"/>
                  <a:gd name="connsiteY14" fmla="*/ 1043300 h 3738273"/>
                  <a:gd name="connsiteX15" fmla="*/ 1743943 w 1780626"/>
                  <a:gd name="connsiteY15" fmla="*/ 577102 h 3738273"/>
                  <a:gd name="connsiteX16" fmla="*/ 1423711 w 1780626"/>
                  <a:gd name="connsiteY16" fmla="*/ 136861 h 3738273"/>
                  <a:gd name="connsiteX17" fmla="*/ 1231416 w 1780626"/>
                  <a:gd name="connsiteY17" fmla="*/ 583 h 3738273"/>
                  <a:gd name="connsiteX18" fmla="*/ 1080123 w 1780626"/>
                  <a:gd name="connsiteY18" fmla="*/ 56392 h 373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0626" h="3738273">
                    <a:moveTo>
                      <a:pt x="1080123" y="56392"/>
                    </a:moveTo>
                    <a:cubicBezTo>
                      <a:pt x="914039" y="151916"/>
                      <a:pt x="711623" y="433556"/>
                      <a:pt x="666209" y="584629"/>
                    </a:cubicBezTo>
                    <a:cubicBezTo>
                      <a:pt x="620796" y="735703"/>
                      <a:pt x="608339" y="1359983"/>
                      <a:pt x="608339" y="1524554"/>
                    </a:cubicBezTo>
                    <a:cubicBezTo>
                      <a:pt x="608339" y="1689126"/>
                      <a:pt x="492080" y="1830075"/>
                      <a:pt x="416563" y="2030728"/>
                    </a:cubicBezTo>
                    <a:cubicBezTo>
                      <a:pt x="341047" y="2231380"/>
                      <a:pt x="241655" y="2395172"/>
                      <a:pt x="166139" y="2633204"/>
                    </a:cubicBezTo>
                    <a:cubicBezTo>
                      <a:pt x="90622" y="2871235"/>
                      <a:pt x="7580" y="3465924"/>
                      <a:pt x="54" y="3624525"/>
                    </a:cubicBezTo>
                    <a:cubicBezTo>
                      <a:pt x="-7472" y="3783126"/>
                      <a:pt x="772348" y="3728096"/>
                      <a:pt x="856688" y="3732509"/>
                    </a:cubicBezTo>
                    <a:cubicBezTo>
                      <a:pt x="975802" y="3738738"/>
                      <a:pt x="1114898" y="3730951"/>
                      <a:pt x="1114898" y="3730951"/>
                    </a:cubicBezTo>
                    <a:cubicBezTo>
                      <a:pt x="1114898" y="3730951"/>
                      <a:pt x="1115417" y="3663202"/>
                      <a:pt x="1118531" y="3581176"/>
                    </a:cubicBezTo>
                    <a:cubicBezTo>
                      <a:pt x="1119309" y="3559371"/>
                      <a:pt x="1117493" y="3486690"/>
                      <a:pt x="1114898" y="3464626"/>
                    </a:cubicBezTo>
                    <a:cubicBezTo>
                      <a:pt x="1114898" y="3464626"/>
                      <a:pt x="1140848" y="3392983"/>
                      <a:pt x="1175363" y="3290191"/>
                    </a:cubicBezTo>
                    <a:cubicBezTo>
                      <a:pt x="1201573" y="3212059"/>
                      <a:pt x="1232714" y="3117832"/>
                      <a:pt x="1265412" y="3029836"/>
                    </a:cubicBezTo>
                    <a:cubicBezTo>
                      <a:pt x="1327953" y="2861890"/>
                      <a:pt x="1374405" y="2713932"/>
                      <a:pt x="1390494" y="2668247"/>
                    </a:cubicBezTo>
                    <a:cubicBezTo>
                      <a:pt x="1433053" y="2548063"/>
                      <a:pt x="1511684" y="2312627"/>
                      <a:pt x="1519210" y="2184137"/>
                    </a:cubicBezTo>
                    <a:cubicBezTo>
                      <a:pt x="1526736" y="2055907"/>
                      <a:pt x="1786243" y="1118837"/>
                      <a:pt x="1780534" y="1043300"/>
                    </a:cubicBezTo>
                    <a:cubicBezTo>
                      <a:pt x="1774825" y="967764"/>
                      <a:pt x="1776122" y="686124"/>
                      <a:pt x="1743943" y="577102"/>
                    </a:cubicBezTo>
                    <a:cubicBezTo>
                      <a:pt x="1701125" y="432777"/>
                      <a:pt x="1480284" y="182286"/>
                      <a:pt x="1423711" y="136861"/>
                    </a:cubicBezTo>
                    <a:cubicBezTo>
                      <a:pt x="1367139" y="91435"/>
                      <a:pt x="1329770" y="7592"/>
                      <a:pt x="1231416" y="583"/>
                    </a:cubicBezTo>
                    <a:cubicBezTo>
                      <a:pt x="1133063" y="-6685"/>
                      <a:pt x="1080123" y="56392"/>
                      <a:pt x="1080123" y="56392"/>
                    </a:cubicBezTo>
                    <a:close/>
                  </a:path>
                </a:pathLst>
              </a:custGeom>
              <a:solidFill>
                <a:srgbClr val="EEF0FC"/>
              </a:solidFill>
              <a:ln w="259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A45FA20-65F2-4E49-B47B-2AF8408478FE}"/>
                  </a:ext>
                </a:extLst>
              </p:cNvPr>
              <p:cNvSpPr/>
              <p:nvPr/>
            </p:nvSpPr>
            <p:spPr>
              <a:xfrm>
                <a:off x="4669579" y="1091811"/>
                <a:ext cx="1379159" cy="1775725"/>
              </a:xfrm>
              <a:custGeom>
                <a:avLst/>
                <a:gdLst>
                  <a:gd name="connsiteX0" fmla="*/ 1435 w 1379159"/>
                  <a:gd name="connsiteY0" fmla="*/ 397377 h 1775725"/>
                  <a:gd name="connsiteX1" fmla="*/ 227985 w 1379159"/>
                  <a:gd name="connsiteY1" fmla="*/ 1473839 h 1775725"/>
                  <a:gd name="connsiteX2" fmla="*/ 779178 w 1379159"/>
                  <a:gd name="connsiteY2" fmla="*/ 1704082 h 1775725"/>
                  <a:gd name="connsiteX3" fmla="*/ 1224752 w 1379159"/>
                  <a:gd name="connsiteY3" fmla="*/ 1775725 h 1775725"/>
                  <a:gd name="connsiteX4" fmla="*/ 1375007 w 1379159"/>
                  <a:gd name="connsiteY4" fmla="*/ 1472022 h 1775725"/>
                  <a:gd name="connsiteX5" fmla="*/ 1375007 w 1379159"/>
                  <a:gd name="connsiteY5" fmla="*/ 1403234 h 1775725"/>
                  <a:gd name="connsiteX6" fmla="*/ 1026489 w 1379159"/>
                  <a:gd name="connsiteY6" fmla="*/ 1327957 h 1775725"/>
                  <a:gd name="connsiteX7" fmla="*/ 892583 w 1379159"/>
                  <a:gd name="connsiteY7" fmla="*/ 1235807 h 1775725"/>
                  <a:gd name="connsiteX8" fmla="*/ 726498 w 1379159"/>
                  <a:gd name="connsiteY8" fmla="*/ 1220752 h 1775725"/>
                  <a:gd name="connsiteX9" fmla="*/ 690427 w 1379159"/>
                  <a:gd name="connsiteY9" fmla="*/ 1104462 h 1775725"/>
                  <a:gd name="connsiteX10" fmla="*/ 632038 w 1379159"/>
                  <a:gd name="connsiteY10" fmla="*/ 1086811 h 1775725"/>
                  <a:gd name="connsiteX11" fmla="*/ 582991 w 1379159"/>
                  <a:gd name="connsiteY11" fmla="*/ 503284 h 1775725"/>
                  <a:gd name="connsiteX12" fmla="*/ 326079 w 1379159"/>
                  <a:gd name="connsiteY12" fmla="*/ 42536 h 1775725"/>
                  <a:gd name="connsiteX13" fmla="*/ 156101 w 1379159"/>
                  <a:gd name="connsiteY13" fmla="*/ 42536 h 1775725"/>
                  <a:gd name="connsiteX14" fmla="*/ 1435 w 1379159"/>
                  <a:gd name="connsiteY14" fmla="*/ 397377 h 177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9159" h="1775725">
                    <a:moveTo>
                      <a:pt x="1435" y="397377"/>
                    </a:moveTo>
                    <a:cubicBezTo>
                      <a:pt x="-16471" y="595174"/>
                      <a:pt x="137417" y="1402195"/>
                      <a:pt x="227985" y="1473839"/>
                    </a:cubicBezTo>
                    <a:cubicBezTo>
                      <a:pt x="318553" y="1545482"/>
                      <a:pt x="608423" y="1669559"/>
                      <a:pt x="779178" y="1704082"/>
                    </a:cubicBezTo>
                    <a:cubicBezTo>
                      <a:pt x="949934" y="1738606"/>
                      <a:pt x="1224752" y="1775725"/>
                      <a:pt x="1224752" y="1775725"/>
                    </a:cubicBezTo>
                    <a:cubicBezTo>
                      <a:pt x="1224752" y="1775725"/>
                      <a:pt x="1365665" y="1501873"/>
                      <a:pt x="1375007" y="1472022"/>
                    </a:cubicBezTo>
                    <a:cubicBezTo>
                      <a:pt x="1384349" y="1442170"/>
                      <a:pt x="1375007" y="1403234"/>
                      <a:pt x="1375007" y="1403234"/>
                    </a:cubicBezTo>
                    <a:cubicBezTo>
                      <a:pt x="1375007" y="1403234"/>
                      <a:pt x="1100189" y="1314199"/>
                      <a:pt x="1026489" y="1327957"/>
                    </a:cubicBezTo>
                    <a:cubicBezTo>
                      <a:pt x="952789" y="1341714"/>
                      <a:pt x="907634" y="1243335"/>
                      <a:pt x="892583" y="1235807"/>
                    </a:cubicBezTo>
                    <a:cubicBezTo>
                      <a:pt x="877532" y="1228280"/>
                      <a:pt x="726498" y="1220752"/>
                      <a:pt x="726498" y="1220752"/>
                    </a:cubicBezTo>
                    <a:lnTo>
                      <a:pt x="690427" y="1104462"/>
                    </a:lnTo>
                    <a:lnTo>
                      <a:pt x="632038" y="1086811"/>
                    </a:lnTo>
                    <a:cubicBezTo>
                      <a:pt x="632038" y="1086811"/>
                      <a:pt x="620879" y="608931"/>
                      <a:pt x="582991" y="503284"/>
                    </a:cubicBezTo>
                    <a:cubicBezTo>
                      <a:pt x="545103" y="397636"/>
                      <a:pt x="401595" y="65119"/>
                      <a:pt x="326079" y="42536"/>
                    </a:cubicBezTo>
                    <a:cubicBezTo>
                      <a:pt x="250562" y="19693"/>
                      <a:pt x="227725" y="-40528"/>
                      <a:pt x="156101" y="42536"/>
                    </a:cubicBezTo>
                    <a:cubicBezTo>
                      <a:pt x="84477" y="125341"/>
                      <a:pt x="16486" y="231248"/>
                      <a:pt x="1435" y="397377"/>
                    </a:cubicBezTo>
                    <a:close/>
                  </a:path>
                </a:pathLst>
              </a:custGeom>
              <a:solidFill>
                <a:srgbClr val="DDDFEE"/>
              </a:solidFill>
              <a:ln w="25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50750A-65C5-C24F-8F51-BC617832EF27}"/>
                  </a:ext>
                </a:extLst>
              </p:cNvPr>
              <p:cNvSpPr/>
              <p:nvPr/>
            </p:nvSpPr>
            <p:spPr>
              <a:xfrm>
                <a:off x="6191467" y="2559420"/>
                <a:ext cx="813261" cy="401092"/>
              </a:xfrm>
              <a:custGeom>
                <a:avLst/>
                <a:gdLst>
                  <a:gd name="connsiteX0" fmla="*/ 303883 w 813261"/>
                  <a:gd name="connsiteY0" fmla="*/ 0 h 401092"/>
                  <a:gd name="connsiteX1" fmla="*/ 575847 w 813261"/>
                  <a:gd name="connsiteY1" fmla="*/ 69566 h 401092"/>
                  <a:gd name="connsiteX2" fmla="*/ 765806 w 813261"/>
                  <a:gd name="connsiteY2" fmla="*/ 134461 h 401092"/>
                  <a:gd name="connsiteX3" fmla="*/ 791757 w 813261"/>
                  <a:gd name="connsiteY3" fmla="*/ 201690 h 401092"/>
                  <a:gd name="connsiteX4" fmla="*/ 558460 w 813261"/>
                  <a:gd name="connsiteY4" fmla="*/ 149516 h 401092"/>
                  <a:gd name="connsiteX5" fmla="*/ 672643 w 813261"/>
                  <a:gd name="connsiteY5" fmla="*/ 202210 h 401092"/>
                  <a:gd name="connsiteX6" fmla="*/ 558460 w 813261"/>
                  <a:gd name="connsiteY6" fmla="*/ 253606 h 401092"/>
                  <a:gd name="connsiteX7" fmla="*/ 594272 w 813261"/>
                  <a:gd name="connsiteY7" fmla="*/ 308377 h 401092"/>
                  <a:gd name="connsiteX8" fmla="*/ 467632 w 813261"/>
                  <a:gd name="connsiteY8" fmla="*/ 346794 h 401092"/>
                  <a:gd name="connsiteX9" fmla="*/ 505001 w 813261"/>
                  <a:gd name="connsiteY9" fmla="*/ 365483 h 401092"/>
                  <a:gd name="connsiteX10" fmla="*/ 400679 w 813261"/>
                  <a:gd name="connsiteY10" fmla="*/ 391441 h 401092"/>
                  <a:gd name="connsiteX11" fmla="*/ 125082 w 813261"/>
                  <a:gd name="connsiteY11" fmla="*/ 290725 h 401092"/>
                  <a:gd name="connsiteX12" fmla="*/ 0 w 813261"/>
                  <a:gd name="connsiteY12" fmla="*/ 268402 h 401092"/>
                  <a:gd name="connsiteX13" fmla="*/ 0 w 813261"/>
                  <a:gd name="connsiteY13" fmla="*/ 152890 h 401092"/>
                  <a:gd name="connsiteX14" fmla="*/ 0 w 813261"/>
                  <a:gd name="connsiteY14" fmla="*/ 6230 h 401092"/>
                  <a:gd name="connsiteX15" fmla="*/ 136241 w 813261"/>
                  <a:gd name="connsiteY15" fmla="*/ 22583 h 401092"/>
                  <a:gd name="connsiteX16" fmla="*/ 303883 w 813261"/>
                  <a:gd name="connsiteY16" fmla="*/ 0 h 4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3261" h="401092">
                    <a:moveTo>
                      <a:pt x="303883" y="0"/>
                    </a:moveTo>
                    <a:cubicBezTo>
                      <a:pt x="381995" y="7787"/>
                      <a:pt x="523686" y="52954"/>
                      <a:pt x="575847" y="69566"/>
                    </a:cubicBezTo>
                    <a:cubicBezTo>
                      <a:pt x="628008" y="86179"/>
                      <a:pt x="735963" y="126673"/>
                      <a:pt x="765806" y="134461"/>
                    </a:cubicBezTo>
                    <a:cubicBezTo>
                      <a:pt x="795649" y="142248"/>
                      <a:pt x="840284" y="194163"/>
                      <a:pt x="791757" y="201690"/>
                    </a:cubicBezTo>
                    <a:cubicBezTo>
                      <a:pt x="743229" y="209218"/>
                      <a:pt x="558460" y="149516"/>
                      <a:pt x="558460" y="149516"/>
                    </a:cubicBezTo>
                    <a:cubicBezTo>
                      <a:pt x="558460" y="149516"/>
                      <a:pt x="676276" y="173137"/>
                      <a:pt x="672643" y="202210"/>
                    </a:cubicBezTo>
                    <a:cubicBezTo>
                      <a:pt x="669010" y="231282"/>
                      <a:pt x="649287" y="257499"/>
                      <a:pt x="558460" y="253606"/>
                    </a:cubicBezTo>
                    <a:cubicBezTo>
                      <a:pt x="467632" y="249972"/>
                      <a:pt x="616589" y="281121"/>
                      <a:pt x="594272" y="308377"/>
                    </a:cubicBezTo>
                    <a:cubicBezTo>
                      <a:pt x="571954" y="335632"/>
                      <a:pt x="467632" y="346794"/>
                      <a:pt x="467632" y="346794"/>
                    </a:cubicBezTo>
                    <a:cubicBezTo>
                      <a:pt x="467632" y="346794"/>
                      <a:pt x="508634" y="346794"/>
                      <a:pt x="505001" y="365483"/>
                    </a:cubicBezTo>
                    <a:cubicBezTo>
                      <a:pt x="501368" y="384173"/>
                      <a:pt x="486317" y="417658"/>
                      <a:pt x="400679" y="391441"/>
                    </a:cubicBezTo>
                    <a:cubicBezTo>
                      <a:pt x="315042" y="365483"/>
                      <a:pt x="177243" y="290725"/>
                      <a:pt x="125082" y="290725"/>
                    </a:cubicBezTo>
                    <a:cubicBezTo>
                      <a:pt x="72921" y="290725"/>
                      <a:pt x="0" y="268402"/>
                      <a:pt x="0" y="268402"/>
                    </a:cubicBezTo>
                    <a:cubicBezTo>
                      <a:pt x="0" y="268402"/>
                      <a:pt x="0" y="205065"/>
                      <a:pt x="0" y="152890"/>
                    </a:cubicBezTo>
                    <a:cubicBezTo>
                      <a:pt x="0" y="100716"/>
                      <a:pt x="0" y="6230"/>
                      <a:pt x="0" y="6230"/>
                    </a:cubicBezTo>
                    <a:cubicBezTo>
                      <a:pt x="0" y="6230"/>
                      <a:pt x="102765" y="18690"/>
                      <a:pt x="136241" y="22583"/>
                    </a:cubicBezTo>
                    <a:cubicBezTo>
                      <a:pt x="169977" y="26477"/>
                      <a:pt x="303883" y="0"/>
                      <a:pt x="303883" y="0"/>
                    </a:cubicBezTo>
                    <a:close/>
                  </a:path>
                </a:pathLst>
              </a:custGeom>
              <a:solidFill>
                <a:srgbClr val="40A1CC"/>
              </a:solidFill>
              <a:ln w="25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2B7225E-3D35-5045-9B28-B230C5EA3182}"/>
                  </a:ext>
                </a:extLst>
              </p:cNvPr>
              <p:cNvSpPr/>
              <p:nvPr/>
            </p:nvSpPr>
            <p:spPr>
              <a:xfrm>
                <a:off x="4625225" y="3109198"/>
                <a:ext cx="749053" cy="803132"/>
              </a:xfrm>
              <a:custGeom>
                <a:avLst/>
                <a:gdLst>
                  <a:gd name="connsiteX0" fmla="*/ 30218 w 749053"/>
                  <a:gd name="connsiteY0" fmla="*/ 4 h 803132"/>
                  <a:gd name="connsiteX1" fmla="*/ 11534 w 749053"/>
                  <a:gd name="connsiteY1" fmla="*/ 358479 h 803132"/>
                  <a:gd name="connsiteX2" fmla="*/ 11534 w 749053"/>
                  <a:gd name="connsiteY2" fmla="*/ 762120 h 803132"/>
                  <a:gd name="connsiteX3" fmla="*/ 328133 w 749053"/>
                  <a:gd name="connsiteY3" fmla="*/ 784443 h 803132"/>
                  <a:gd name="connsiteX4" fmla="*/ 562727 w 749053"/>
                  <a:gd name="connsiteY4" fmla="*/ 803133 h 803132"/>
                  <a:gd name="connsiteX5" fmla="*/ 648365 w 749053"/>
                  <a:gd name="connsiteY5" fmla="*/ 456598 h 803132"/>
                  <a:gd name="connsiteX6" fmla="*/ 749053 w 749053"/>
                  <a:gd name="connsiteY6" fmla="*/ 54256 h 803132"/>
                  <a:gd name="connsiteX7" fmla="*/ 734002 w 749053"/>
                  <a:gd name="connsiteY7" fmla="*/ 4 h 803132"/>
                  <a:gd name="connsiteX8" fmla="*/ 30218 w 749053"/>
                  <a:gd name="connsiteY8" fmla="*/ 4 h 8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53" h="803132">
                    <a:moveTo>
                      <a:pt x="30218" y="4"/>
                    </a:moveTo>
                    <a:cubicBezTo>
                      <a:pt x="30218" y="4"/>
                      <a:pt x="11534" y="275415"/>
                      <a:pt x="11534" y="358479"/>
                    </a:cubicBezTo>
                    <a:cubicBezTo>
                      <a:pt x="11534" y="358479"/>
                      <a:pt x="-14417" y="724741"/>
                      <a:pt x="11534" y="762120"/>
                    </a:cubicBezTo>
                    <a:cubicBezTo>
                      <a:pt x="37484" y="799499"/>
                      <a:pt x="275972" y="784443"/>
                      <a:pt x="328133" y="784443"/>
                    </a:cubicBezTo>
                    <a:cubicBezTo>
                      <a:pt x="380294" y="784443"/>
                      <a:pt x="562727" y="803133"/>
                      <a:pt x="562727" y="803133"/>
                    </a:cubicBezTo>
                    <a:cubicBezTo>
                      <a:pt x="562727" y="803133"/>
                      <a:pt x="644731" y="505139"/>
                      <a:pt x="648365" y="456598"/>
                    </a:cubicBezTo>
                    <a:cubicBezTo>
                      <a:pt x="651998" y="408058"/>
                      <a:pt x="749053" y="110064"/>
                      <a:pt x="749053" y="54256"/>
                    </a:cubicBezTo>
                    <a:cubicBezTo>
                      <a:pt x="749053" y="-1553"/>
                      <a:pt x="734002" y="4"/>
                      <a:pt x="734002" y="4"/>
                    </a:cubicBezTo>
                    <a:lnTo>
                      <a:pt x="30218" y="4"/>
                    </a:lnTo>
                    <a:close/>
                  </a:path>
                </a:pathLst>
              </a:custGeom>
              <a:solidFill>
                <a:srgbClr val="DAE0EE"/>
              </a:solidFill>
              <a:ln w="25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05F65F9-358F-C642-862C-22B4906CD9F3}"/>
                  </a:ext>
                </a:extLst>
              </p:cNvPr>
              <p:cNvSpPr/>
              <p:nvPr/>
            </p:nvSpPr>
            <p:spPr>
              <a:xfrm>
                <a:off x="5048596" y="210836"/>
                <a:ext cx="1059760" cy="1048833"/>
              </a:xfrm>
              <a:custGeom>
                <a:avLst/>
                <a:gdLst>
                  <a:gd name="connsiteX0" fmla="*/ 686397 w 1059760"/>
                  <a:gd name="connsiteY0" fmla="*/ 1757 h 1048833"/>
                  <a:gd name="connsiteX1" fmla="*/ 263919 w 1059760"/>
                  <a:gd name="connsiteY1" fmla="*/ 227847 h 1048833"/>
                  <a:gd name="connsiteX2" fmla="*/ 189181 w 1059760"/>
                  <a:gd name="connsiteY2" fmla="*/ 406436 h 1048833"/>
                  <a:gd name="connsiteX3" fmla="*/ 210720 w 1059760"/>
                  <a:gd name="connsiteY3" fmla="*/ 522207 h 1048833"/>
                  <a:gd name="connsiteX4" fmla="*/ 0 w 1059760"/>
                  <a:gd name="connsiteY4" fmla="*/ 749595 h 1048833"/>
                  <a:gd name="connsiteX5" fmla="*/ 347480 w 1059760"/>
                  <a:gd name="connsiteY5" fmla="*/ 1036686 h 1048833"/>
                  <a:gd name="connsiteX6" fmla="*/ 515641 w 1059760"/>
                  <a:gd name="connsiteY6" fmla="*/ 843302 h 1048833"/>
                  <a:gd name="connsiteX7" fmla="*/ 637350 w 1059760"/>
                  <a:gd name="connsiteY7" fmla="*/ 889247 h 1048833"/>
                  <a:gd name="connsiteX8" fmla="*/ 747122 w 1059760"/>
                  <a:gd name="connsiteY8" fmla="*/ 845898 h 1048833"/>
                  <a:gd name="connsiteX9" fmla="*/ 845994 w 1059760"/>
                  <a:gd name="connsiteY9" fmla="*/ 706765 h 1048833"/>
                  <a:gd name="connsiteX10" fmla="*/ 926182 w 1059760"/>
                  <a:gd name="connsiteY10" fmla="*/ 583726 h 1048833"/>
                  <a:gd name="connsiteX11" fmla="*/ 970298 w 1059760"/>
                  <a:gd name="connsiteY11" fmla="*/ 486904 h 1048833"/>
                  <a:gd name="connsiteX12" fmla="*/ 1041922 w 1059760"/>
                  <a:gd name="connsiteY12" fmla="*/ 344657 h 1048833"/>
                  <a:gd name="connsiteX13" fmla="*/ 686397 w 1059760"/>
                  <a:gd name="connsiteY13" fmla="*/ 1757 h 104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0" h="1048833">
                    <a:moveTo>
                      <a:pt x="686397" y="1757"/>
                    </a:moveTo>
                    <a:cubicBezTo>
                      <a:pt x="516420" y="-23163"/>
                      <a:pt x="266254" y="225252"/>
                      <a:pt x="263919" y="227847"/>
                    </a:cubicBezTo>
                    <a:cubicBezTo>
                      <a:pt x="249646" y="243162"/>
                      <a:pt x="187883" y="335571"/>
                      <a:pt x="189181" y="406436"/>
                    </a:cubicBezTo>
                    <a:cubicBezTo>
                      <a:pt x="190478" y="468734"/>
                      <a:pt x="206827" y="512602"/>
                      <a:pt x="210720" y="522207"/>
                    </a:cubicBezTo>
                    <a:lnTo>
                      <a:pt x="0" y="749595"/>
                    </a:lnTo>
                    <a:cubicBezTo>
                      <a:pt x="0" y="749595"/>
                      <a:pt x="347480" y="1119751"/>
                      <a:pt x="347480" y="1036686"/>
                    </a:cubicBezTo>
                    <a:cubicBezTo>
                      <a:pt x="347480" y="982695"/>
                      <a:pt x="446353" y="896775"/>
                      <a:pt x="515641" y="843302"/>
                    </a:cubicBezTo>
                    <a:cubicBezTo>
                      <a:pt x="568062" y="875230"/>
                      <a:pt x="605171" y="884315"/>
                      <a:pt x="637350" y="889247"/>
                    </a:cubicBezTo>
                    <a:cubicBezTo>
                      <a:pt x="696258" y="898073"/>
                      <a:pt x="730513" y="880681"/>
                      <a:pt x="747122" y="845898"/>
                    </a:cubicBezTo>
                    <a:cubicBezTo>
                      <a:pt x="765547" y="807481"/>
                      <a:pt x="792276" y="708842"/>
                      <a:pt x="845994" y="706765"/>
                    </a:cubicBezTo>
                    <a:cubicBezTo>
                      <a:pt x="949278" y="702612"/>
                      <a:pt x="910611" y="677952"/>
                      <a:pt x="926182" y="583726"/>
                    </a:cubicBezTo>
                    <a:cubicBezTo>
                      <a:pt x="936302" y="521947"/>
                      <a:pt x="937859" y="504036"/>
                      <a:pt x="970298" y="486904"/>
                    </a:cubicBezTo>
                    <a:cubicBezTo>
                      <a:pt x="993134" y="474704"/>
                      <a:pt x="1028687" y="386448"/>
                      <a:pt x="1041922" y="344657"/>
                    </a:cubicBezTo>
                    <a:cubicBezTo>
                      <a:pt x="1128078" y="71323"/>
                      <a:pt x="884660" y="31089"/>
                      <a:pt x="686397" y="1757"/>
                    </a:cubicBezTo>
                    <a:close/>
                  </a:path>
                </a:pathLst>
              </a:custGeom>
              <a:solidFill>
                <a:srgbClr val="AE8760"/>
              </a:solidFill>
              <a:ln w="25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15C7F1D-2E73-064D-96D0-0AF5A2B9D55F}"/>
                  </a:ext>
                </a:extLst>
              </p:cNvPr>
              <p:cNvSpPr/>
              <p:nvPr/>
            </p:nvSpPr>
            <p:spPr>
              <a:xfrm>
                <a:off x="5816705" y="608547"/>
                <a:ext cx="181498" cy="92377"/>
              </a:xfrm>
              <a:custGeom>
                <a:avLst/>
                <a:gdLst>
                  <a:gd name="connsiteX0" fmla="*/ 152104 w 181498"/>
                  <a:gd name="connsiteY0" fmla="*/ 84780 h 92377"/>
                  <a:gd name="connsiteX1" fmla="*/ 126413 w 181498"/>
                  <a:gd name="connsiteY1" fmla="*/ 49738 h 92377"/>
                  <a:gd name="connsiteX2" fmla="*/ 91899 w 181498"/>
                  <a:gd name="connsiteY2" fmla="*/ 24559 h 92377"/>
                  <a:gd name="connsiteX3" fmla="*/ 49599 w 181498"/>
                  <a:gd name="connsiteY3" fmla="*/ 13397 h 92377"/>
                  <a:gd name="connsiteX4" fmla="*/ 4185 w 181498"/>
                  <a:gd name="connsiteY4" fmla="*/ 15214 h 92377"/>
                  <a:gd name="connsiteX5" fmla="*/ 4185 w 181498"/>
                  <a:gd name="connsiteY5" fmla="*/ 15214 h 92377"/>
                  <a:gd name="connsiteX6" fmla="*/ 33 w 181498"/>
                  <a:gd name="connsiteY6" fmla="*/ 12099 h 92377"/>
                  <a:gd name="connsiteX7" fmla="*/ 2628 w 181498"/>
                  <a:gd name="connsiteY7" fmla="*/ 7946 h 92377"/>
                  <a:gd name="connsiteX8" fmla="*/ 50118 w 181498"/>
                  <a:gd name="connsiteY8" fmla="*/ 159 h 92377"/>
                  <a:gd name="connsiteX9" fmla="*/ 99165 w 181498"/>
                  <a:gd name="connsiteY9" fmla="*/ 6648 h 92377"/>
                  <a:gd name="connsiteX10" fmla="*/ 143541 w 181498"/>
                  <a:gd name="connsiteY10" fmla="*/ 31048 h 92377"/>
                  <a:gd name="connsiteX11" fmla="*/ 178315 w 181498"/>
                  <a:gd name="connsiteY11" fmla="*/ 67389 h 92377"/>
                  <a:gd name="connsiteX12" fmla="*/ 178315 w 181498"/>
                  <a:gd name="connsiteY12" fmla="*/ 67389 h 92377"/>
                  <a:gd name="connsiteX13" fmla="*/ 175460 w 181498"/>
                  <a:gd name="connsiteY13" fmla="*/ 89193 h 92377"/>
                  <a:gd name="connsiteX14" fmla="*/ 153662 w 181498"/>
                  <a:gd name="connsiteY14" fmla="*/ 86338 h 92377"/>
                  <a:gd name="connsiteX15" fmla="*/ 152104 w 181498"/>
                  <a:gd name="connsiteY15" fmla="*/ 84780 h 9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498" h="92377">
                    <a:moveTo>
                      <a:pt x="152104" y="84780"/>
                    </a:moveTo>
                    <a:cubicBezTo>
                      <a:pt x="144579" y="72061"/>
                      <a:pt x="136275" y="60121"/>
                      <a:pt x="126413" y="49738"/>
                    </a:cubicBezTo>
                    <a:cubicBezTo>
                      <a:pt x="116552" y="39355"/>
                      <a:pt x="104874" y="30789"/>
                      <a:pt x="91899" y="24559"/>
                    </a:cubicBezTo>
                    <a:cubicBezTo>
                      <a:pt x="78924" y="18329"/>
                      <a:pt x="64391" y="14695"/>
                      <a:pt x="49599" y="13397"/>
                    </a:cubicBezTo>
                    <a:cubicBezTo>
                      <a:pt x="34548" y="12099"/>
                      <a:pt x="19237" y="12878"/>
                      <a:pt x="4185" y="15214"/>
                    </a:cubicBezTo>
                    <a:lnTo>
                      <a:pt x="4185" y="15214"/>
                    </a:lnTo>
                    <a:cubicBezTo>
                      <a:pt x="2109" y="15474"/>
                      <a:pt x="293" y="14176"/>
                      <a:pt x="33" y="12099"/>
                    </a:cubicBezTo>
                    <a:cubicBezTo>
                      <a:pt x="-226" y="10282"/>
                      <a:pt x="1071" y="8465"/>
                      <a:pt x="2628" y="7946"/>
                    </a:cubicBezTo>
                    <a:cubicBezTo>
                      <a:pt x="17939" y="3793"/>
                      <a:pt x="33769" y="678"/>
                      <a:pt x="50118" y="159"/>
                    </a:cubicBezTo>
                    <a:cubicBezTo>
                      <a:pt x="66467" y="-620"/>
                      <a:pt x="83076" y="1457"/>
                      <a:pt x="99165" y="6648"/>
                    </a:cubicBezTo>
                    <a:cubicBezTo>
                      <a:pt x="115255" y="11840"/>
                      <a:pt x="130306" y="20406"/>
                      <a:pt x="143541" y="31048"/>
                    </a:cubicBezTo>
                    <a:cubicBezTo>
                      <a:pt x="156776" y="41691"/>
                      <a:pt x="168194" y="54150"/>
                      <a:pt x="178315" y="67389"/>
                    </a:cubicBezTo>
                    <a:lnTo>
                      <a:pt x="178315" y="67389"/>
                    </a:lnTo>
                    <a:cubicBezTo>
                      <a:pt x="183505" y="74138"/>
                      <a:pt x="182207" y="84002"/>
                      <a:pt x="175460" y="89193"/>
                    </a:cubicBezTo>
                    <a:cubicBezTo>
                      <a:pt x="168713" y="94385"/>
                      <a:pt x="158852" y="93087"/>
                      <a:pt x="153662" y="86338"/>
                    </a:cubicBezTo>
                    <a:cubicBezTo>
                      <a:pt x="152883" y="85819"/>
                      <a:pt x="152623" y="85300"/>
                      <a:pt x="152104" y="84780"/>
                    </a:cubicBezTo>
                    <a:close/>
                  </a:path>
                </a:pathLst>
              </a:custGeom>
              <a:solidFill>
                <a:srgbClr val="542B07"/>
              </a:solidFill>
              <a:ln w="2592" cap="flat">
                <a:noFill/>
                <a:prstDash val="solid"/>
                <a:miter/>
              </a:ln>
            </p:spPr>
            <p:txBody>
              <a:bodyPr rtlCol="0" anchor="ctr"/>
              <a:lstStyle/>
              <a:p>
                <a:endParaRPr lang="en-US"/>
              </a:p>
            </p:txBody>
          </p:sp>
          <p:grpSp>
            <p:nvGrpSpPr>
              <p:cNvPr id="60" name="Graphic 10">
                <a:extLst>
                  <a:ext uri="{FF2B5EF4-FFF2-40B4-BE49-F238E27FC236}">
                    <a16:creationId xmlns:a16="http://schemas.microsoft.com/office/drawing/2014/main" id="{6F2FC1F2-E239-3844-AB23-4BBB5DB314E1}"/>
                  </a:ext>
                </a:extLst>
              </p:cNvPr>
              <p:cNvGrpSpPr/>
              <p:nvPr/>
            </p:nvGrpSpPr>
            <p:grpSpPr>
              <a:xfrm>
                <a:off x="5787414" y="670761"/>
                <a:ext cx="134325" cy="81393"/>
                <a:chOff x="5787414" y="670761"/>
                <a:chExt cx="134325" cy="81393"/>
              </a:xfrm>
            </p:grpSpPr>
            <p:sp>
              <p:nvSpPr>
                <p:cNvPr id="61" name="Freeform 60">
                  <a:extLst>
                    <a:ext uri="{FF2B5EF4-FFF2-40B4-BE49-F238E27FC236}">
                      <a16:creationId xmlns:a16="http://schemas.microsoft.com/office/drawing/2014/main" id="{8B2F6872-99B7-1843-8E60-42464656D5E7}"/>
                    </a:ext>
                  </a:extLst>
                </p:cNvPr>
                <p:cNvSpPr/>
                <p:nvPr/>
              </p:nvSpPr>
              <p:spPr>
                <a:xfrm>
                  <a:off x="5790789" y="671233"/>
                  <a:ext cx="127935" cy="80238"/>
                </a:xfrm>
                <a:custGeom>
                  <a:avLst/>
                  <a:gdLst>
                    <a:gd name="connsiteX0" fmla="*/ 127937 w 127937"/>
                    <a:gd name="connsiteY0" fmla="*/ 80239 h 80239"/>
                    <a:gd name="connsiteX1" fmla="*/ 63060 w 127937"/>
                    <a:gd name="connsiteY1" fmla="*/ 1847 h 80239"/>
                    <a:gd name="connsiteX2" fmla="*/ 0 w 127937"/>
                    <a:gd name="connsiteY2" fmla="*/ 12230 h 80239"/>
                    <a:gd name="connsiteX3" fmla="*/ 47230 w 127937"/>
                    <a:gd name="connsiteY3" fmla="*/ 66482 h 80239"/>
                    <a:gd name="connsiteX4" fmla="*/ 127937 w 127937"/>
                    <a:gd name="connsiteY4" fmla="*/ 80239 h 8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37" h="80239">
                      <a:moveTo>
                        <a:pt x="127937" y="80239"/>
                      </a:moveTo>
                      <a:cubicBezTo>
                        <a:pt x="127159" y="67001"/>
                        <a:pt x="118335" y="10932"/>
                        <a:pt x="63060" y="1847"/>
                      </a:cubicBezTo>
                      <a:cubicBezTo>
                        <a:pt x="16868" y="-5680"/>
                        <a:pt x="0" y="12230"/>
                        <a:pt x="0" y="12230"/>
                      </a:cubicBezTo>
                      <a:cubicBezTo>
                        <a:pt x="0" y="12230"/>
                        <a:pt x="16349" y="48311"/>
                        <a:pt x="47230" y="66482"/>
                      </a:cubicBezTo>
                      <a:cubicBezTo>
                        <a:pt x="71105" y="80499"/>
                        <a:pt x="127937" y="80239"/>
                        <a:pt x="127937" y="80239"/>
                      </a:cubicBezTo>
                      <a:close/>
                    </a:path>
                  </a:pathLst>
                </a:custGeom>
                <a:solidFill>
                  <a:srgbClr val="FFFFFF"/>
                </a:solidFill>
                <a:ln w="259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6B3D3ADB-5D88-814A-AF6B-730E05869C26}"/>
                    </a:ext>
                  </a:extLst>
                </p:cNvPr>
                <p:cNvSpPr/>
                <p:nvPr/>
              </p:nvSpPr>
              <p:spPr>
                <a:xfrm>
                  <a:off x="5846807" y="687095"/>
                  <a:ext cx="57375" cy="59792"/>
                </a:xfrm>
                <a:custGeom>
                  <a:avLst/>
                  <a:gdLst>
                    <a:gd name="connsiteX0" fmla="*/ 813 w 57375"/>
                    <a:gd name="connsiteY0" fmla="*/ 25441 h 59792"/>
                    <a:gd name="connsiteX1" fmla="*/ 21574 w 57375"/>
                    <a:gd name="connsiteY1" fmla="*/ 59186 h 59792"/>
                    <a:gd name="connsiteX2" fmla="*/ 56607 w 57375"/>
                    <a:gd name="connsiteY2" fmla="*/ 36602 h 59792"/>
                    <a:gd name="connsiteX3" fmla="*/ 35068 w 57375"/>
                    <a:gd name="connsiteY3" fmla="*/ 521 h 59792"/>
                    <a:gd name="connsiteX4" fmla="*/ 813 w 57375"/>
                    <a:gd name="connsiteY4" fmla="*/ 25441 h 59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5" h="59792">
                      <a:moveTo>
                        <a:pt x="813" y="25441"/>
                      </a:moveTo>
                      <a:cubicBezTo>
                        <a:pt x="-2820" y="42313"/>
                        <a:pt x="6004" y="56071"/>
                        <a:pt x="21574" y="59186"/>
                      </a:cubicBezTo>
                      <a:cubicBezTo>
                        <a:pt x="36885" y="62301"/>
                        <a:pt x="52974" y="53215"/>
                        <a:pt x="56607" y="36602"/>
                      </a:cubicBezTo>
                      <a:cubicBezTo>
                        <a:pt x="60240" y="19990"/>
                        <a:pt x="50639" y="3636"/>
                        <a:pt x="35068" y="521"/>
                      </a:cubicBezTo>
                      <a:cubicBezTo>
                        <a:pt x="19757" y="-2593"/>
                        <a:pt x="4446" y="8568"/>
                        <a:pt x="813" y="25441"/>
                      </a:cubicBezTo>
                      <a:close/>
                    </a:path>
                  </a:pathLst>
                </a:custGeom>
                <a:solidFill>
                  <a:srgbClr val="542B07"/>
                </a:solidFill>
                <a:ln w="259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CCBA9D-7C3A-1A46-BC5A-39BF81821C70}"/>
                    </a:ext>
                  </a:extLst>
                </p:cNvPr>
                <p:cNvSpPr/>
                <p:nvPr/>
              </p:nvSpPr>
              <p:spPr>
                <a:xfrm>
                  <a:off x="5787414" y="670761"/>
                  <a:ext cx="132099" cy="75519"/>
                </a:xfrm>
                <a:custGeom>
                  <a:avLst/>
                  <a:gdLst>
                    <a:gd name="connsiteX0" fmla="*/ 0 w 132099"/>
                    <a:gd name="connsiteY0" fmla="*/ 14000 h 75519"/>
                    <a:gd name="connsiteX1" fmla="*/ 83302 w 132099"/>
                    <a:gd name="connsiteY1" fmla="*/ 22307 h 75519"/>
                    <a:gd name="connsiteX2" fmla="*/ 129754 w 132099"/>
                    <a:gd name="connsiteY2" fmla="*/ 72146 h 75519"/>
                    <a:gd name="connsiteX3" fmla="*/ 132089 w 132099"/>
                    <a:gd name="connsiteY3" fmla="*/ 75520 h 75519"/>
                    <a:gd name="connsiteX4" fmla="*/ 82523 w 132099"/>
                    <a:gd name="connsiteY4" fmla="*/ 4915 h 75519"/>
                    <a:gd name="connsiteX5" fmla="*/ 0 w 132099"/>
                    <a:gd name="connsiteY5" fmla="*/ 14000 h 7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99" h="75519">
                      <a:moveTo>
                        <a:pt x="0" y="14000"/>
                      </a:moveTo>
                      <a:cubicBezTo>
                        <a:pt x="27248" y="11664"/>
                        <a:pt x="49047" y="15817"/>
                        <a:pt x="83302" y="22307"/>
                      </a:cubicBezTo>
                      <a:cubicBezTo>
                        <a:pt x="108474" y="26979"/>
                        <a:pt x="124304" y="55273"/>
                        <a:pt x="129754" y="72146"/>
                      </a:cubicBezTo>
                      <a:lnTo>
                        <a:pt x="132089" y="75520"/>
                      </a:lnTo>
                      <a:cubicBezTo>
                        <a:pt x="132608" y="60465"/>
                        <a:pt x="113145" y="12443"/>
                        <a:pt x="82523" y="4915"/>
                      </a:cubicBezTo>
                      <a:cubicBezTo>
                        <a:pt x="52421" y="-3132"/>
                        <a:pt x="22058" y="-2093"/>
                        <a:pt x="0" y="14000"/>
                      </a:cubicBezTo>
                      <a:close/>
                    </a:path>
                  </a:pathLst>
                </a:custGeom>
                <a:solidFill>
                  <a:srgbClr val="937251"/>
                </a:solidFill>
                <a:ln w="259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C3ACBB6-4144-634C-B57E-B118C183B9FD}"/>
                    </a:ext>
                  </a:extLst>
                </p:cNvPr>
                <p:cNvSpPr/>
                <p:nvPr/>
              </p:nvSpPr>
              <p:spPr>
                <a:xfrm rot="-4528894">
                  <a:off x="5875856" y="714229"/>
                  <a:ext cx="25432" cy="23362"/>
                </a:xfrm>
                <a:custGeom>
                  <a:avLst/>
                  <a:gdLst>
                    <a:gd name="connsiteX0" fmla="*/ 25432 w 25432"/>
                    <a:gd name="connsiteY0" fmla="*/ 11681 h 23362"/>
                    <a:gd name="connsiteX1" fmla="*/ 12716 w 25432"/>
                    <a:gd name="connsiteY1" fmla="*/ 23363 h 23362"/>
                    <a:gd name="connsiteX2" fmla="*/ 0 w 25432"/>
                    <a:gd name="connsiteY2" fmla="*/ 11681 h 23362"/>
                    <a:gd name="connsiteX3" fmla="*/ 12716 w 25432"/>
                    <a:gd name="connsiteY3" fmla="*/ 0 h 23362"/>
                    <a:gd name="connsiteX4" fmla="*/ 25432 w 25432"/>
                    <a:gd name="connsiteY4" fmla="*/ 11681 h 2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 h="23362">
                      <a:moveTo>
                        <a:pt x="25432" y="11681"/>
                      </a:moveTo>
                      <a:cubicBezTo>
                        <a:pt x="25432" y="18133"/>
                        <a:pt x="19739" y="23363"/>
                        <a:pt x="12716" y="23363"/>
                      </a:cubicBezTo>
                      <a:cubicBezTo>
                        <a:pt x="5693" y="23363"/>
                        <a:pt x="0" y="18133"/>
                        <a:pt x="0" y="11681"/>
                      </a:cubicBezTo>
                      <a:cubicBezTo>
                        <a:pt x="0" y="5230"/>
                        <a:pt x="5693" y="0"/>
                        <a:pt x="12716" y="0"/>
                      </a:cubicBezTo>
                      <a:cubicBezTo>
                        <a:pt x="19739" y="0"/>
                        <a:pt x="25432" y="5230"/>
                        <a:pt x="25432" y="11681"/>
                      </a:cubicBezTo>
                      <a:close/>
                    </a:path>
                  </a:pathLst>
                </a:custGeom>
                <a:solidFill>
                  <a:srgbClr val="FFE4CF"/>
                </a:solidFill>
                <a:ln w="259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F323CE8-B211-4A40-88B4-EB2C98694D66}"/>
                    </a:ext>
                  </a:extLst>
                </p:cNvPr>
                <p:cNvSpPr/>
                <p:nvPr/>
              </p:nvSpPr>
              <p:spPr>
                <a:xfrm>
                  <a:off x="5789231" y="680089"/>
                  <a:ext cx="132508" cy="72065"/>
                </a:xfrm>
                <a:custGeom>
                  <a:avLst/>
                  <a:gdLst>
                    <a:gd name="connsiteX0" fmla="*/ 4411 w 132508"/>
                    <a:gd name="connsiteY0" fmla="*/ 0 h 72065"/>
                    <a:gd name="connsiteX1" fmla="*/ 43338 w 132508"/>
                    <a:gd name="connsiteY1" fmla="*/ 1557 h 72065"/>
                    <a:gd name="connsiteX2" fmla="*/ 82004 w 132508"/>
                    <a:gd name="connsiteY2" fmla="*/ 9604 h 72065"/>
                    <a:gd name="connsiteX3" fmla="*/ 114443 w 132508"/>
                    <a:gd name="connsiteY3" fmla="*/ 33226 h 72065"/>
                    <a:gd name="connsiteX4" fmla="*/ 132349 w 132508"/>
                    <a:gd name="connsiteY4" fmla="*/ 68528 h 72065"/>
                    <a:gd name="connsiteX5" fmla="*/ 130532 w 132508"/>
                    <a:gd name="connsiteY5" fmla="*/ 71903 h 72065"/>
                    <a:gd name="connsiteX6" fmla="*/ 127418 w 132508"/>
                    <a:gd name="connsiteY6" fmla="*/ 70345 h 72065"/>
                    <a:gd name="connsiteX7" fmla="*/ 127418 w 132508"/>
                    <a:gd name="connsiteY7" fmla="*/ 70345 h 72065"/>
                    <a:gd name="connsiteX8" fmla="*/ 109772 w 132508"/>
                    <a:gd name="connsiteY8" fmla="*/ 37379 h 72065"/>
                    <a:gd name="connsiteX9" fmla="*/ 79928 w 132508"/>
                    <a:gd name="connsiteY9" fmla="*/ 16613 h 72065"/>
                    <a:gd name="connsiteX10" fmla="*/ 42819 w 132508"/>
                    <a:gd name="connsiteY10" fmla="*/ 9864 h 72065"/>
                    <a:gd name="connsiteX11" fmla="*/ 4411 w 132508"/>
                    <a:gd name="connsiteY11" fmla="*/ 9345 h 72065"/>
                    <a:gd name="connsiteX12" fmla="*/ 0 w 132508"/>
                    <a:gd name="connsiteY12" fmla="*/ 4932 h 72065"/>
                    <a:gd name="connsiteX13" fmla="*/ 4411 w 132508"/>
                    <a:gd name="connsiteY13" fmla="*/ 0 h 72065"/>
                    <a:gd name="connsiteX14" fmla="*/ 4411 w 132508"/>
                    <a:gd name="connsiteY14" fmla="*/ 0 h 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8" h="72065">
                      <a:moveTo>
                        <a:pt x="4411" y="0"/>
                      </a:moveTo>
                      <a:cubicBezTo>
                        <a:pt x="17387" y="260"/>
                        <a:pt x="30362" y="260"/>
                        <a:pt x="43338" y="1557"/>
                      </a:cubicBezTo>
                      <a:cubicBezTo>
                        <a:pt x="56573" y="2855"/>
                        <a:pt x="69548" y="5192"/>
                        <a:pt x="82004" y="9604"/>
                      </a:cubicBezTo>
                      <a:cubicBezTo>
                        <a:pt x="94720" y="14017"/>
                        <a:pt x="106138" y="22583"/>
                        <a:pt x="114443" y="33226"/>
                      </a:cubicBezTo>
                      <a:cubicBezTo>
                        <a:pt x="122747" y="43609"/>
                        <a:pt x="128456" y="56068"/>
                        <a:pt x="132349" y="68528"/>
                      </a:cubicBezTo>
                      <a:cubicBezTo>
                        <a:pt x="132868" y="69826"/>
                        <a:pt x="132089" y="71383"/>
                        <a:pt x="130532" y="71903"/>
                      </a:cubicBezTo>
                      <a:cubicBezTo>
                        <a:pt x="129235" y="72422"/>
                        <a:pt x="127677" y="71643"/>
                        <a:pt x="127418" y="70345"/>
                      </a:cubicBezTo>
                      <a:lnTo>
                        <a:pt x="127418" y="70345"/>
                      </a:lnTo>
                      <a:cubicBezTo>
                        <a:pt x="123266" y="58405"/>
                        <a:pt x="117816" y="46983"/>
                        <a:pt x="109772" y="37379"/>
                      </a:cubicBezTo>
                      <a:cubicBezTo>
                        <a:pt x="101727" y="27775"/>
                        <a:pt x="91346" y="20506"/>
                        <a:pt x="79928" y="16613"/>
                      </a:cubicBezTo>
                      <a:cubicBezTo>
                        <a:pt x="67991" y="12719"/>
                        <a:pt x="55534" y="10643"/>
                        <a:pt x="42819" y="9864"/>
                      </a:cubicBezTo>
                      <a:cubicBezTo>
                        <a:pt x="30103" y="9085"/>
                        <a:pt x="17387" y="9085"/>
                        <a:pt x="4411" y="9345"/>
                      </a:cubicBezTo>
                      <a:cubicBezTo>
                        <a:pt x="2076" y="9345"/>
                        <a:pt x="0" y="7528"/>
                        <a:pt x="0" y="4932"/>
                      </a:cubicBezTo>
                      <a:cubicBezTo>
                        <a:pt x="0" y="2336"/>
                        <a:pt x="1816" y="0"/>
                        <a:pt x="4411" y="0"/>
                      </a:cubicBezTo>
                      <a:cubicBezTo>
                        <a:pt x="4411" y="0"/>
                        <a:pt x="4411" y="0"/>
                        <a:pt x="4411" y="0"/>
                      </a:cubicBezTo>
                      <a:close/>
                    </a:path>
                  </a:pathLst>
                </a:custGeom>
                <a:solidFill>
                  <a:srgbClr val="331E0E"/>
                </a:solidFill>
                <a:ln w="2592" cap="flat">
                  <a:noFill/>
                  <a:prstDash val="solid"/>
                  <a:miter/>
                </a:ln>
              </p:spPr>
              <p:txBody>
                <a:bodyPr rtlCol="0" anchor="ctr"/>
                <a:lstStyle/>
                <a:p>
                  <a:endParaRPr lang="en-US"/>
                </a:p>
              </p:txBody>
            </p:sp>
          </p:grpSp>
          <p:grpSp>
            <p:nvGrpSpPr>
              <p:cNvPr id="66" name="Graphic 10">
                <a:extLst>
                  <a:ext uri="{FF2B5EF4-FFF2-40B4-BE49-F238E27FC236}">
                    <a16:creationId xmlns:a16="http://schemas.microsoft.com/office/drawing/2014/main" id="{6F2FC1F2-E239-3844-AB23-4BBB5DB314E1}"/>
                  </a:ext>
                </a:extLst>
              </p:cNvPr>
              <p:cNvGrpSpPr/>
              <p:nvPr/>
            </p:nvGrpSpPr>
            <p:grpSpPr>
              <a:xfrm>
                <a:off x="5733696" y="905141"/>
                <a:ext cx="117864" cy="101447"/>
                <a:chOff x="5733696" y="905141"/>
                <a:chExt cx="117864" cy="101447"/>
              </a:xfrm>
            </p:grpSpPr>
            <p:sp>
              <p:nvSpPr>
                <p:cNvPr id="67" name="Freeform 66">
                  <a:extLst>
                    <a:ext uri="{FF2B5EF4-FFF2-40B4-BE49-F238E27FC236}">
                      <a16:creationId xmlns:a16="http://schemas.microsoft.com/office/drawing/2014/main" id="{7A804213-18C5-4B43-B584-6C650E69D713}"/>
                    </a:ext>
                  </a:extLst>
                </p:cNvPr>
                <p:cNvSpPr/>
                <p:nvPr/>
              </p:nvSpPr>
              <p:spPr>
                <a:xfrm>
                  <a:off x="5733696" y="905401"/>
                  <a:ext cx="117864" cy="70864"/>
                </a:xfrm>
                <a:custGeom>
                  <a:avLst/>
                  <a:gdLst>
                    <a:gd name="connsiteX0" fmla="*/ 112107 w 117864"/>
                    <a:gd name="connsiteY0" fmla="*/ 44647 h 70864"/>
                    <a:gd name="connsiteX1" fmla="*/ 0 w 117864"/>
                    <a:gd name="connsiteY1" fmla="*/ 0 h 70864"/>
                    <a:gd name="connsiteX2" fmla="*/ 64358 w 117864"/>
                    <a:gd name="connsiteY2" fmla="*/ 69566 h 70864"/>
                    <a:gd name="connsiteX3" fmla="*/ 101986 w 117864"/>
                    <a:gd name="connsiteY3" fmla="*/ 70864 h 70864"/>
                    <a:gd name="connsiteX4" fmla="*/ 112107 w 117864"/>
                    <a:gd name="connsiteY4" fmla="*/ 44647 h 70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64" h="70864">
                      <a:moveTo>
                        <a:pt x="112107" y="44647"/>
                      </a:moveTo>
                      <a:cubicBezTo>
                        <a:pt x="77593" y="30890"/>
                        <a:pt x="0" y="0"/>
                        <a:pt x="0" y="0"/>
                      </a:cubicBezTo>
                      <a:lnTo>
                        <a:pt x="64358" y="69566"/>
                      </a:lnTo>
                      <a:lnTo>
                        <a:pt x="101986" y="70864"/>
                      </a:lnTo>
                      <a:cubicBezTo>
                        <a:pt x="102765" y="70864"/>
                        <a:pt x="129235" y="51396"/>
                        <a:pt x="112107" y="44647"/>
                      </a:cubicBezTo>
                      <a:close/>
                    </a:path>
                  </a:pathLst>
                </a:custGeom>
                <a:solidFill>
                  <a:srgbClr val="CC735E"/>
                </a:solidFill>
                <a:ln w="259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235CEB8-B79C-B547-8762-6D155F9F20E9}"/>
                    </a:ext>
                  </a:extLst>
                </p:cNvPr>
                <p:cNvSpPr/>
                <p:nvPr/>
              </p:nvSpPr>
              <p:spPr>
                <a:xfrm>
                  <a:off x="5733696" y="905141"/>
                  <a:ext cx="102527" cy="101447"/>
                </a:xfrm>
                <a:custGeom>
                  <a:avLst/>
                  <a:gdLst>
                    <a:gd name="connsiteX0" fmla="*/ 102246 w 102527"/>
                    <a:gd name="connsiteY0" fmla="*/ 70864 h 101447"/>
                    <a:gd name="connsiteX1" fmla="*/ 59946 w 102527"/>
                    <a:gd name="connsiteY1" fmla="*/ 52694 h 101447"/>
                    <a:gd name="connsiteX2" fmla="*/ 0 w 102527"/>
                    <a:gd name="connsiteY2" fmla="*/ 0 h 101447"/>
                    <a:gd name="connsiteX3" fmla="*/ 41521 w 102527"/>
                    <a:gd name="connsiteY3" fmla="*/ 86439 h 101447"/>
                    <a:gd name="connsiteX4" fmla="*/ 89011 w 102527"/>
                    <a:gd name="connsiteY4" fmla="*/ 99937 h 101447"/>
                    <a:gd name="connsiteX5" fmla="*/ 102246 w 102527"/>
                    <a:gd name="connsiteY5" fmla="*/ 70864 h 1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27" h="101447">
                      <a:moveTo>
                        <a:pt x="102246" y="70864"/>
                      </a:moveTo>
                      <a:cubicBezTo>
                        <a:pt x="102246" y="70864"/>
                        <a:pt x="75776" y="60481"/>
                        <a:pt x="59946" y="52694"/>
                      </a:cubicBezTo>
                      <a:cubicBezTo>
                        <a:pt x="43857" y="44387"/>
                        <a:pt x="0" y="0"/>
                        <a:pt x="0" y="0"/>
                      </a:cubicBezTo>
                      <a:cubicBezTo>
                        <a:pt x="0" y="0"/>
                        <a:pt x="7785" y="64375"/>
                        <a:pt x="41521" y="86439"/>
                      </a:cubicBezTo>
                      <a:cubicBezTo>
                        <a:pt x="51123" y="92669"/>
                        <a:pt x="79928" y="105907"/>
                        <a:pt x="89011" y="99937"/>
                      </a:cubicBezTo>
                      <a:cubicBezTo>
                        <a:pt x="105620" y="89554"/>
                        <a:pt x="102246" y="70864"/>
                        <a:pt x="102246" y="70864"/>
                      </a:cubicBezTo>
                      <a:close/>
                    </a:path>
                  </a:pathLst>
                </a:custGeom>
                <a:solidFill>
                  <a:srgbClr val="EA876C"/>
                </a:solidFill>
                <a:ln w="2592"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5C390D91-6936-AB42-B5FF-B21FA251EB7E}"/>
                  </a:ext>
                </a:extLst>
              </p:cNvPr>
              <p:cNvSpPr/>
              <p:nvPr/>
            </p:nvSpPr>
            <p:spPr>
              <a:xfrm>
                <a:off x="5862090" y="852707"/>
                <a:ext cx="8885" cy="36600"/>
              </a:xfrm>
              <a:custGeom>
                <a:avLst/>
                <a:gdLst>
                  <a:gd name="connsiteX0" fmla="*/ 8885 w 8885"/>
                  <a:gd name="connsiteY0" fmla="*/ 0 h 36600"/>
                  <a:gd name="connsiteX1" fmla="*/ 62 w 8885"/>
                  <a:gd name="connsiteY1" fmla="*/ 19209 h 36600"/>
                  <a:gd name="connsiteX2" fmla="*/ 4214 w 8885"/>
                  <a:gd name="connsiteY2" fmla="*/ 36600 h 36600"/>
                </a:gdLst>
                <a:ahLst/>
                <a:cxnLst>
                  <a:cxn ang="0">
                    <a:pos x="connsiteX0" y="connsiteY0"/>
                  </a:cxn>
                  <a:cxn ang="0">
                    <a:pos x="connsiteX1" y="connsiteY1"/>
                  </a:cxn>
                  <a:cxn ang="0">
                    <a:pos x="connsiteX2" y="connsiteY2"/>
                  </a:cxn>
                </a:cxnLst>
                <a:rect l="l" t="t" r="r" b="b"/>
                <a:pathLst>
                  <a:path w="8885" h="36600">
                    <a:moveTo>
                      <a:pt x="8885" y="0"/>
                    </a:moveTo>
                    <a:cubicBezTo>
                      <a:pt x="4474" y="5451"/>
                      <a:pt x="581" y="11681"/>
                      <a:pt x="62" y="19209"/>
                    </a:cubicBezTo>
                    <a:cubicBezTo>
                      <a:pt x="-457" y="26996"/>
                      <a:pt x="2398" y="35821"/>
                      <a:pt x="4214" y="36600"/>
                    </a:cubicBezTo>
                  </a:path>
                </a:pathLst>
              </a:custGeom>
              <a:solidFill>
                <a:srgbClr val="937251"/>
              </a:solidFill>
              <a:ln w="10368" cap="rnd">
                <a:solidFill>
                  <a:srgbClr val="937251"/>
                </a:solidFill>
                <a:prstDash val="solid"/>
                <a:round/>
              </a:ln>
            </p:spPr>
            <p:txBody>
              <a:bodyPr rtlCol="0" anchor="ctr"/>
              <a:lstStyle/>
              <a:p>
                <a:endParaRPr lang="en-US"/>
              </a:p>
            </p:txBody>
          </p:sp>
          <p:sp>
            <p:nvSpPr>
              <p:cNvPr id="70" name="Freeform 69">
                <a:extLst>
                  <a:ext uri="{FF2B5EF4-FFF2-40B4-BE49-F238E27FC236}">
                    <a16:creationId xmlns:a16="http://schemas.microsoft.com/office/drawing/2014/main" id="{1BE75389-EFF2-EF40-BC22-F0CBAEB98C32}"/>
                  </a:ext>
                </a:extLst>
              </p:cNvPr>
              <p:cNvSpPr/>
              <p:nvPr/>
            </p:nvSpPr>
            <p:spPr>
              <a:xfrm>
                <a:off x="5885508" y="901208"/>
                <a:ext cx="29324" cy="7827"/>
              </a:xfrm>
              <a:custGeom>
                <a:avLst/>
                <a:gdLst>
                  <a:gd name="connsiteX0" fmla="*/ 29324 w 29324"/>
                  <a:gd name="connsiteY0" fmla="*/ 7827 h 7827"/>
                  <a:gd name="connsiteX1" fmla="*/ 8823 w 29324"/>
                  <a:gd name="connsiteY1" fmla="*/ 40 h 7827"/>
                  <a:gd name="connsiteX2" fmla="*/ 0 w 29324"/>
                  <a:gd name="connsiteY2" fmla="*/ 6270 h 7827"/>
                  <a:gd name="connsiteX3" fmla="*/ 29324 w 29324"/>
                  <a:gd name="connsiteY3" fmla="*/ 7827 h 7827"/>
                </a:gdLst>
                <a:ahLst/>
                <a:cxnLst>
                  <a:cxn ang="0">
                    <a:pos x="connsiteX0" y="connsiteY0"/>
                  </a:cxn>
                  <a:cxn ang="0">
                    <a:pos x="connsiteX1" y="connsiteY1"/>
                  </a:cxn>
                  <a:cxn ang="0">
                    <a:pos x="connsiteX2" y="connsiteY2"/>
                  </a:cxn>
                  <a:cxn ang="0">
                    <a:pos x="connsiteX3" y="connsiteY3"/>
                  </a:cxn>
                </a:cxnLst>
                <a:rect l="l" t="t" r="r" b="b"/>
                <a:pathLst>
                  <a:path w="29324" h="7827">
                    <a:moveTo>
                      <a:pt x="29324" y="7827"/>
                    </a:moveTo>
                    <a:cubicBezTo>
                      <a:pt x="25951" y="4193"/>
                      <a:pt x="14273" y="-479"/>
                      <a:pt x="8823" y="40"/>
                    </a:cubicBezTo>
                    <a:cubicBezTo>
                      <a:pt x="3374" y="818"/>
                      <a:pt x="0" y="6270"/>
                      <a:pt x="0" y="6270"/>
                    </a:cubicBezTo>
                    <a:lnTo>
                      <a:pt x="29324" y="7827"/>
                    </a:lnTo>
                    <a:close/>
                  </a:path>
                </a:pathLst>
              </a:custGeom>
              <a:solidFill>
                <a:srgbClr val="937251"/>
              </a:solidFill>
              <a:ln w="10368" cap="rnd">
                <a:solidFill>
                  <a:srgbClr val="937251"/>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DAEE856E-88E6-9E4A-B616-26DC85B70CA8}"/>
                  </a:ext>
                </a:extLst>
              </p:cNvPr>
              <p:cNvSpPr/>
              <p:nvPr/>
            </p:nvSpPr>
            <p:spPr>
              <a:xfrm>
                <a:off x="4767477" y="-2"/>
                <a:ext cx="1413350" cy="1156227"/>
              </a:xfrm>
              <a:custGeom>
                <a:avLst/>
                <a:gdLst>
                  <a:gd name="connsiteX0" fmla="*/ 1413350 w 1413350"/>
                  <a:gd name="connsiteY0" fmla="*/ 434793 h 1156227"/>
                  <a:gd name="connsiteX1" fmla="*/ 1073396 w 1413350"/>
                  <a:gd name="connsiteY1" fmla="*/ 525125 h 1156227"/>
                  <a:gd name="connsiteX2" fmla="*/ 816224 w 1413350"/>
                  <a:gd name="connsiteY2" fmla="*/ 614939 h 1156227"/>
                  <a:gd name="connsiteX3" fmla="*/ 494954 w 1413350"/>
                  <a:gd name="connsiteY3" fmla="*/ 878928 h 1156227"/>
                  <a:gd name="connsiteX4" fmla="*/ 9416 w 1413350"/>
                  <a:gd name="connsiteY4" fmla="*/ 1152521 h 1156227"/>
                  <a:gd name="connsiteX5" fmla="*/ 226104 w 1413350"/>
                  <a:gd name="connsiteY5" fmla="*/ 716692 h 1156227"/>
                  <a:gd name="connsiteX6" fmla="*/ 458882 w 1413350"/>
                  <a:gd name="connsiteY6" fmla="*/ 275413 h 1156227"/>
                  <a:gd name="connsiteX7" fmla="*/ 667526 w 1413350"/>
                  <a:gd name="connsiteY7" fmla="*/ 59186 h 1156227"/>
                  <a:gd name="connsiteX8" fmla="*/ 1026165 w 1413350"/>
                  <a:gd name="connsiteY8" fmla="*/ 14799 h 1156227"/>
                  <a:gd name="connsiteX9" fmla="*/ 1310066 w 1413350"/>
                  <a:gd name="connsiteY9" fmla="*/ 231026 h 1156227"/>
                  <a:gd name="connsiteX10" fmla="*/ 1412572 w 1413350"/>
                  <a:gd name="connsiteY10" fmla="*/ 398712 h 1156227"/>
                  <a:gd name="connsiteX11" fmla="*/ 1413350 w 1413350"/>
                  <a:gd name="connsiteY11" fmla="*/ 434793 h 115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350" h="1156227">
                    <a:moveTo>
                      <a:pt x="1413350" y="434793"/>
                    </a:moveTo>
                    <a:cubicBezTo>
                      <a:pt x="1327713" y="453482"/>
                      <a:pt x="1133342" y="480997"/>
                      <a:pt x="1073396" y="525125"/>
                    </a:cubicBezTo>
                    <a:cubicBezTo>
                      <a:pt x="990094" y="586126"/>
                      <a:pt x="945459" y="559389"/>
                      <a:pt x="816224" y="614939"/>
                    </a:cubicBezTo>
                    <a:cubicBezTo>
                      <a:pt x="761728" y="638300"/>
                      <a:pt x="619258" y="835838"/>
                      <a:pt x="494954" y="878928"/>
                    </a:cubicBezTo>
                    <a:cubicBezTo>
                      <a:pt x="370650" y="922277"/>
                      <a:pt x="69622" y="1105018"/>
                      <a:pt x="9416" y="1152521"/>
                    </a:cubicBezTo>
                    <a:cubicBezTo>
                      <a:pt x="-50790" y="1200023"/>
                      <a:pt x="196261" y="776395"/>
                      <a:pt x="226104" y="716692"/>
                    </a:cubicBezTo>
                    <a:cubicBezTo>
                      <a:pt x="255948" y="656990"/>
                      <a:pt x="417880" y="331222"/>
                      <a:pt x="458882" y="275413"/>
                    </a:cubicBezTo>
                    <a:cubicBezTo>
                      <a:pt x="499885" y="219604"/>
                      <a:pt x="595383" y="95786"/>
                      <a:pt x="667526" y="59186"/>
                    </a:cubicBezTo>
                    <a:cubicBezTo>
                      <a:pt x="768475" y="8309"/>
                      <a:pt x="903159" y="-18687"/>
                      <a:pt x="1026165" y="14799"/>
                    </a:cubicBezTo>
                    <a:cubicBezTo>
                      <a:pt x="1149172" y="48284"/>
                      <a:pt x="1295274" y="197281"/>
                      <a:pt x="1310066" y="231026"/>
                    </a:cubicBezTo>
                    <a:cubicBezTo>
                      <a:pt x="1324858" y="264770"/>
                      <a:pt x="1412572" y="398712"/>
                      <a:pt x="1412572" y="398712"/>
                    </a:cubicBezTo>
                    <a:lnTo>
                      <a:pt x="1413350" y="434793"/>
                    </a:lnTo>
                    <a:close/>
                  </a:path>
                </a:pathLst>
              </a:custGeom>
              <a:solidFill>
                <a:srgbClr val="4A281C"/>
              </a:solidFill>
              <a:ln w="259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B7F61A2-C98B-5C4A-92F0-34A99FA2DA69}"/>
                  </a:ext>
                </a:extLst>
              </p:cNvPr>
              <p:cNvSpPr/>
              <p:nvPr/>
            </p:nvSpPr>
            <p:spPr>
              <a:xfrm>
                <a:off x="5474425" y="532905"/>
                <a:ext cx="130555" cy="164316"/>
              </a:xfrm>
              <a:custGeom>
                <a:avLst/>
                <a:gdLst>
                  <a:gd name="connsiteX0" fmla="*/ 130556 w 130555"/>
                  <a:gd name="connsiteY0" fmla="*/ 65677 h 164316"/>
                  <a:gd name="connsiteX1" fmla="*/ 86699 w 130555"/>
                  <a:gd name="connsiteY1" fmla="*/ 5 h 164316"/>
                  <a:gd name="connsiteX2" fmla="*/ 2359 w 130555"/>
                  <a:gd name="connsiteY2" fmla="*/ 69052 h 164316"/>
                  <a:gd name="connsiteX3" fmla="*/ 17411 w 130555"/>
                  <a:gd name="connsiteY3" fmla="*/ 143810 h 164316"/>
                  <a:gd name="connsiteX4" fmla="*/ 59710 w 130555"/>
                  <a:gd name="connsiteY4" fmla="*/ 164316 h 164316"/>
                  <a:gd name="connsiteX5" fmla="*/ 130556 w 130555"/>
                  <a:gd name="connsiteY5" fmla="*/ 65677 h 1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55" h="164316">
                    <a:moveTo>
                      <a:pt x="130556" y="65677"/>
                    </a:moveTo>
                    <a:cubicBezTo>
                      <a:pt x="130037" y="32711"/>
                      <a:pt x="105643" y="524"/>
                      <a:pt x="86699" y="5"/>
                    </a:cubicBezTo>
                    <a:cubicBezTo>
                      <a:pt x="67755" y="-515"/>
                      <a:pt x="9106" y="43094"/>
                      <a:pt x="2359" y="69052"/>
                    </a:cubicBezTo>
                    <a:cubicBezTo>
                      <a:pt x="-4388" y="95269"/>
                      <a:pt x="4176" y="129533"/>
                      <a:pt x="17411" y="143810"/>
                    </a:cubicBezTo>
                    <a:cubicBezTo>
                      <a:pt x="30646" y="157827"/>
                      <a:pt x="59710" y="164316"/>
                      <a:pt x="59710" y="164316"/>
                    </a:cubicBezTo>
                    <a:lnTo>
                      <a:pt x="130556" y="65677"/>
                    </a:lnTo>
                    <a:close/>
                  </a:path>
                </a:pathLst>
              </a:custGeom>
              <a:solidFill>
                <a:srgbClr val="AE8760"/>
              </a:solidFill>
              <a:ln w="259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28D044D-0609-1F43-963E-216C9477BB5E}"/>
                  </a:ext>
                </a:extLst>
              </p:cNvPr>
              <p:cNvSpPr/>
              <p:nvPr/>
            </p:nvSpPr>
            <p:spPr>
              <a:xfrm>
                <a:off x="5431111" y="581710"/>
                <a:ext cx="117923" cy="615974"/>
              </a:xfrm>
              <a:custGeom>
                <a:avLst/>
                <a:gdLst>
                  <a:gd name="connsiteX0" fmla="*/ 41781 w 117923"/>
                  <a:gd name="connsiteY0" fmla="*/ 602217 h 615974"/>
                  <a:gd name="connsiteX1" fmla="*/ 0 w 117923"/>
                  <a:gd name="connsiteY1" fmla="*/ 615974 h 615974"/>
                  <a:gd name="connsiteX2" fmla="*/ 48528 w 117923"/>
                  <a:gd name="connsiteY2" fmla="*/ 107464 h 615974"/>
                  <a:gd name="connsiteX3" fmla="*/ 111848 w 117923"/>
                  <a:gd name="connsiteY3" fmla="*/ 0 h 615974"/>
                  <a:gd name="connsiteX4" fmla="*/ 112107 w 117923"/>
                  <a:gd name="connsiteY4" fmla="*/ 0 h 615974"/>
                  <a:gd name="connsiteX5" fmla="*/ 111848 w 117923"/>
                  <a:gd name="connsiteY5" fmla="*/ 41532 h 615974"/>
                  <a:gd name="connsiteX6" fmla="*/ 106398 w 117923"/>
                  <a:gd name="connsiteY6" fmla="*/ 41792 h 615974"/>
                  <a:gd name="connsiteX7" fmla="*/ 89530 w 117923"/>
                  <a:gd name="connsiteY7" fmla="*/ 112656 h 615974"/>
                  <a:gd name="connsiteX8" fmla="*/ 41781 w 117923"/>
                  <a:gd name="connsiteY8" fmla="*/ 602217 h 61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23" h="615974">
                    <a:moveTo>
                      <a:pt x="41781" y="602217"/>
                    </a:moveTo>
                    <a:lnTo>
                      <a:pt x="0" y="615974"/>
                    </a:lnTo>
                    <a:cubicBezTo>
                      <a:pt x="259" y="612080"/>
                      <a:pt x="32438" y="235176"/>
                      <a:pt x="48528" y="107464"/>
                    </a:cubicBezTo>
                    <a:cubicBezTo>
                      <a:pt x="59168" y="23102"/>
                      <a:pt x="72662" y="0"/>
                      <a:pt x="111848" y="0"/>
                    </a:cubicBezTo>
                    <a:cubicBezTo>
                      <a:pt x="111848" y="0"/>
                      <a:pt x="112107" y="0"/>
                      <a:pt x="112107" y="0"/>
                    </a:cubicBezTo>
                    <a:cubicBezTo>
                      <a:pt x="119114" y="0"/>
                      <a:pt x="120671" y="41532"/>
                      <a:pt x="111848" y="41532"/>
                    </a:cubicBezTo>
                    <a:cubicBezTo>
                      <a:pt x="110031" y="41532"/>
                      <a:pt x="107696" y="41532"/>
                      <a:pt x="106398" y="41792"/>
                    </a:cubicBezTo>
                    <a:cubicBezTo>
                      <a:pt x="104322" y="44128"/>
                      <a:pt x="96796" y="55809"/>
                      <a:pt x="89530" y="112656"/>
                    </a:cubicBezTo>
                    <a:cubicBezTo>
                      <a:pt x="73700" y="239589"/>
                      <a:pt x="42040" y="598323"/>
                      <a:pt x="41781" y="602217"/>
                    </a:cubicBezTo>
                    <a:close/>
                  </a:path>
                </a:pathLst>
              </a:custGeom>
              <a:solidFill>
                <a:srgbClr val="FCDFA7"/>
              </a:solidFill>
              <a:ln w="259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C0FBE89-AED6-C341-B92F-19046A204B3C}"/>
                  </a:ext>
                </a:extLst>
              </p:cNvPr>
              <p:cNvSpPr/>
              <p:nvPr/>
            </p:nvSpPr>
            <p:spPr>
              <a:xfrm>
                <a:off x="5435137" y="1102419"/>
                <a:ext cx="297780" cy="1317867"/>
              </a:xfrm>
              <a:custGeom>
                <a:avLst/>
                <a:gdLst>
                  <a:gd name="connsiteX0" fmla="*/ 229790 w 297780"/>
                  <a:gd name="connsiteY0" fmla="*/ 983534 h 1317867"/>
                  <a:gd name="connsiteX1" fmla="*/ 108860 w 297780"/>
                  <a:gd name="connsiteY1" fmla="*/ 671004 h 1317867"/>
                  <a:gd name="connsiteX2" fmla="*/ 101853 w 297780"/>
                  <a:gd name="connsiteY2" fmla="*/ 392479 h 1317867"/>
                  <a:gd name="connsiteX3" fmla="*/ 177889 w 297780"/>
                  <a:gd name="connsiteY3" fmla="*/ 340304 h 1317867"/>
                  <a:gd name="connsiteX4" fmla="*/ 211884 w 297780"/>
                  <a:gd name="connsiteY4" fmla="*/ 264248 h 1317867"/>
                  <a:gd name="connsiteX5" fmla="*/ 261709 w 297780"/>
                  <a:gd name="connsiteY5" fmla="*/ 98379 h 1317867"/>
                  <a:gd name="connsiteX6" fmla="*/ 284287 w 297780"/>
                  <a:gd name="connsiteY6" fmla="*/ 2855 h 1317867"/>
                  <a:gd name="connsiteX7" fmla="*/ 242765 w 297780"/>
                  <a:gd name="connsiteY7" fmla="*/ 0 h 1317867"/>
                  <a:gd name="connsiteX8" fmla="*/ 178667 w 297780"/>
                  <a:gd name="connsiteY8" fmla="*/ 246338 h 1317867"/>
                  <a:gd name="connsiteX9" fmla="*/ 139741 w 297780"/>
                  <a:gd name="connsiteY9" fmla="*/ 323951 h 1317867"/>
                  <a:gd name="connsiteX10" fmla="*/ 86802 w 297780"/>
                  <a:gd name="connsiteY10" fmla="*/ 353543 h 1317867"/>
                  <a:gd name="connsiteX11" fmla="*/ 49432 w 297780"/>
                  <a:gd name="connsiteY11" fmla="*/ 291244 h 1317867"/>
                  <a:gd name="connsiteX12" fmla="*/ 44242 w 297780"/>
                  <a:gd name="connsiteY12" fmla="*/ 10383 h 1317867"/>
                  <a:gd name="connsiteX13" fmla="*/ 3500 w 297780"/>
                  <a:gd name="connsiteY13" fmla="*/ 10383 h 1317867"/>
                  <a:gd name="connsiteX14" fmla="*/ 8690 w 297780"/>
                  <a:gd name="connsiteY14" fmla="*/ 298513 h 1317867"/>
                  <a:gd name="connsiteX15" fmla="*/ 60332 w 297780"/>
                  <a:gd name="connsiteY15" fmla="*/ 385990 h 1317867"/>
                  <a:gd name="connsiteX16" fmla="*/ 67598 w 297780"/>
                  <a:gd name="connsiteY16" fmla="*/ 671264 h 1317867"/>
                  <a:gd name="connsiteX17" fmla="*/ 192161 w 297780"/>
                  <a:gd name="connsiteY17" fmla="*/ 1001185 h 1317867"/>
                  <a:gd name="connsiteX18" fmla="*/ 256260 w 297780"/>
                  <a:gd name="connsiteY18" fmla="*/ 1317868 h 1317867"/>
                  <a:gd name="connsiteX19" fmla="*/ 297781 w 297780"/>
                  <a:gd name="connsiteY19" fmla="*/ 1314493 h 1317867"/>
                  <a:gd name="connsiteX20" fmla="*/ 229790 w 297780"/>
                  <a:gd name="connsiteY20" fmla="*/ 983534 h 13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80" h="1317867">
                    <a:moveTo>
                      <a:pt x="229790" y="983534"/>
                    </a:moveTo>
                    <a:cubicBezTo>
                      <a:pt x="171141" y="855563"/>
                      <a:pt x="108860" y="694885"/>
                      <a:pt x="108860" y="671004"/>
                    </a:cubicBezTo>
                    <a:cubicBezTo>
                      <a:pt x="108860" y="642191"/>
                      <a:pt x="103410" y="450365"/>
                      <a:pt x="101853" y="392479"/>
                    </a:cubicBezTo>
                    <a:cubicBezTo>
                      <a:pt x="125987" y="384951"/>
                      <a:pt x="165951" y="368598"/>
                      <a:pt x="177889" y="340304"/>
                    </a:cubicBezTo>
                    <a:cubicBezTo>
                      <a:pt x="183598" y="327066"/>
                      <a:pt x="202542" y="298253"/>
                      <a:pt x="211884" y="264248"/>
                    </a:cubicBezTo>
                    <a:cubicBezTo>
                      <a:pt x="220967" y="232061"/>
                      <a:pt x="243544" y="152371"/>
                      <a:pt x="261709" y="98379"/>
                    </a:cubicBezTo>
                    <a:cubicBezTo>
                      <a:pt x="270273" y="72422"/>
                      <a:pt x="286882" y="4413"/>
                      <a:pt x="284287" y="2855"/>
                    </a:cubicBezTo>
                    <a:lnTo>
                      <a:pt x="242765" y="0"/>
                    </a:lnTo>
                    <a:cubicBezTo>
                      <a:pt x="228492" y="47762"/>
                      <a:pt x="201504" y="164312"/>
                      <a:pt x="178667" y="246338"/>
                    </a:cubicBezTo>
                    <a:cubicBezTo>
                      <a:pt x="170363" y="276189"/>
                      <a:pt x="144153" y="313308"/>
                      <a:pt x="139741" y="323951"/>
                    </a:cubicBezTo>
                    <a:cubicBezTo>
                      <a:pt x="135329" y="334074"/>
                      <a:pt x="110676" y="346534"/>
                      <a:pt x="86802" y="353543"/>
                    </a:cubicBezTo>
                    <a:cubicBezTo>
                      <a:pt x="73567" y="339266"/>
                      <a:pt x="53325" y="313827"/>
                      <a:pt x="49432" y="291244"/>
                    </a:cubicBezTo>
                    <a:cubicBezTo>
                      <a:pt x="42685" y="252048"/>
                      <a:pt x="40609" y="69047"/>
                      <a:pt x="44242" y="10383"/>
                    </a:cubicBezTo>
                    <a:lnTo>
                      <a:pt x="3500" y="10383"/>
                    </a:lnTo>
                    <a:cubicBezTo>
                      <a:pt x="-3767" y="109541"/>
                      <a:pt x="1424" y="256461"/>
                      <a:pt x="8690" y="298513"/>
                    </a:cubicBezTo>
                    <a:cubicBezTo>
                      <a:pt x="15177" y="336411"/>
                      <a:pt x="46318" y="371713"/>
                      <a:pt x="60332" y="385990"/>
                    </a:cubicBezTo>
                    <a:cubicBezTo>
                      <a:pt x="61629" y="430896"/>
                      <a:pt x="67598" y="641932"/>
                      <a:pt x="67598" y="671264"/>
                    </a:cubicBezTo>
                    <a:cubicBezTo>
                      <a:pt x="67598" y="715911"/>
                      <a:pt x="158945" y="928763"/>
                      <a:pt x="192161" y="1001185"/>
                    </a:cubicBezTo>
                    <a:cubicBezTo>
                      <a:pt x="238354" y="1101641"/>
                      <a:pt x="256260" y="1315791"/>
                      <a:pt x="256260" y="1317868"/>
                    </a:cubicBezTo>
                    <a:lnTo>
                      <a:pt x="297781" y="1314493"/>
                    </a:lnTo>
                    <a:cubicBezTo>
                      <a:pt x="296743" y="1305149"/>
                      <a:pt x="278837" y="1090739"/>
                      <a:pt x="229790" y="983534"/>
                    </a:cubicBezTo>
                    <a:close/>
                  </a:path>
                </a:pathLst>
              </a:custGeom>
              <a:solidFill>
                <a:srgbClr val="201600"/>
              </a:solidFill>
              <a:ln w="259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5564057-C86E-2843-B1EC-B8A29703683C}"/>
                  </a:ext>
                </a:extLst>
              </p:cNvPr>
              <p:cNvSpPr/>
              <p:nvPr/>
            </p:nvSpPr>
            <p:spPr>
              <a:xfrm>
                <a:off x="5044704" y="4486513"/>
                <a:ext cx="95498" cy="139911"/>
              </a:xfrm>
              <a:custGeom>
                <a:avLst/>
                <a:gdLst>
                  <a:gd name="connsiteX0" fmla="*/ 0 w 95498"/>
                  <a:gd name="connsiteY0" fmla="*/ 0 h 139911"/>
                  <a:gd name="connsiteX1" fmla="*/ 0 w 95498"/>
                  <a:gd name="connsiteY1" fmla="*/ 139912 h 139911"/>
                  <a:gd name="connsiteX2" fmla="*/ 92644 w 95498"/>
                  <a:gd name="connsiteY2" fmla="*/ 102792 h 139911"/>
                  <a:gd name="connsiteX3" fmla="*/ 95499 w 95498"/>
                  <a:gd name="connsiteY3" fmla="*/ 0 h 139911"/>
                </a:gdLst>
                <a:ahLst/>
                <a:cxnLst>
                  <a:cxn ang="0">
                    <a:pos x="connsiteX0" y="connsiteY0"/>
                  </a:cxn>
                  <a:cxn ang="0">
                    <a:pos x="connsiteX1" y="connsiteY1"/>
                  </a:cxn>
                  <a:cxn ang="0">
                    <a:pos x="connsiteX2" y="connsiteY2"/>
                  </a:cxn>
                  <a:cxn ang="0">
                    <a:pos x="connsiteX3" y="connsiteY3"/>
                  </a:cxn>
                </a:cxnLst>
                <a:rect l="l" t="t" r="r" b="b"/>
                <a:pathLst>
                  <a:path w="95498" h="139911">
                    <a:moveTo>
                      <a:pt x="0" y="0"/>
                    </a:moveTo>
                    <a:lnTo>
                      <a:pt x="0" y="139912"/>
                    </a:lnTo>
                    <a:lnTo>
                      <a:pt x="92644" y="102792"/>
                    </a:lnTo>
                    <a:lnTo>
                      <a:pt x="95499" y="0"/>
                    </a:lnTo>
                    <a:close/>
                  </a:path>
                </a:pathLst>
              </a:custGeom>
              <a:solidFill>
                <a:srgbClr val="EEF0FC"/>
              </a:solidFill>
              <a:ln w="259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070A179-A845-884A-B3D4-7A21953F21EC}"/>
                  </a:ext>
                </a:extLst>
              </p:cNvPr>
              <p:cNvSpPr/>
              <p:nvPr/>
            </p:nvSpPr>
            <p:spPr>
              <a:xfrm>
                <a:off x="5516229" y="578335"/>
                <a:ext cx="47749" cy="47761"/>
              </a:xfrm>
              <a:custGeom>
                <a:avLst/>
                <a:gdLst>
                  <a:gd name="connsiteX0" fmla="*/ 47749 w 47749"/>
                  <a:gd name="connsiteY0" fmla="*/ 23881 h 47761"/>
                  <a:gd name="connsiteX1" fmla="*/ 23875 w 47749"/>
                  <a:gd name="connsiteY1" fmla="*/ 47762 h 47761"/>
                  <a:gd name="connsiteX2" fmla="*/ 0 w 47749"/>
                  <a:gd name="connsiteY2" fmla="*/ 23881 h 47761"/>
                  <a:gd name="connsiteX3" fmla="*/ 23875 w 47749"/>
                  <a:gd name="connsiteY3" fmla="*/ 0 h 47761"/>
                  <a:gd name="connsiteX4" fmla="*/ 47749 w 47749"/>
                  <a:gd name="connsiteY4" fmla="*/ 23881 h 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49" h="47761">
                    <a:moveTo>
                      <a:pt x="47749" y="23881"/>
                    </a:moveTo>
                    <a:cubicBezTo>
                      <a:pt x="47749" y="37070"/>
                      <a:pt x="37060" y="47762"/>
                      <a:pt x="23875" y="47762"/>
                    </a:cubicBezTo>
                    <a:cubicBezTo>
                      <a:pt x="10689" y="47762"/>
                      <a:pt x="0" y="37070"/>
                      <a:pt x="0" y="23881"/>
                    </a:cubicBezTo>
                    <a:cubicBezTo>
                      <a:pt x="0" y="10692"/>
                      <a:pt x="10689" y="0"/>
                      <a:pt x="23875" y="0"/>
                    </a:cubicBezTo>
                    <a:cubicBezTo>
                      <a:pt x="37060" y="0"/>
                      <a:pt x="47749" y="10692"/>
                      <a:pt x="47749" y="23881"/>
                    </a:cubicBezTo>
                    <a:close/>
                  </a:path>
                </a:pathLst>
              </a:custGeom>
              <a:solidFill>
                <a:srgbClr val="201600"/>
              </a:solidFill>
              <a:ln w="2592" cap="flat">
                <a:noFill/>
                <a:prstDash val="solid"/>
                <a:miter/>
              </a:ln>
            </p:spPr>
            <p:txBody>
              <a:bodyPr rtlCol="0" anchor="ctr"/>
              <a:lstStyle/>
              <a:p>
                <a:endParaRPr lang="en-US"/>
              </a:p>
            </p:txBody>
          </p:sp>
        </p:grpSp>
      </p:grpSp>
      <p:sp>
        <p:nvSpPr>
          <p:cNvPr id="7" name="TextBox 6">
            <a:extLst>
              <a:ext uri="{FF2B5EF4-FFF2-40B4-BE49-F238E27FC236}">
                <a16:creationId xmlns:a16="http://schemas.microsoft.com/office/drawing/2014/main" id="{54CFD385-CF60-DD45-9591-DFA218E2E1B0}"/>
              </a:ext>
            </a:extLst>
          </p:cNvPr>
          <p:cNvSpPr txBox="1"/>
          <p:nvPr/>
        </p:nvSpPr>
        <p:spPr>
          <a:xfrm>
            <a:off x="6821587" y="1324019"/>
            <a:ext cx="3745257" cy="1200329"/>
          </a:xfrm>
          <a:prstGeom prst="rect">
            <a:avLst/>
          </a:prstGeom>
          <a:noFill/>
        </p:spPr>
        <p:txBody>
          <a:bodyPr wrap="none" rtlCol="0">
            <a:spAutoFit/>
          </a:bodyPr>
          <a:lstStyle/>
          <a:p>
            <a:pPr algn="ctr"/>
            <a:r>
              <a:rPr lang="en-US" sz="3600" b="1" dirty="0">
                <a:cs typeface="Arial Black" panose="020B0604020202020204" pitchFamily="34" charset="0"/>
              </a:rPr>
              <a:t>Cyber</a:t>
            </a:r>
            <a:br>
              <a:rPr lang="en-US" sz="3600" b="1" dirty="0">
                <a:cs typeface="Arial Black" panose="020B0604020202020204" pitchFamily="34" charset="0"/>
              </a:rPr>
            </a:br>
            <a:r>
              <a:rPr lang="en-US" sz="3600" b="1" dirty="0">
                <a:cs typeface="Arial Black" panose="020B0604020202020204" pitchFamily="34" charset="0"/>
              </a:rPr>
              <a:t>Pet Control Officer</a:t>
            </a:r>
          </a:p>
        </p:txBody>
      </p:sp>
      <p:pic>
        <p:nvPicPr>
          <p:cNvPr id="8" name="Picture 7">
            <a:extLst>
              <a:ext uri="{FF2B5EF4-FFF2-40B4-BE49-F238E27FC236}">
                <a16:creationId xmlns:a16="http://schemas.microsoft.com/office/drawing/2014/main" id="{A23EC240-7430-4B4D-B195-9170ECC6629F}"/>
              </a:ext>
            </a:extLst>
          </p:cNvPr>
          <p:cNvPicPr>
            <a:picLocks noChangeAspect="1"/>
          </p:cNvPicPr>
          <p:nvPr/>
        </p:nvPicPr>
        <p:blipFill>
          <a:blip r:embed="rId3"/>
          <a:stretch>
            <a:fillRect/>
          </a:stretch>
        </p:blipFill>
        <p:spPr>
          <a:xfrm>
            <a:off x="6963517" y="2658698"/>
            <a:ext cx="3470664" cy="3230671"/>
          </a:xfrm>
          <a:prstGeom prst="rect">
            <a:avLst/>
          </a:prstGeom>
        </p:spPr>
      </p:pic>
      <p:sp>
        <p:nvSpPr>
          <p:cNvPr id="77" name="Right Arrow 76">
            <a:extLst>
              <a:ext uri="{FF2B5EF4-FFF2-40B4-BE49-F238E27FC236}">
                <a16:creationId xmlns:a16="http://schemas.microsoft.com/office/drawing/2014/main" id="{BFF2F62B-7277-174B-B6B5-0D529D0D6C29}"/>
              </a:ext>
            </a:extLst>
          </p:cNvPr>
          <p:cNvSpPr/>
          <p:nvPr/>
        </p:nvSpPr>
        <p:spPr>
          <a:xfrm>
            <a:off x="5171349" y="3661547"/>
            <a:ext cx="1100137" cy="668793"/>
          </a:xfrm>
          <a:prstGeom prst="rightArrow">
            <a:avLst/>
          </a:prstGeom>
          <a:gradFill flip="none" rotWithShape="1">
            <a:gsLst>
              <a:gs pos="0">
                <a:schemeClr val="tx1"/>
              </a:gs>
              <a:gs pos="100000">
                <a:srgbClr val="0055A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27BC5E7-1A70-0369-B5D5-59F0D7367AF0}"/>
              </a:ext>
            </a:extLst>
          </p:cNvPr>
          <p:cNvGrpSpPr/>
          <p:nvPr/>
        </p:nvGrpSpPr>
        <p:grpSpPr>
          <a:xfrm>
            <a:off x="9181692" y="5062543"/>
            <a:ext cx="862736" cy="996481"/>
            <a:chOff x="9181692" y="5062543"/>
            <a:chExt cx="862736" cy="996481"/>
          </a:xfrm>
        </p:grpSpPr>
        <p:sp>
          <p:nvSpPr>
            <p:cNvPr id="120" name="TextBox 119">
              <a:extLst>
                <a:ext uri="{FF2B5EF4-FFF2-40B4-BE49-F238E27FC236}">
                  <a16:creationId xmlns:a16="http://schemas.microsoft.com/office/drawing/2014/main" id="{3E14F4DB-DDD0-1047-B79F-2BBFAD4AD263}"/>
                </a:ext>
              </a:extLst>
            </p:cNvPr>
            <p:cNvSpPr txBox="1"/>
            <p:nvPr/>
          </p:nvSpPr>
          <p:spPr>
            <a:xfrm>
              <a:off x="9181692" y="5812803"/>
              <a:ext cx="862736" cy="246221"/>
            </a:xfrm>
            <a:prstGeom prst="rect">
              <a:avLst/>
            </a:prstGeom>
            <a:noFill/>
          </p:spPr>
          <p:txBody>
            <a:bodyPr wrap="none" rtlCol="0" anchor="t">
              <a:spAutoFit/>
            </a:bodyPr>
            <a:lstStyle/>
            <a:p>
              <a:pPr algn="ctr"/>
              <a:r>
                <a:rPr lang="en-US" sz="1000" dirty="0">
                  <a:latin typeface="Arial Rounded MT Bold" panose="020F0704030504030204" pitchFamily="34" charset="77"/>
                </a:rPr>
                <a:t>Ephemeral</a:t>
              </a:r>
            </a:p>
          </p:txBody>
        </p:sp>
        <p:sp>
          <p:nvSpPr>
            <p:cNvPr id="121" name="TextBox 120">
              <a:extLst>
                <a:ext uri="{FF2B5EF4-FFF2-40B4-BE49-F238E27FC236}">
                  <a16:creationId xmlns:a16="http://schemas.microsoft.com/office/drawing/2014/main" id="{C8388D8C-6C63-6D42-9A9E-13779FDABA57}"/>
                </a:ext>
              </a:extLst>
            </p:cNvPr>
            <p:cNvSpPr txBox="1"/>
            <p:nvPr/>
          </p:nvSpPr>
          <p:spPr>
            <a:xfrm rot="3600000" flipH="1">
              <a:off x="9480930" y="5363833"/>
              <a:ext cx="843501" cy="246221"/>
            </a:xfrm>
            <a:prstGeom prst="rect">
              <a:avLst/>
            </a:prstGeom>
            <a:noFill/>
          </p:spPr>
          <p:txBody>
            <a:bodyPr wrap="none" rtlCol="0" anchor="t">
              <a:spAutoFit/>
            </a:bodyPr>
            <a:lstStyle/>
            <a:p>
              <a:pPr algn="ctr"/>
              <a:r>
                <a:rPr lang="en-US" sz="1000" dirty="0">
                  <a:latin typeface="Arial Rounded MT Bold" panose="020F0704030504030204" pitchFamily="34" charset="77"/>
                </a:rPr>
                <a:t>Immutable</a:t>
              </a:r>
            </a:p>
          </p:txBody>
        </p:sp>
        <p:sp>
          <p:nvSpPr>
            <p:cNvPr id="122" name="TextBox 121">
              <a:extLst>
                <a:ext uri="{FF2B5EF4-FFF2-40B4-BE49-F238E27FC236}">
                  <a16:creationId xmlns:a16="http://schemas.microsoft.com/office/drawing/2014/main" id="{DC924B34-5730-FD4D-A471-495A4B1ED810}"/>
                </a:ext>
              </a:extLst>
            </p:cNvPr>
            <p:cNvSpPr txBox="1"/>
            <p:nvPr/>
          </p:nvSpPr>
          <p:spPr>
            <a:xfrm rot="18000000" flipH="1">
              <a:off x="8872437" y="5378816"/>
              <a:ext cx="878767" cy="246221"/>
            </a:xfrm>
            <a:prstGeom prst="rect">
              <a:avLst/>
            </a:prstGeom>
            <a:noFill/>
          </p:spPr>
          <p:txBody>
            <a:bodyPr wrap="none" rtlCol="0" anchor="b">
              <a:spAutoFit/>
            </a:bodyPr>
            <a:lstStyle/>
            <a:p>
              <a:pPr algn="ctr"/>
              <a:r>
                <a:rPr lang="en-US" sz="1000" dirty="0">
                  <a:latin typeface="Arial Rounded MT Bold" panose="020F0704030504030204" pitchFamily="34" charset="77"/>
                </a:rPr>
                <a:t>Distributed</a:t>
              </a:r>
            </a:p>
          </p:txBody>
        </p:sp>
        <p:grpSp>
          <p:nvGrpSpPr>
            <p:cNvPr id="123" name="Graphic 4">
              <a:extLst>
                <a:ext uri="{FF2B5EF4-FFF2-40B4-BE49-F238E27FC236}">
                  <a16:creationId xmlns:a16="http://schemas.microsoft.com/office/drawing/2014/main" id="{772BF189-4E0C-B44E-B1AD-076DD81C503D}"/>
                </a:ext>
              </a:extLst>
            </p:cNvPr>
            <p:cNvGrpSpPr/>
            <p:nvPr/>
          </p:nvGrpSpPr>
          <p:grpSpPr>
            <a:xfrm>
              <a:off x="9253633" y="5175189"/>
              <a:ext cx="717584" cy="717584"/>
              <a:chOff x="1114147" y="2030135"/>
              <a:chExt cx="2956420" cy="2956420"/>
            </a:xfrm>
          </p:grpSpPr>
          <p:sp>
            <p:nvSpPr>
              <p:cNvPr id="124" name="Freeform 123">
                <a:extLst>
                  <a:ext uri="{FF2B5EF4-FFF2-40B4-BE49-F238E27FC236}">
                    <a16:creationId xmlns:a16="http://schemas.microsoft.com/office/drawing/2014/main" id="{2603D47E-D125-294D-92EF-02D49517DBF9}"/>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2800"/>
              </a:p>
            </p:txBody>
          </p:sp>
          <p:sp>
            <p:nvSpPr>
              <p:cNvPr id="125" name="Freeform 124">
                <a:extLst>
                  <a:ext uri="{FF2B5EF4-FFF2-40B4-BE49-F238E27FC236}">
                    <a16:creationId xmlns:a16="http://schemas.microsoft.com/office/drawing/2014/main" id="{980DE363-58F9-DC44-9FDD-761946E93658}"/>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2800"/>
              </a:p>
            </p:txBody>
          </p:sp>
          <p:sp>
            <p:nvSpPr>
              <p:cNvPr id="126" name="Freeform 125">
                <a:extLst>
                  <a:ext uri="{FF2B5EF4-FFF2-40B4-BE49-F238E27FC236}">
                    <a16:creationId xmlns:a16="http://schemas.microsoft.com/office/drawing/2014/main" id="{D505B04C-2F23-9F43-8548-7A27AB0D9561}"/>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2800"/>
              </a:p>
            </p:txBody>
          </p:sp>
          <p:sp>
            <p:nvSpPr>
              <p:cNvPr id="127" name="Freeform 126">
                <a:extLst>
                  <a:ext uri="{FF2B5EF4-FFF2-40B4-BE49-F238E27FC236}">
                    <a16:creationId xmlns:a16="http://schemas.microsoft.com/office/drawing/2014/main" id="{6FC856A6-5F60-494E-A62C-5C5054AB250F}"/>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2800"/>
              </a:p>
            </p:txBody>
          </p:sp>
        </p:grpSp>
      </p:grpSp>
      <p:grpSp>
        <p:nvGrpSpPr>
          <p:cNvPr id="2" name="Group 1">
            <a:extLst>
              <a:ext uri="{FF2B5EF4-FFF2-40B4-BE49-F238E27FC236}">
                <a16:creationId xmlns:a16="http://schemas.microsoft.com/office/drawing/2014/main" id="{2A50C358-FFF5-7439-ACCB-C86EE274CDAA}"/>
              </a:ext>
            </a:extLst>
          </p:cNvPr>
          <p:cNvGrpSpPr/>
          <p:nvPr/>
        </p:nvGrpSpPr>
        <p:grpSpPr>
          <a:xfrm>
            <a:off x="2308737" y="5443582"/>
            <a:ext cx="1087156" cy="993781"/>
            <a:chOff x="2308737" y="5443582"/>
            <a:chExt cx="1087156" cy="993781"/>
          </a:xfrm>
        </p:grpSpPr>
        <p:sp>
          <p:nvSpPr>
            <p:cNvPr id="128" name="TextBox 127">
              <a:extLst>
                <a:ext uri="{FF2B5EF4-FFF2-40B4-BE49-F238E27FC236}">
                  <a16:creationId xmlns:a16="http://schemas.microsoft.com/office/drawing/2014/main" id="{1DDA0E69-C37E-8A49-8A6E-310D97094673}"/>
                </a:ext>
              </a:extLst>
            </p:cNvPr>
            <p:cNvSpPr txBox="1"/>
            <p:nvPr/>
          </p:nvSpPr>
          <p:spPr>
            <a:xfrm>
              <a:off x="2308737" y="5443582"/>
              <a:ext cx="1087156" cy="246221"/>
            </a:xfrm>
            <a:prstGeom prst="rect">
              <a:avLst/>
            </a:prstGeom>
            <a:noFill/>
          </p:spPr>
          <p:txBody>
            <a:bodyPr wrap="none" rtlCol="0" anchor="t">
              <a:spAutoFit/>
            </a:bodyPr>
            <a:lstStyle/>
            <a:p>
              <a:pPr algn="ctr"/>
              <a:r>
                <a:rPr lang="en-US" sz="1000" dirty="0">
                  <a:latin typeface="Arial Rounded MT Bold" panose="020F0704030504030204" pitchFamily="34" charset="77"/>
                </a:rPr>
                <a:t>Confidentiality</a:t>
              </a:r>
            </a:p>
          </p:txBody>
        </p:sp>
        <p:sp>
          <p:nvSpPr>
            <p:cNvPr id="129" name="TextBox 128">
              <a:extLst>
                <a:ext uri="{FF2B5EF4-FFF2-40B4-BE49-F238E27FC236}">
                  <a16:creationId xmlns:a16="http://schemas.microsoft.com/office/drawing/2014/main" id="{A5D0EDDD-7BEC-C04B-814A-F968FDD10D8D}"/>
                </a:ext>
              </a:extLst>
            </p:cNvPr>
            <p:cNvSpPr txBox="1"/>
            <p:nvPr/>
          </p:nvSpPr>
          <p:spPr>
            <a:xfrm rot="3600000">
              <a:off x="2214062" y="5887688"/>
              <a:ext cx="708847" cy="246221"/>
            </a:xfrm>
            <a:prstGeom prst="rect">
              <a:avLst/>
            </a:prstGeom>
            <a:noFill/>
          </p:spPr>
          <p:txBody>
            <a:bodyPr wrap="none" rtlCol="0" anchor="b">
              <a:spAutoFit/>
            </a:bodyPr>
            <a:lstStyle/>
            <a:p>
              <a:pPr algn="ctr"/>
              <a:r>
                <a:rPr lang="en-US" sz="1000" dirty="0">
                  <a:latin typeface="Arial Rounded MT Bold" panose="020F0704030504030204" pitchFamily="34" charset="77"/>
                </a:rPr>
                <a:t>Integrity</a:t>
              </a:r>
            </a:p>
          </p:txBody>
        </p:sp>
        <p:sp>
          <p:nvSpPr>
            <p:cNvPr id="130" name="TextBox 129">
              <a:extLst>
                <a:ext uri="{FF2B5EF4-FFF2-40B4-BE49-F238E27FC236}">
                  <a16:creationId xmlns:a16="http://schemas.microsoft.com/office/drawing/2014/main" id="{8443C10A-647C-854B-90AC-2A2B9AC993AF}"/>
                </a:ext>
              </a:extLst>
            </p:cNvPr>
            <p:cNvSpPr txBox="1"/>
            <p:nvPr/>
          </p:nvSpPr>
          <p:spPr>
            <a:xfrm rot="18000000">
              <a:off x="2700947" y="5878877"/>
              <a:ext cx="870751" cy="246221"/>
            </a:xfrm>
            <a:prstGeom prst="rect">
              <a:avLst/>
            </a:prstGeom>
            <a:noFill/>
          </p:spPr>
          <p:txBody>
            <a:bodyPr wrap="none" rtlCol="0" anchor="b">
              <a:spAutoFit/>
            </a:bodyPr>
            <a:lstStyle/>
            <a:p>
              <a:pPr algn="ctr"/>
              <a:r>
                <a:rPr lang="en-US" sz="1000" dirty="0">
                  <a:latin typeface="Arial Rounded MT Bold" panose="020F0704030504030204" pitchFamily="34" charset="77"/>
                </a:rPr>
                <a:t>Availability</a:t>
              </a:r>
            </a:p>
          </p:txBody>
        </p:sp>
        <p:grpSp>
          <p:nvGrpSpPr>
            <p:cNvPr id="131" name="Group 130">
              <a:extLst>
                <a:ext uri="{FF2B5EF4-FFF2-40B4-BE49-F238E27FC236}">
                  <a16:creationId xmlns:a16="http://schemas.microsoft.com/office/drawing/2014/main" id="{86EB8625-C7B6-A34E-94CB-A1D25EF80FE3}"/>
                </a:ext>
              </a:extLst>
            </p:cNvPr>
            <p:cNvGrpSpPr/>
            <p:nvPr/>
          </p:nvGrpSpPr>
          <p:grpSpPr>
            <a:xfrm rot="10800000">
              <a:off x="2493451" y="5631229"/>
              <a:ext cx="718855" cy="625541"/>
              <a:chOff x="6810119" y="2342676"/>
              <a:chExt cx="2425231" cy="2110414"/>
            </a:xfrm>
          </p:grpSpPr>
          <p:sp>
            <p:nvSpPr>
              <p:cNvPr id="132" name="Freeform 131">
                <a:extLst>
                  <a:ext uri="{FF2B5EF4-FFF2-40B4-BE49-F238E27FC236}">
                    <a16:creationId xmlns:a16="http://schemas.microsoft.com/office/drawing/2014/main" id="{19B37093-00CC-534D-A6AC-EBEFE34AB342}"/>
                  </a:ext>
                </a:extLst>
              </p:cNvPr>
              <p:cNvSpPr/>
              <p:nvPr/>
            </p:nvSpPr>
            <p:spPr>
              <a:xfrm>
                <a:off x="7874705" y="2342676"/>
                <a:ext cx="1360645" cy="1951714"/>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B1A534A-AC9A-844B-A7B2-5EEB37DC6EFB}"/>
                  </a:ext>
                </a:extLst>
              </p:cNvPr>
              <p:cNvSpPr/>
              <p:nvPr/>
            </p:nvSpPr>
            <p:spPr>
              <a:xfrm>
                <a:off x="7312597" y="3922354"/>
                <a:ext cx="1626691" cy="372035"/>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dirty="0"/>
              </a:p>
            </p:txBody>
          </p:sp>
          <p:sp>
            <p:nvSpPr>
              <p:cNvPr id="134" name="Freeform 133">
                <a:extLst>
                  <a:ext uri="{FF2B5EF4-FFF2-40B4-BE49-F238E27FC236}">
                    <a16:creationId xmlns:a16="http://schemas.microsoft.com/office/drawing/2014/main" id="{AA468C1B-370C-A74F-8B42-7A3757F828CC}"/>
                  </a:ext>
                </a:extLst>
              </p:cNvPr>
              <p:cNvSpPr/>
              <p:nvPr/>
            </p:nvSpPr>
            <p:spPr>
              <a:xfrm>
                <a:off x="6962671" y="2873422"/>
                <a:ext cx="2272679" cy="1579668"/>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AAF5DAD-0429-7148-B657-94362E146BC9}"/>
                  </a:ext>
                </a:extLst>
              </p:cNvPr>
              <p:cNvSpPr/>
              <p:nvPr/>
            </p:nvSpPr>
            <p:spPr>
              <a:xfrm>
                <a:off x="6810119" y="2342681"/>
                <a:ext cx="1976602" cy="2108175"/>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5633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11F66B-7CF4-1B41-B6A0-7FCA03C7292F}"/>
              </a:ext>
            </a:extLst>
          </p:cNvPr>
          <p:cNvSpPr>
            <a:spLocks noGrp="1"/>
          </p:cNvSpPr>
          <p:nvPr>
            <p:ph type="title"/>
          </p:nvPr>
        </p:nvSpPr>
        <p:spPr/>
        <p:txBody>
          <a:bodyPr>
            <a:normAutofit/>
          </a:bodyPr>
          <a:lstStyle/>
          <a:p>
            <a:r>
              <a:rPr lang="en-US" dirty="0"/>
              <a:t>The distribution of “Pets” and “Cattle” changes across the Shared Responsibility Model</a:t>
            </a:r>
          </a:p>
        </p:txBody>
      </p:sp>
      <p:pic>
        <p:nvPicPr>
          <p:cNvPr id="4" name="Picture 3">
            <a:extLst>
              <a:ext uri="{FF2B5EF4-FFF2-40B4-BE49-F238E27FC236}">
                <a16:creationId xmlns:a16="http://schemas.microsoft.com/office/drawing/2014/main" id="{D03AA019-DFF7-8846-86AB-78AE2487E39B}"/>
              </a:ext>
            </a:extLst>
          </p:cNvPr>
          <p:cNvPicPr>
            <a:picLocks noChangeAspect="1"/>
          </p:cNvPicPr>
          <p:nvPr/>
        </p:nvPicPr>
        <p:blipFill>
          <a:blip r:embed="rId3"/>
          <a:stretch>
            <a:fillRect/>
          </a:stretch>
        </p:blipFill>
        <p:spPr>
          <a:xfrm>
            <a:off x="380130" y="1611919"/>
            <a:ext cx="8075459" cy="4424181"/>
          </a:xfrm>
          <a:prstGeom prst="rect">
            <a:avLst/>
          </a:prstGeom>
        </p:spPr>
      </p:pic>
      <p:grpSp>
        <p:nvGrpSpPr>
          <p:cNvPr id="5" name="Group 4">
            <a:extLst>
              <a:ext uri="{FF2B5EF4-FFF2-40B4-BE49-F238E27FC236}">
                <a16:creationId xmlns:a16="http://schemas.microsoft.com/office/drawing/2014/main" id="{AB9EC2F9-55B1-B14F-A3EE-101502E1622C}"/>
              </a:ext>
            </a:extLst>
          </p:cNvPr>
          <p:cNvGrpSpPr/>
          <p:nvPr/>
        </p:nvGrpSpPr>
        <p:grpSpPr>
          <a:xfrm>
            <a:off x="8457696" y="1573238"/>
            <a:ext cx="1011128" cy="4462863"/>
            <a:chOff x="6531679" y="1179928"/>
            <a:chExt cx="758346" cy="3347147"/>
          </a:xfrm>
        </p:grpSpPr>
        <p:sp>
          <p:nvSpPr>
            <p:cNvPr id="6" name="Rectangle 5">
              <a:extLst>
                <a:ext uri="{FF2B5EF4-FFF2-40B4-BE49-F238E27FC236}">
                  <a16:creationId xmlns:a16="http://schemas.microsoft.com/office/drawing/2014/main" id="{2A286DB7-BA16-5C4C-849D-ABCA2B87F7D9}"/>
                </a:ext>
              </a:extLst>
            </p:cNvPr>
            <p:cNvSpPr/>
            <p:nvPr/>
          </p:nvSpPr>
          <p:spPr>
            <a:xfrm>
              <a:off x="6783802" y="1709587"/>
              <a:ext cx="254100" cy="2340819"/>
            </a:xfrm>
            <a:prstGeom prst="rect">
              <a:avLst/>
            </a:prstGeom>
            <a:gradFill>
              <a:gsLst>
                <a:gs pos="49000">
                  <a:srgbClr val="D9DACA"/>
                </a:gs>
                <a:gs pos="72000">
                  <a:srgbClr val="493E3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pic>
          <p:nvPicPr>
            <p:cNvPr id="7" name="Picture 6">
              <a:extLst>
                <a:ext uri="{FF2B5EF4-FFF2-40B4-BE49-F238E27FC236}">
                  <a16:creationId xmlns:a16="http://schemas.microsoft.com/office/drawing/2014/main" id="{02659C8E-99D0-1B43-ABB2-27A760DAC61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0477" y="1179928"/>
              <a:ext cx="560750" cy="628040"/>
            </a:xfrm>
            <a:prstGeom prst="rect">
              <a:avLst/>
            </a:prstGeom>
          </p:spPr>
        </p:pic>
        <p:pic>
          <p:nvPicPr>
            <p:cNvPr id="8" name="Picture 7">
              <a:extLst>
                <a:ext uri="{FF2B5EF4-FFF2-40B4-BE49-F238E27FC236}">
                  <a16:creationId xmlns:a16="http://schemas.microsoft.com/office/drawing/2014/main" id="{1E2B9C0A-E2E2-024C-841D-FB0107231C5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458" t="16294" r="16669" b="2434"/>
            <a:stretch/>
          </p:blipFill>
          <p:spPr>
            <a:xfrm>
              <a:off x="6531679" y="3850466"/>
              <a:ext cx="758346" cy="676609"/>
            </a:xfrm>
            <a:prstGeom prst="rect">
              <a:avLst/>
            </a:prstGeom>
          </p:spPr>
        </p:pic>
      </p:grpSp>
      <p:grpSp>
        <p:nvGrpSpPr>
          <p:cNvPr id="9" name="Group 8">
            <a:extLst>
              <a:ext uri="{FF2B5EF4-FFF2-40B4-BE49-F238E27FC236}">
                <a16:creationId xmlns:a16="http://schemas.microsoft.com/office/drawing/2014/main" id="{68D5E775-788F-4F4F-BD0A-C65797092848}"/>
              </a:ext>
            </a:extLst>
          </p:cNvPr>
          <p:cNvGrpSpPr/>
          <p:nvPr/>
        </p:nvGrpSpPr>
        <p:grpSpPr>
          <a:xfrm>
            <a:off x="9132661" y="1573238"/>
            <a:ext cx="1551725" cy="4462863"/>
            <a:chOff x="7037902" y="1179928"/>
            <a:chExt cx="1163794" cy="3347147"/>
          </a:xfrm>
        </p:grpSpPr>
        <p:sp>
          <p:nvSpPr>
            <p:cNvPr id="10" name="Rectangle 9">
              <a:extLst>
                <a:ext uri="{FF2B5EF4-FFF2-40B4-BE49-F238E27FC236}">
                  <a16:creationId xmlns:a16="http://schemas.microsoft.com/office/drawing/2014/main" id="{01299F08-708B-5141-B5FD-32C91254FCE5}"/>
                </a:ext>
              </a:extLst>
            </p:cNvPr>
            <p:cNvSpPr/>
            <p:nvPr/>
          </p:nvSpPr>
          <p:spPr>
            <a:xfrm>
              <a:off x="7695473" y="1709587"/>
              <a:ext cx="254100" cy="2340819"/>
            </a:xfrm>
            <a:prstGeom prst="rect">
              <a:avLst/>
            </a:prstGeom>
            <a:gradFill>
              <a:gsLst>
                <a:gs pos="30000">
                  <a:srgbClr val="918C84"/>
                </a:gs>
                <a:gs pos="13000">
                  <a:srgbClr val="D9DACA"/>
                </a:gs>
                <a:gs pos="44000">
                  <a:srgbClr val="493E3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pic>
          <p:nvPicPr>
            <p:cNvPr id="11" name="Picture 10">
              <a:extLst>
                <a:ext uri="{FF2B5EF4-FFF2-40B4-BE49-F238E27FC236}">
                  <a16:creationId xmlns:a16="http://schemas.microsoft.com/office/drawing/2014/main" id="{07A04945-9EB0-164E-A55C-EB4E095C9C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2148" y="1179928"/>
              <a:ext cx="560750" cy="628040"/>
            </a:xfrm>
            <a:prstGeom prst="rect">
              <a:avLst/>
            </a:prstGeom>
          </p:spPr>
        </p:pic>
        <p:pic>
          <p:nvPicPr>
            <p:cNvPr id="12" name="Picture 11">
              <a:extLst>
                <a:ext uri="{FF2B5EF4-FFF2-40B4-BE49-F238E27FC236}">
                  <a16:creationId xmlns:a16="http://schemas.microsoft.com/office/drawing/2014/main" id="{0F006CEB-9B21-934C-B498-A06BB54324F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458" t="16294" r="16669" b="2434"/>
            <a:stretch/>
          </p:blipFill>
          <p:spPr>
            <a:xfrm>
              <a:off x="7443350" y="3850466"/>
              <a:ext cx="758346" cy="676609"/>
            </a:xfrm>
            <a:prstGeom prst="rect">
              <a:avLst/>
            </a:prstGeom>
          </p:spPr>
        </p:pic>
        <p:sp>
          <p:nvSpPr>
            <p:cNvPr id="13" name="Right Arrow 12">
              <a:extLst>
                <a:ext uri="{FF2B5EF4-FFF2-40B4-BE49-F238E27FC236}">
                  <a16:creationId xmlns:a16="http://schemas.microsoft.com/office/drawing/2014/main" id="{19CE1E75-4C06-4F49-9C54-E468B78B5677}"/>
                </a:ext>
              </a:extLst>
            </p:cNvPr>
            <p:cNvSpPr/>
            <p:nvPr/>
          </p:nvSpPr>
          <p:spPr>
            <a:xfrm>
              <a:off x="7037902" y="2641600"/>
              <a:ext cx="657571" cy="319314"/>
            </a:xfrm>
            <a:prstGeom prst="rightArrow">
              <a:avLst/>
            </a:prstGeom>
            <a:gradFill flip="none" rotWithShape="1">
              <a:gsLst>
                <a:gs pos="0">
                  <a:schemeClr val="bg1"/>
                </a:gs>
                <a:gs pos="79000">
                  <a:srgbClr val="493E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grpSp>
      <p:grpSp>
        <p:nvGrpSpPr>
          <p:cNvPr id="14" name="Group 13">
            <a:extLst>
              <a:ext uri="{FF2B5EF4-FFF2-40B4-BE49-F238E27FC236}">
                <a16:creationId xmlns:a16="http://schemas.microsoft.com/office/drawing/2014/main" id="{E76EF990-46E7-1643-9638-83DB122BBCFC}"/>
              </a:ext>
            </a:extLst>
          </p:cNvPr>
          <p:cNvGrpSpPr/>
          <p:nvPr/>
        </p:nvGrpSpPr>
        <p:grpSpPr>
          <a:xfrm>
            <a:off x="10352439" y="1573238"/>
            <a:ext cx="1553833" cy="4462863"/>
            <a:chOff x="7952735" y="1179928"/>
            <a:chExt cx="1165375" cy="3347147"/>
          </a:xfrm>
        </p:grpSpPr>
        <p:sp>
          <p:nvSpPr>
            <p:cNvPr id="15" name="Rectangle 14">
              <a:extLst>
                <a:ext uri="{FF2B5EF4-FFF2-40B4-BE49-F238E27FC236}">
                  <a16:creationId xmlns:a16="http://schemas.microsoft.com/office/drawing/2014/main" id="{8AAB3A99-A5EE-044F-AF69-6400CCCE5755}"/>
                </a:ext>
              </a:extLst>
            </p:cNvPr>
            <p:cNvSpPr/>
            <p:nvPr/>
          </p:nvSpPr>
          <p:spPr>
            <a:xfrm>
              <a:off x="8611887" y="1493949"/>
              <a:ext cx="254100" cy="2556458"/>
            </a:xfrm>
            <a:prstGeom prst="rect">
              <a:avLst/>
            </a:prstGeom>
            <a:gradFill>
              <a:gsLst>
                <a:gs pos="0">
                  <a:srgbClr val="493E3D"/>
                </a:gs>
                <a:gs pos="100000">
                  <a:srgbClr val="493E3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pic>
          <p:nvPicPr>
            <p:cNvPr id="16" name="Picture 15">
              <a:extLst>
                <a:ext uri="{FF2B5EF4-FFF2-40B4-BE49-F238E27FC236}">
                  <a16:creationId xmlns:a16="http://schemas.microsoft.com/office/drawing/2014/main" id="{A81BE127-F1E3-4346-BCE8-616D2B671B3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458" t="16294" r="16669" b="2434"/>
            <a:stretch/>
          </p:blipFill>
          <p:spPr>
            <a:xfrm>
              <a:off x="8359764" y="3850466"/>
              <a:ext cx="758346" cy="676609"/>
            </a:xfrm>
            <a:prstGeom prst="rect">
              <a:avLst/>
            </a:prstGeom>
          </p:spPr>
        </p:pic>
        <p:pic>
          <p:nvPicPr>
            <p:cNvPr id="17" name="Picture 16">
              <a:extLst>
                <a:ext uri="{FF2B5EF4-FFF2-40B4-BE49-F238E27FC236}">
                  <a16:creationId xmlns:a16="http://schemas.microsoft.com/office/drawing/2014/main" id="{48D324D9-29B5-3F42-A5A0-E9B73927F31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458" t="16294" r="16669" b="2434"/>
            <a:stretch/>
          </p:blipFill>
          <p:spPr>
            <a:xfrm>
              <a:off x="8359764" y="1179928"/>
              <a:ext cx="758346" cy="676609"/>
            </a:xfrm>
            <a:prstGeom prst="rect">
              <a:avLst/>
            </a:prstGeom>
          </p:spPr>
        </p:pic>
        <p:sp>
          <p:nvSpPr>
            <p:cNvPr id="18" name="Right Arrow 17">
              <a:extLst>
                <a:ext uri="{FF2B5EF4-FFF2-40B4-BE49-F238E27FC236}">
                  <a16:creationId xmlns:a16="http://schemas.microsoft.com/office/drawing/2014/main" id="{3A57352E-7C22-B249-AD9F-68D99790AB33}"/>
                </a:ext>
              </a:extLst>
            </p:cNvPr>
            <p:cNvSpPr/>
            <p:nvPr/>
          </p:nvSpPr>
          <p:spPr>
            <a:xfrm>
              <a:off x="7952735" y="2641600"/>
              <a:ext cx="657571" cy="319314"/>
            </a:xfrm>
            <a:prstGeom prst="rightArrow">
              <a:avLst/>
            </a:prstGeom>
            <a:gradFill flip="none" rotWithShape="1">
              <a:gsLst>
                <a:gs pos="0">
                  <a:schemeClr val="bg1"/>
                </a:gs>
                <a:gs pos="79000">
                  <a:srgbClr val="493E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grpSp>
      <p:sp>
        <p:nvSpPr>
          <p:cNvPr id="19" name="TextBox 18">
            <a:extLst>
              <a:ext uri="{FF2B5EF4-FFF2-40B4-BE49-F238E27FC236}">
                <a16:creationId xmlns:a16="http://schemas.microsoft.com/office/drawing/2014/main" id="{0E54AF74-F595-504A-BD87-324C38E65CED}"/>
              </a:ext>
            </a:extLst>
          </p:cNvPr>
          <p:cNvSpPr txBox="1"/>
          <p:nvPr/>
        </p:nvSpPr>
        <p:spPr>
          <a:xfrm>
            <a:off x="9098557" y="3304122"/>
            <a:ext cx="888385" cy="1077218"/>
          </a:xfrm>
          <a:prstGeom prst="rect">
            <a:avLst/>
          </a:prstGeom>
          <a:noFill/>
        </p:spPr>
        <p:txBody>
          <a:bodyPr wrap="none" rtlCol="0">
            <a:spAutoFit/>
          </a:bodyPr>
          <a:lstStyle/>
          <a:p>
            <a:pPr>
              <a:defRPr/>
            </a:pPr>
            <a:r>
              <a:rPr lang="en-US" sz="1600" dirty="0">
                <a:solidFill>
                  <a:srgbClr val="506367"/>
                </a:solidFill>
                <a:latin typeface="Arial"/>
              </a:rPr>
              <a:t>CWPP</a:t>
            </a:r>
          </a:p>
          <a:p>
            <a:pPr>
              <a:defRPr/>
            </a:pPr>
            <a:endParaRPr lang="en-US" sz="1600" dirty="0">
              <a:solidFill>
                <a:srgbClr val="506367"/>
              </a:solidFill>
              <a:latin typeface="Arial"/>
            </a:endParaRPr>
          </a:p>
          <a:p>
            <a:pPr>
              <a:defRPr/>
            </a:pPr>
            <a:r>
              <a:rPr lang="en-US" sz="1600" dirty="0">
                <a:solidFill>
                  <a:srgbClr val="506367"/>
                </a:solidFill>
                <a:latin typeface="Arial"/>
              </a:rPr>
              <a:t>CSPM</a:t>
            </a:r>
          </a:p>
          <a:p>
            <a:pPr>
              <a:defRPr/>
            </a:pPr>
            <a:r>
              <a:rPr lang="en-US" sz="1600" dirty="0">
                <a:solidFill>
                  <a:srgbClr val="506367"/>
                </a:solidFill>
                <a:latin typeface="Arial"/>
              </a:rPr>
              <a:t>CNAPP</a:t>
            </a:r>
          </a:p>
        </p:txBody>
      </p:sp>
      <p:sp>
        <p:nvSpPr>
          <p:cNvPr id="20" name="TextBox 19">
            <a:extLst>
              <a:ext uri="{FF2B5EF4-FFF2-40B4-BE49-F238E27FC236}">
                <a16:creationId xmlns:a16="http://schemas.microsoft.com/office/drawing/2014/main" id="{3B400030-E1B1-3445-950C-7F60D173F256}"/>
              </a:ext>
            </a:extLst>
          </p:cNvPr>
          <p:cNvSpPr txBox="1"/>
          <p:nvPr/>
        </p:nvSpPr>
        <p:spPr>
          <a:xfrm>
            <a:off x="10320126" y="3023269"/>
            <a:ext cx="907620" cy="646331"/>
          </a:xfrm>
          <a:prstGeom prst="rect">
            <a:avLst/>
          </a:prstGeom>
          <a:noFill/>
        </p:spPr>
        <p:txBody>
          <a:bodyPr wrap="none" rtlCol="0" anchor="ctr">
            <a:spAutoFit/>
          </a:bodyPr>
          <a:lstStyle/>
          <a:p>
            <a:pPr algn="ctr">
              <a:defRPr/>
            </a:pPr>
            <a:r>
              <a:rPr lang="en-US" sz="1200" dirty="0">
                <a:solidFill>
                  <a:srgbClr val="506367"/>
                </a:solidFill>
                <a:latin typeface="Arial"/>
              </a:rPr>
              <a:t>Privacy</a:t>
            </a:r>
          </a:p>
          <a:p>
            <a:pPr algn="ctr">
              <a:defRPr/>
            </a:pPr>
            <a:r>
              <a:rPr lang="en-US" sz="1200" dirty="0">
                <a:solidFill>
                  <a:srgbClr val="506367"/>
                </a:solidFill>
                <a:latin typeface="Arial"/>
              </a:rPr>
              <a:t>Enhancing</a:t>
            </a:r>
          </a:p>
          <a:p>
            <a:pPr algn="ctr">
              <a:defRPr/>
            </a:pPr>
            <a:r>
              <a:rPr lang="en-US" sz="1200" dirty="0">
                <a:solidFill>
                  <a:srgbClr val="506367"/>
                </a:solidFill>
                <a:latin typeface="Arial"/>
              </a:rPr>
              <a:t>Tech</a:t>
            </a:r>
          </a:p>
        </p:txBody>
      </p:sp>
      <p:grpSp>
        <p:nvGrpSpPr>
          <p:cNvPr id="47" name="Group 46">
            <a:extLst>
              <a:ext uri="{FF2B5EF4-FFF2-40B4-BE49-F238E27FC236}">
                <a16:creationId xmlns:a16="http://schemas.microsoft.com/office/drawing/2014/main" id="{692DDCAC-0B19-EF1C-B3ED-50C6EE7CF4A8}"/>
              </a:ext>
            </a:extLst>
          </p:cNvPr>
          <p:cNvGrpSpPr/>
          <p:nvPr/>
        </p:nvGrpSpPr>
        <p:grpSpPr>
          <a:xfrm>
            <a:off x="9132660" y="907435"/>
            <a:ext cx="814646" cy="817242"/>
            <a:chOff x="5445067" y="1709415"/>
            <a:chExt cx="1214916" cy="1218787"/>
          </a:xfrm>
        </p:grpSpPr>
        <p:grpSp>
          <p:nvGrpSpPr>
            <p:cNvPr id="48" name="Graphic 4">
              <a:extLst>
                <a:ext uri="{FF2B5EF4-FFF2-40B4-BE49-F238E27FC236}">
                  <a16:creationId xmlns:a16="http://schemas.microsoft.com/office/drawing/2014/main" id="{2F3111A0-779E-2A7B-7A70-FEE45F2CA4AC}"/>
                </a:ext>
              </a:extLst>
            </p:cNvPr>
            <p:cNvGrpSpPr/>
            <p:nvPr/>
          </p:nvGrpSpPr>
          <p:grpSpPr>
            <a:xfrm rot="10800000">
              <a:off x="5471095" y="1745349"/>
              <a:ext cx="1182853" cy="1182853"/>
              <a:chOff x="1114147" y="2030135"/>
              <a:chExt cx="2956420" cy="2956420"/>
            </a:xfrm>
          </p:grpSpPr>
          <p:sp>
            <p:nvSpPr>
              <p:cNvPr id="52" name="Freeform 51">
                <a:extLst>
                  <a:ext uri="{FF2B5EF4-FFF2-40B4-BE49-F238E27FC236}">
                    <a16:creationId xmlns:a16="http://schemas.microsoft.com/office/drawing/2014/main" id="{3B765323-09DB-73F0-F229-5C1985C47308}"/>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1100"/>
              </a:p>
            </p:txBody>
          </p:sp>
          <p:sp>
            <p:nvSpPr>
              <p:cNvPr id="53" name="Freeform 52">
                <a:extLst>
                  <a:ext uri="{FF2B5EF4-FFF2-40B4-BE49-F238E27FC236}">
                    <a16:creationId xmlns:a16="http://schemas.microsoft.com/office/drawing/2014/main" id="{F3D9E03B-56D6-BC64-5661-79422F625402}"/>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1100" dirty="0"/>
              </a:p>
            </p:txBody>
          </p:sp>
          <p:sp>
            <p:nvSpPr>
              <p:cNvPr id="54" name="Freeform 53">
                <a:extLst>
                  <a:ext uri="{FF2B5EF4-FFF2-40B4-BE49-F238E27FC236}">
                    <a16:creationId xmlns:a16="http://schemas.microsoft.com/office/drawing/2014/main" id="{DE88DEBA-DE3D-C304-5567-2B328F3815D6}"/>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1100"/>
              </a:p>
            </p:txBody>
          </p:sp>
          <p:sp>
            <p:nvSpPr>
              <p:cNvPr id="55" name="Freeform 54">
                <a:extLst>
                  <a:ext uri="{FF2B5EF4-FFF2-40B4-BE49-F238E27FC236}">
                    <a16:creationId xmlns:a16="http://schemas.microsoft.com/office/drawing/2014/main" id="{FDB9F66F-B0D2-237D-3F9C-3C6E7A73D429}"/>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1100" dirty="0"/>
              </a:p>
            </p:txBody>
          </p:sp>
        </p:grpSp>
        <p:sp>
          <p:nvSpPr>
            <p:cNvPr id="49" name="TextBox 48">
              <a:extLst>
                <a:ext uri="{FF2B5EF4-FFF2-40B4-BE49-F238E27FC236}">
                  <a16:creationId xmlns:a16="http://schemas.microsoft.com/office/drawing/2014/main" id="{5C912310-B70B-0D1E-9252-C047ECB885B1}"/>
                </a:ext>
              </a:extLst>
            </p:cNvPr>
            <p:cNvSpPr txBox="1"/>
            <p:nvPr/>
          </p:nvSpPr>
          <p:spPr>
            <a:xfrm>
              <a:off x="5445067" y="1709415"/>
              <a:ext cx="1214916" cy="298350"/>
            </a:xfrm>
            <a:prstGeom prst="rect">
              <a:avLst/>
            </a:prstGeom>
            <a:noFill/>
          </p:spPr>
          <p:txBody>
            <a:bodyPr wrap="none" rtlCol="0" anchor="b">
              <a:spAutoFit/>
            </a:bodyPr>
            <a:lstStyle/>
            <a:p>
              <a:pPr algn="ctr"/>
              <a:r>
                <a:rPr lang="en-US" sz="700" dirty="0">
                  <a:solidFill>
                    <a:schemeClr val="bg1"/>
                  </a:solidFill>
                  <a:latin typeface="Arial Rounded MT Bold" panose="020F0704030504030204" pitchFamily="34" charset="77"/>
                </a:rPr>
                <a:t>Confidentiality</a:t>
              </a:r>
            </a:p>
          </p:txBody>
        </p:sp>
        <p:sp>
          <p:nvSpPr>
            <p:cNvPr id="50" name="TextBox 49">
              <a:extLst>
                <a:ext uri="{FF2B5EF4-FFF2-40B4-BE49-F238E27FC236}">
                  <a16:creationId xmlns:a16="http://schemas.microsoft.com/office/drawing/2014/main" id="{54176FB1-8E0A-789E-AA42-AC5BD36BE406}"/>
                </a:ext>
              </a:extLst>
            </p:cNvPr>
            <p:cNvSpPr txBox="1"/>
            <p:nvPr/>
          </p:nvSpPr>
          <p:spPr>
            <a:xfrm rot="3600000">
              <a:off x="5383816" y="2172830"/>
              <a:ext cx="825244" cy="298350"/>
            </a:xfrm>
            <a:prstGeom prst="rect">
              <a:avLst/>
            </a:prstGeom>
            <a:noFill/>
          </p:spPr>
          <p:txBody>
            <a:bodyPr wrap="none" rtlCol="0" anchor="b">
              <a:spAutoFit/>
            </a:bodyPr>
            <a:lstStyle/>
            <a:p>
              <a:pPr algn="ctr"/>
              <a:r>
                <a:rPr lang="en-US" sz="700" dirty="0">
                  <a:solidFill>
                    <a:schemeClr val="bg1"/>
                  </a:solidFill>
                  <a:latin typeface="Arial Rounded MT Bold" panose="020F0704030504030204" pitchFamily="34" charset="77"/>
                </a:rPr>
                <a:t>Integrity</a:t>
              </a:r>
            </a:p>
          </p:txBody>
        </p:sp>
        <p:sp>
          <p:nvSpPr>
            <p:cNvPr id="51" name="TextBox 50">
              <a:extLst>
                <a:ext uri="{FF2B5EF4-FFF2-40B4-BE49-F238E27FC236}">
                  <a16:creationId xmlns:a16="http://schemas.microsoft.com/office/drawing/2014/main" id="{AEE219B3-2418-BD1E-F517-D3C8B9AA68F6}"/>
                </a:ext>
              </a:extLst>
            </p:cNvPr>
            <p:cNvSpPr txBox="1"/>
            <p:nvPr/>
          </p:nvSpPr>
          <p:spPr>
            <a:xfrm rot="18000000">
              <a:off x="5826071" y="2208917"/>
              <a:ext cx="983025" cy="298350"/>
            </a:xfrm>
            <a:prstGeom prst="rect">
              <a:avLst/>
            </a:prstGeom>
            <a:noFill/>
          </p:spPr>
          <p:txBody>
            <a:bodyPr wrap="none" rtlCol="0" anchor="b">
              <a:spAutoFit/>
            </a:bodyPr>
            <a:lstStyle/>
            <a:p>
              <a:pPr algn="ctr"/>
              <a:r>
                <a:rPr lang="en-US" sz="700" dirty="0">
                  <a:solidFill>
                    <a:schemeClr val="bg1"/>
                  </a:solidFill>
                  <a:latin typeface="Arial Rounded MT Bold" panose="020F0704030504030204" pitchFamily="34" charset="77"/>
                </a:rPr>
                <a:t>Availability</a:t>
              </a:r>
            </a:p>
          </p:txBody>
        </p:sp>
      </p:grpSp>
      <p:grpSp>
        <p:nvGrpSpPr>
          <p:cNvPr id="56" name="Group 55">
            <a:extLst>
              <a:ext uri="{FF2B5EF4-FFF2-40B4-BE49-F238E27FC236}">
                <a16:creationId xmlns:a16="http://schemas.microsoft.com/office/drawing/2014/main" id="{1C2041D4-8C04-2462-4DD3-BA2E85108B7B}"/>
              </a:ext>
            </a:extLst>
          </p:cNvPr>
          <p:cNvGrpSpPr/>
          <p:nvPr/>
        </p:nvGrpSpPr>
        <p:grpSpPr>
          <a:xfrm>
            <a:off x="9155350" y="5923747"/>
            <a:ext cx="788769" cy="788768"/>
            <a:chOff x="10217858" y="241474"/>
            <a:chExt cx="771251" cy="771251"/>
          </a:xfrm>
        </p:grpSpPr>
        <p:grpSp>
          <p:nvGrpSpPr>
            <p:cNvPr id="57" name="Graphic 4">
              <a:extLst>
                <a:ext uri="{FF2B5EF4-FFF2-40B4-BE49-F238E27FC236}">
                  <a16:creationId xmlns:a16="http://schemas.microsoft.com/office/drawing/2014/main" id="{4E51D080-7813-4363-9738-9FB8495074BD}"/>
                </a:ext>
              </a:extLst>
            </p:cNvPr>
            <p:cNvGrpSpPr/>
            <p:nvPr/>
          </p:nvGrpSpPr>
          <p:grpSpPr>
            <a:xfrm>
              <a:off x="10217858" y="241474"/>
              <a:ext cx="771251" cy="771251"/>
              <a:chOff x="1114147" y="2030135"/>
              <a:chExt cx="2956420" cy="2956420"/>
            </a:xfrm>
          </p:grpSpPr>
          <p:sp>
            <p:nvSpPr>
              <p:cNvPr id="61" name="Freeform 60">
                <a:extLst>
                  <a:ext uri="{FF2B5EF4-FFF2-40B4-BE49-F238E27FC236}">
                    <a16:creationId xmlns:a16="http://schemas.microsoft.com/office/drawing/2014/main" id="{3271978E-FDE8-6A45-94BA-2DF26634ECD1}"/>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800"/>
              </a:p>
            </p:txBody>
          </p:sp>
          <p:sp>
            <p:nvSpPr>
              <p:cNvPr id="62" name="Freeform 61">
                <a:extLst>
                  <a:ext uri="{FF2B5EF4-FFF2-40B4-BE49-F238E27FC236}">
                    <a16:creationId xmlns:a16="http://schemas.microsoft.com/office/drawing/2014/main" id="{6E3AF574-B24C-4B14-AA7F-750433B0495D}"/>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800"/>
              </a:p>
            </p:txBody>
          </p:sp>
          <p:sp>
            <p:nvSpPr>
              <p:cNvPr id="63" name="Freeform 62">
                <a:extLst>
                  <a:ext uri="{FF2B5EF4-FFF2-40B4-BE49-F238E27FC236}">
                    <a16:creationId xmlns:a16="http://schemas.microsoft.com/office/drawing/2014/main" id="{9830103A-96ED-0BF6-748C-523FCE02DFD2}"/>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800"/>
              </a:p>
            </p:txBody>
          </p:sp>
          <p:sp>
            <p:nvSpPr>
              <p:cNvPr id="64" name="Freeform 63">
                <a:extLst>
                  <a:ext uri="{FF2B5EF4-FFF2-40B4-BE49-F238E27FC236}">
                    <a16:creationId xmlns:a16="http://schemas.microsoft.com/office/drawing/2014/main" id="{BB8D25D0-B186-A8E9-4CB5-04CD97A8DC08}"/>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800"/>
              </a:p>
            </p:txBody>
          </p:sp>
        </p:grpSp>
        <p:sp>
          <p:nvSpPr>
            <p:cNvPr id="58" name="TextBox 57">
              <a:extLst>
                <a:ext uri="{FF2B5EF4-FFF2-40B4-BE49-F238E27FC236}">
                  <a16:creationId xmlns:a16="http://schemas.microsoft.com/office/drawing/2014/main" id="{C4B4F769-01EF-B10F-3D0A-A376E74B9992}"/>
                </a:ext>
              </a:extLst>
            </p:cNvPr>
            <p:cNvSpPr txBox="1"/>
            <p:nvPr/>
          </p:nvSpPr>
          <p:spPr>
            <a:xfrm>
              <a:off x="10282005" y="796806"/>
              <a:ext cx="642947"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59" name="TextBox 58">
              <a:extLst>
                <a:ext uri="{FF2B5EF4-FFF2-40B4-BE49-F238E27FC236}">
                  <a16:creationId xmlns:a16="http://schemas.microsoft.com/office/drawing/2014/main" id="{65EAA2E0-4D0B-0BA4-DACF-9BA1535A78DE}"/>
                </a:ext>
              </a:extLst>
            </p:cNvPr>
            <p:cNvSpPr txBox="1"/>
            <p:nvPr/>
          </p:nvSpPr>
          <p:spPr>
            <a:xfrm rot="3612658" flipH="1">
              <a:off x="10463521" y="484799"/>
              <a:ext cx="631977"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60" name="TextBox 59">
              <a:extLst>
                <a:ext uri="{FF2B5EF4-FFF2-40B4-BE49-F238E27FC236}">
                  <a16:creationId xmlns:a16="http://schemas.microsoft.com/office/drawing/2014/main" id="{942148E5-CBC0-F2EB-EA68-DD120E4439E0}"/>
                </a:ext>
              </a:extLst>
            </p:cNvPr>
            <p:cNvSpPr txBox="1"/>
            <p:nvPr/>
          </p:nvSpPr>
          <p:spPr>
            <a:xfrm rot="18000000" flipH="1">
              <a:off x="10083652" y="520247"/>
              <a:ext cx="655488"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Distributed</a:t>
              </a:r>
            </a:p>
          </p:txBody>
        </p:sp>
      </p:grpSp>
      <p:grpSp>
        <p:nvGrpSpPr>
          <p:cNvPr id="65" name="Group 64">
            <a:extLst>
              <a:ext uri="{FF2B5EF4-FFF2-40B4-BE49-F238E27FC236}">
                <a16:creationId xmlns:a16="http://schemas.microsoft.com/office/drawing/2014/main" id="{69EEE187-B8DA-9644-FB96-B300B4A24642}"/>
              </a:ext>
            </a:extLst>
          </p:cNvPr>
          <p:cNvGrpSpPr/>
          <p:nvPr/>
        </p:nvGrpSpPr>
        <p:grpSpPr>
          <a:xfrm>
            <a:off x="10973508" y="891465"/>
            <a:ext cx="788769" cy="788768"/>
            <a:chOff x="10217858" y="241474"/>
            <a:chExt cx="771251" cy="771251"/>
          </a:xfrm>
        </p:grpSpPr>
        <p:grpSp>
          <p:nvGrpSpPr>
            <p:cNvPr id="66" name="Graphic 4">
              <a:extLst>
                <a:ext uri="{FF2B5EF4-FFF2-40B4-BE49-F238E27FC236}">
                  <a16:creationId xmlns:a16="http://schemas.microsoft.com/office/drawing/2014/main" id="{1861853A-B56F-E32A-E736-2373C660C35D}"/>
                </a:ext>
              </a:extLst>
            </p:cNvPr>
            <p:cNvGrpSpPr/>
            <p:nvPr/>
          </p:nvGrpSpPr>
          <p:grpSpPr>
            <a:xfrm>
              <a:off x="10217858" y="241474"/>
              <a:ext cx="771251" cy="771251"/>
              <a:chOff x="1114147" y="2030135"/>
              <a:chExt cx="2956420" cy="2956420"/>
            </a:xfrm>
          </p:grpSpPr>
          <p:sp>
            <p:nvSpPr>
              <p:cNvPr id="70" name="Freeform 69">
                <a:extLst>
                  <a:ext uri="{FF2B5EF4-FFF2-40B4-BE49-F238E27FC236}">
                    <a16:creationId xmlns:a16="http://schemas.microsoft.com/office/drawing/2014/main" id="{10308040-5EB4-5CCF-7C4C-701B210690D7}"/>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800"/>
              </a:p>
            </p:txBody>
          </p:sp>
          <p:sp>
            <p:nvSpPr>
              <p:cNvPr id="71" name="Freeform 70">
                <a:extLst>
                  <a:ext uri="{FF2B5EF4-FFF2-40B4-BE49-F238E27FC236}">
                    <a16:creationId xmlns:a16="http://schemas.microsoft.com/office/drawing/2014/main" id="{7B6E111F-DF35-7780-2190-7A9EE09415AA}"/>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800"/>
              </a:p>
            </p:txBody>
          </p:sp>
          <p:sp>
            <p:nvSpPr>
              <p:cNvPr id="72" name="Freeform 71">
                <a:extLst>
                  <a:ext uri="{FF2B5EF4-FFF2-40B4-BE49-F238E27FC236}">
                    <a16:creationId xmlns:a16="http://schemas.microsoft.com/office/drawing/2014/main" id="{E3ECBF52-59B0-8E65-7C25-20152C8025CD}"/>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800"/>
              </a:p>
            </p:txBody>
          </p:sp>
          <p:sp>
            <p:nvSpPr>
              <p:cNvPr id="73" name="Freeform 72">
                <a:extLst>
                  <a:ext uri="{FF2B5EF4-FFF2-40B4-BE49-F238E27FC236}">
                    <a16:creationId xmlns:a16="http://schemas.microsoft.com/office/drawing/2014/main" id="{A53C70B2-B796-B45E-6DC9-C81AF6D14825}"/>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800"/>
              </a:p>
            </p:txBody>
          </p:sp>
        </p:grpSp>
        <p:sp>
          <p:nvSpPr>
            <p:cNvPr id="67" name="TextBox 66">
              <a:extLst>
                <a:ext uri="{FF2B5EF4-FFF2-40B4-BE49-F238E27FC236}">
                  <a16:creationId xmlns:a16="http://schemas.microsoft.com/office/drawing/2014/main" id="{8E476E44-DA40-B4FD-84DE-9A0FF6D335CA}"/>
                </a:ext>
              </a:extLst>
            </p:cNvPr>
            <p:cNvSpPr txBox="1"/>
            <p:nvPr/>
          </p:nvSpPr>
          <p:spPr>
            <a:xfrm>
              <a:off x="10282005" y="796806"/>
              <a:ext cx="642947"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68" name="TextBox 67">
              <a:extLst>
                <a:ext uri="{FF2B5EF4-FFF2-40B4-BE49-F238E27FC236}">
                  <a16:creationId xmlns:a16="http://schemas.microsoft.com/office/drawing/2014/main" id="{9E67E29C-E65C-0686-90F1-625254DD6786}"/>
                </a:ext>
              </a:extLst>
            </p:cNvPr>
            <p:cNvSpPr txBox="1"/>
            <p:nvPr/>
          </p:nvSpPr>
          <p:spPr>
            <a:xfrm rot="3612658" flipH="1">
              <a:off x="10463521" y="484799"/>
              <a:ext cx="631977"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69" name="TextBox 68">
              <a:extLst>
                <a:ext uri="{FF2B5EF4-FFF2-40B4-BE49-F238E27FC236}">
                  <a16:creationId xmlns:a16="http://schemas.microsoft.com/office/drawing/2014/main" id="{ECEC6ABC-7717-1F43-967A-5D4E778E08BF}"/>
                </a:ext>
              </a:extLst>
            </p:cNvPr>
            <p:cNvSpPr txBox="1"/>
            <p:nvPr/>
          </p:nvSpPr>
          <p:spPr>
            <a:xfrm rot="18000000" flipH="1">
              <a:off x="10083652" y="520247"/>
              <a:ext cx="655488"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Distributed</a:t>
              </a:r>
            </a:p>
          </p:txBody>
        </p:sp>
      </p:grpSp>
    </p:spTree>
    <p:extLst>
      <p:ext uri="{BB962C8B-B14F-4D97-AF65-F5344CB8AC3E}">
        <p14:creationId xmlns:p14="http://schemas.microsoft.com/office/powerpoint/2010/main" val="219209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4CBF-2560-954F-AA06-DD2D1D4E2F51}"/>
              </a:ext>
            </a:extLst>
          </p:cNvPr>
          <p:cNvSpPr>
            <a:spLocks noGrp="1"/>
          </p:cNvSpPr>
          <p:nvPr>
            <p:ph type="title"/>
          </p:nvPr>
        </p:nvSpPr>
        <p:spPr/>
        <p:txBody>
          <a:bodyPr/>
          <a:lstStyle/>
          <a:p>
            <a:r>
              <a:rPr lang="en-US" dirty="0"/>
              <a:t>A Quick History of IT and Security</a:t>
            </a:r>
          </a:p>
        </p:txBody>
      </p:sp>
      <p:sp>
        <p:nvSpPr>
          <p:cNvPr id="3" name="Rectangle 2">
            <a:extLst>
              <a:ext uri="{FF2B5EF4-FFF2-40B4-BE49-F238E27FC236}">
                <a16:creationId xmlns:a16="http://schemas.microsoft.com/office/drawing/2014/main" id="{5323690D-4EC0-3D40-95BB-296F3CBFEAB4}"/>
              </a:ext>
            </a:extLst>
          </p:cNvPr>
          <p:cNvSpPr/>
          <p:nvPr/>
        </p:nvSpPr>
        <p:spPr>
          <a:xfrm>
            <a:off x="1819953" y="3895080"/>
            <a:ext cx="1976868" cy="13165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4" name="Rectangle 3">
            <a:extLst>
              <a:ext uri="{FF2B5EF4-FFF2-40B4-BE49-F238E27FC236}">
                <a16:creationId xmlns:a16="http://schemas.microsoft.com/office/drawing/2014/main" id="{F73FEF46-7A3F-1F48-9765-A7E1C65F8238}"/>
              </a:ext>
            </a:extLst>
          </p:cNvPr>
          <p:cNvSpPr/>
          <p:nvPr/>
        </p:nvSpPr>
        <p:spPr>
          <a:xfrm>
            <a:off x="1819953" y="3895080"/>
            <a:ext cx="4733255" cy="13165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5" name="Rectangle 4">
            <a:extLst>
              <a:ext uri="{FF2B5EF4-FFF2-40B4-BE49-F238E27FC236}">
                <a16:creationId xmlns:a16="http://schemas.microsoft.com/office/drawing/2014/main" id="{D97D593E-6449-6B46-8B8F-5C9426CC6021}"/>
              </a:ext>
            </a:extLst>
          </p:cNvPr>
          <p:cNvSpPr/>
          <p:nvPr/>
        </p:nvSpPr>
        <p:spPr>
          <a:xfrm>
            <a:off x="1819949" y="3895080"/>
            <a:ext cx="7496368" cy="13165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6" name="Rectangle 5">
            <a:extLst>
              <a:ext uri="{FF2B5EF4-FFF2-40B4-BE49-F238E27FC236}">
                <a16:creationId xmlns:a16="http://schemas.microsoft.com/office/drawing/2014/main" id="{3E3DFE58-A782-6643-AD48-E7A15819EBF8}"/>
              </a:ext>
            </a:extLst>
          </p:cNvPr>
          <p:cNvSpPr/>
          <p:nvPr/>
        </p:nvSpPr>
        <p:spPr>
          <a:xfrm>
            <a:off x="1819949" y="3895080"/>
            <a:ext cx="10253867" cy="13165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7" name="Freeform 6">
            <a:extLst>
              <a:ext uri="{FF2B5EF4-FFF2-40B4-BE49-F238E27FC236}">
                <a16:creationId xmlns:a16="http://schemas.microsoft.com/office/drawing/2014/main" id="{3569A0F9-BDD5-1048-9403-89BA16E39797}"/>
              </a:ext>
            </a:extLst>
          </p:cNvPr>
          <p:cNvSpPr/>
          <p:nvPr/>
        </p:nvSpPr>
        <p:spPr>
          <a:xfrm>
            <a:off x="1827180"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00980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t>1980s</a:t>
            </a:r>
          </a:p>
        </p:txBody>
      </p:sp>
      <p:sp>
        <p:nvSpPr>
          <p:cNvPr id="8" name="Freeform 7">
            <a:extLst>
              <a:ext uri="{FF2B5EF4-FFF2-40B4-BE49-F238E27FC236}">
                <a16:creationId xmlns:a16="http://schemas.microsoft.com/office/drawing/2014/main" id="{9D2F3CB4-901E-D843-9B12-9104E906DD8F}"/>
              </a:ext>
            </a:extLst>
          </p:cNvPr>
          <p:cNvSpPr/>
          <p:nvPr/>
        </p:nvSpPr>
        <p:spPr>
          <a:xfrm>
            <a:off x="3994910" y="1125750"/>
            <a:ext cx="419951" cy="488471"/>
          </a:xfrm>
          <a:custGeom>
            <a:avLst/>
            <a:gdLst>
              <a:gd name="connsiteX0" fmla="*/ 0 w 314963"/>
              <a:gd name="connsiteY0" fmla="*/ 73271 h 366353"/>
              <a:gd name="connsiteX1" fmla="*/ 157482 w 314963"/>
              <a:gd name="connsiteY1" fmla="*/ 73271 h 366353"/>
              <a:gd name="connsiteX2" fmla="*/ 157482 w 314963"/>
              <a:gd name="connsiteY2" fmla="*/ 0 h 366353"/>
              <a:gd name="connsiteX3" fmla="*/ 314963 w 314963"/>
              <a:gd name="connsiteY3" fmla="*/ 183177 h 366353"/>
              <a:gd name="connsiteX4" fmla="*/ 157482 w 314963"/>
              <a:gd name="connsiteY4" fmla="*/ 366353 h 366353"/>
              <a:gd name="connsiteX5" fmla="*/ 157482 w 314963"/>
              <a:gd name="connsiteY5" fmla="*/ 293082 h 366353"/>
              <a:gd name="connsiteX6" fmla="*/ 0 w 314963"/>
              <a:gd name="connsiteY6" fmla="*/ 293082 h 366353"/>
              <a:gd name="connsiteX7" fmla="*/ 0 w 314963"/>
              <a:gd name="connsiteY7" fmla="*/ 73271 h 3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63" h="366353">
                <a:moveTo>
                  <a:pt x="0" y="73271"/>
                </a:moveTo>
                <a:lnTo>
                  <a:pt x="157482" y="73271"/>
                </a:lnTo>
                <a:lnTo>
                  <a:pt x="157482" y="0"/>
                </a:lnTo>
                <a:lnTo>
                  <a:pt x="314963" y="183177"/>
                </a:lnTo>
                <a:lnTo>
                  <a:pt x="157482" y="366353"/>
                </a:lnTo>
                <a:lnTo>
                  <a:pt x="157482" y="293082"/>
                </a:lnTo>
                <a:lnTo>
                  <a:pt x="0" y="293082"/>
                </a:lnTo>
                <a:lnTo>
                  <a:pt x="0" y="73271"/>
                </a:lnTo>
                <a:close/>
              </a:path>
            </a:pathLst>
          </a:custGeom>
          <a:solidFill>
            <a:srgbClr val="00980E"/>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7695" rIns="125985" bIns="97695" numCol="1" spcCol="1270" anchor="ctr" anchorCtr="0">
            <a:noAutofit/>
          </a:bodyPr>
          <a:lstStyle/>
          <a:p>
            <a:pPr algn="ctr" defTabSz="888956">
              <a:lnSpc>
                <a:spcPct val="90000"/>
              </a:lnSpc>
              <a:spcAft>
                <a:spcPct val="35000"/>
              </a:spcAft>
            </a:pPr>
            <a:endParaRPr lang="en-US" sz="2000"/>
          </a:p>
        </p:txBody>
      </p:sp>
      <p:sp>
        <p:nvSpPr>
          <p:cNvPr id="9" name="Freeform 8">
            <a:extLst>
              <a:ext uri="{FF2B5EF4-FFF2-40B4-BE49-F238E27FC236}">
                <a16:creationId xmlns:a16="http://schemas.microsoft.com/office/drawing/2014/main" id="{E5069B29-7951-9F43-BCC8-42F49668A1CF}"/>
              </a:ext>
            </a:extLst>
          </p:cNvPr>
          <p:cNvSpPr/>
          <p:nvPr/>
        </p:nvSpPr>
        <p:spPr>
          <a:xfrm>
            <a:off x="4589182"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29BD00"/>
          </a:solidFill>
        </p:spPr>
        <p:style>
          <a:lnRef idx="2">
            <a:schemeClr val="lt1">
              <a:hueOff val="0"/>
              <a:satOff val="0"/>
              <a:lumOff val="0"/>
              <a:alphaOff val="0"/>
            </a:schemeClr>
          </a:lnRef>
          <a:fillRef idx="1">
            <a:schemeClr val="accent3">
              <a:hueOff val="-1100960"/>
              <a:satOff val="-1102"/>
              <a:lumOff val="7648"/>
              <a:alphaOff val="0"/>
            </a:schemeClr>
          </a:fillRef>
          <a:effectRef idx="0">
            <a:schemeClr val="accent3">
              <a:hueOff val="-1100960"/>
              <a:satOff val="-1102"/>
              <a:lumOff val="7648"/>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t>1990s</a:t>
            </a:r>
          </a:p>
        </p:txBody>
      </p:sp>
      <p:sp>
        <p:nvSpPr>
          <p:cNvPr id="10" name="Freeform 9">
            <a:extLst>
              <a:ext uri="{FF2B5EF4-FFF2-40B4-BE49-F238E27FC236}">
                <a16:creationId xmlns:a16="http://schemas.microsoft.com/office/drawing/2014/main" id="{B0537B9B-EB22-4848-A268-59310D9504F4}"/>
              </a:ext>
            </a:extLst>
          </p:cNvPr>
          <p:cNvSpPr/>
          <p:nvPr/>
        </p:nvSpPr>
        <p:spPr>
          <a:xfrm>
            <a:off x="6755785" y="1125750"/>
            <a:ext cx="417563" cy="488471"/>
          </a:xfrm>
          <a:custGeom>
            <a:avLst/>
            <a:gdLst>
              <a:gd name="connsiteX0" fmla="*/ 0 w 313172"/>
              <a:gd name="connsiteY0" fmla="*/ 73271 h 366353"/>
              <a:gd name="connsiteX1" fmla="*/ 156586 w 313172"/>
              <a:gd name="connsiteY1" fmla="*/ 73271 h 366353"/>
              <a:gd name="connsiteX2" fmla="*/ 156586 w 313172"/>
              <a:gd name="connsiteY2" fmla="*/ 0 h 366353"/>
              <a:gd name="connsiteX3" fmla="*/ 313172 w 313172"/>
              <a:gd name="connsiteY3" fmla="*/ 183177 h 366353"/>
              <a:gd name="connsiteX4" fmla="*/ 156586 w 313172"/>
              <a:gd name="connsiteY4" fmla="*/ 366353 h 366353"/>
              <a:gd name="connsiteX5" fmla="*/ 156586 w 313172"/>
              <a:gd name="connsiteY5" fmla="*/ 293082 h 366353"/>
              <a:gd name="connsiteX6" fmla="*/ 0 w 313172"/>
              <a:gd name="connsiteY6" fmla="*/ 293082 h 366353"/>
              <a:gd name="connsiteX7" fmla="*/ 0 w 313172"/>
              <a:gd name="connsiteY7" fmla="*/ 73271 h 3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72" h="366353">
                <a:moveTo>
                  <a:pt x="0" y="73271"/>
                </a:moveTo>
                <a:lnTo>
                  <a:pt x="156586" y="73271"/>
                </a:lnTo>
                <a:lnTo>
                  <a:pt x="156586" y="0"/>
                </a:lnTo>
                <a:lnTo>
                  <a:pt x="313172" y="183177"/>
                </a:lnTo>
                <a:lnTo>
                  <a:pt x="156586" y="366353"/>
                </a:lnTo>
                <a:lnTo>
                  <a:pt x="156586" y="293082"/>
                </a:lnTo>
                <a:lnTo>
                  <a:pt x="0" y="293082"/>
                </a:lnTo>
                <a:lnTo>
                  <a:pt x="0" y="73271"/>
                </a:lnTo>
                <a:close/>
              </a:path>
            </a:pathLst>
          </a:custGeom>
          <a:solidFill>
            <a:srgbClr val="4DD003"/>
          </a:solidFill>
        </p:spPr>
        <p:style>
          <a:lnRef idx="0">
            <a:schemeClr val="lt1">
              <a:hueOff val="0"/>
              <a:satOff val="0"/>
              <a:lumOff val="0"/>
              <a:alphaOff val="0"/>
            </a:schemeClr>
          </a:lnRef>
          <a:fillRef idx="1">
            <a:schemeClr val="accent3">
              <a:hueOff val="-1651440"/>
              <a:satOff val="-1653"/>
              <a:lumOff val="11472"/>
              <a:alphaOff val="0"/>
            </a:schemeClr>
          </a:fillRef>
          <a:effectRef idx="0">
            <a:schemeClr val="accent3">
              <a:hueOff val="-1651440"/>
              <a:satOff val="-1653"/>
              <a:lumOff val="11472"/>
              <a:alphaOff val="0"/>
            </a:schemeClr>
          </a:effectRef>
          <a:fontRef idx="minor">
            <a:schemeClr val="lt1"/>
          </a:fontRef>
        </p:style>
        <p:txBody>
          <a:bodyPr spcFirstLastPara="0" vert="horz" wrap="square" lIns="0" tIns="97695" rIns="125269" bIns="97695" numCol="1" spcCol="1270" anchor="ctr" anchorCtr="0">
            <a:noAutofit/>
          </a:bodyPr>
          <a:lstStyle/>
          <a:p>
            <a:pPr algn="ctr" defTabSz="888956">
              <a:lnSpc>
                <a:spcPct val="90000"/>
              </a:lnSpc>
              <a:spcAft>
                <a:spcPct val="35000"/>
              </a:spcAft>
            </a:pPr>
            <a:endParaRPr lang="en-US" sz="2000"/>
          </a:p>
        </p:txBody>
      </p:sp>
      <p:sp>
        <p:nvSpPr>
          <p:cNvPr id="11" name="Freeform 10">
            <a:extLst>
              <a:ext uri="{FF2B5EF4-FFF2-40B4-BE49-F238E27FC236}">
                <a16:creationId xmlns:a16="http://schemas.microsoft.com/office/drawing/2014/main" id="{D70309E4-8BB6-FF49-853C-A00DE6D5F561}"/>
              </a:ext>
            </a:extLst>
          </p:cNvPr>
          <p:cNvSpPr/>
          <p:nvPr/>
        </p:nvSpPr>
        <p:spPr>
          <a:xfrm>
            <a:off x="7346680"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77E202"/>
          </a:solidFill>
        </p:spPr>
        <p:style>
          <a:lnRef idx="2">
            <a:schemeClr val="lt1">
              <a:hueOff val="0"/>
              <a:satOff val="0"/>
              <a:lumOff val="0"/>
              <a:alphaOff val="0"/>
            </a:schemeClr>
          </a:lnRef>
          <a:fillRef idx="1">
            <a:schemeClr val="accent3">
              <a:hueOff val="-2201920"/>
              <a:satOff val="-2204"/>
              <a:lumOff val="15295"/>
              <a:alphaOff val="0"/>
            </a:schemeClr>
          </a:fillRef>
          <a:effectRef idx="0">
            <a:schemeClr val="accent3">
              <a:hueOff val="-2201920"/>
              <a:satOff val="-2204"/>
              <a:lumOff val="15295"/>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solidFill>
                  <a:schemeClr val="tx1"/>
                </a:solidFill>
              </a:rPr>
              <a:t>2000s</a:t>
            </a:r>
          </a:p>
        </p:txBody>
      </p:sp>
      <p:sp>
        <p:nvSpPr>
          <p:cNvPr id="12" name="Freeform 11">
            <a:extLst>
              <a:ext uri="{FF2B5EF4-FFF2-40B4-BE49-F238E27FC236}">
                <a16:creationId xmlns:a16="http://schemas.microsoft.com/office/drawing/2014/main" id="{8D20E58B-5801-C14C-9E17-9297A22DEB17}"/>
              </a:ext>
            </a:extLst>
          </p:cNvPr>
          <p:cNvSpPr/>
          <p:nvPr/>
        </p:nvSpPr>
        <p:spPr>
          <a:xfrm>
            <a:off x="9513281" y="1125750"/>
            <a:ext cx="417563" cy="488471"/>
          </a:xfrm>
          <a:custGeom>
            <a:avLst/>
            <a:gdLst>
              <a:gd name="connsiteX0" fmla="*/ 0 w 313172"/>
              <a:gd name="connsiteY0" fmla="*/ 73271 h 366353"/>
              <a:gd name="connsiteX1" fmla="*/ 156586 w 313172"/>
              <a:gd name="connsiteY1" fmla="*/ 73271 h 366353"/>
              <a:gd name="connsiteX2" fmla="*/ 156586 w 313172"/>
              <a:gd name="connsiteY2" fmla="*/ 0 h 366353"/>
              <a:gd name="connsiteX3" fmla="*/ 313172 w 313172"/>
              <a:gd name="connsiteY3" fmla="*/ 183177 h 366353"/>
              <a:gd name="connsiteX4" fmla="*/ 156586 w 313172"/>
              <a:gd name="connsiteY4" fmla="*/ 366353 h 366353"/>
              <a:gd name="connsiteX5" fmla="*/ 156586 w 313172"/>
              <a:gd name="connsiteY5" fmla="*/ 293082 h 366353"/>
              <a:gd name="connsiteX6" fmla="*/ 0 w 313172"/>
              <a:gd name="connsiteY6" fmla="*/ 293082 h 366353"/>
              <a:gd name="connsiteX7" fmla="*/ 0 w 313172"/>
              <a:gd name="connsiteY7" fmla="*/ 73271 h 3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72" h="366353">
                <a:moveTo>
                  <a:pt x="0" y="73271"/>
                </a:moveTo>
                <a:lnTo>
                  <a:pt x="156586" y="73271"/>
                </a:lnTo>
                <a:lnTo>
                  <a:pt x="156586" y="0"/>
                </a:lnTo>
                <a:lnTo>
                  <a:pt x="313172" y="183177"/>
                </a:lnTo>
                <a:lnTo>
                  <a:pt x="156586" y="366353"/>
                </a:lnTo>
                <a:lnTo>
                  <a:pt x="156586" y="293082"/>
                </a:lnTo>
                <a:lnTo>
                  <a:pt x="0" y="293082"/>
                </a:lnTo>
                <a:lnTo>
                  <a:pt x="0" y="73271"/>
                </a:lnTo>
                <a:close/>
              </a:path>
            </a:pathLst>
          </a:custGeom>
          <a:solidFill>
            <a:srgbClr val="D3FC11"/>
          </a:solidFill>
        </p:spPr>
        <p:style>
          <a:lnRef idx="0">
            <a:schemeClr val="lt1">
              <a:hueOff val="0"/>
              <a:satOff val="0"/>
              <a:lumOff val="0"/>
              <a:alphaOff val="0"/>
            </a:schemeClr>
          </a:lnRef>
          <a:fillRef idx="1">
            <a:schemeClr val="accent3">
              <a:hueOff val="-3302880"/>
              <a:satOff val="-3306"/>
              <a:lumOff val="22943"/>
              <a:alphaOff val="0"/>
            </a:schemeClr>
          </a:fillRef>
          <a:effectRef idx="0">
            <a:schemeClr val="accent3">
              <a:hueOff val="-3302880"/>
              <a:satOff val="-3306"/>
              <a:lumOff val="22943"/>
              <a:alphaOff val="0"/>
            </a:schemeClr>
          </a:effectRef>
          <a:fontRef idx="minor">
            <a:schemeClr val="lt1"/>
          </a:fontRef>
        </p:style>
        <p:txBody>
          <a:bodyPr spcFirstLastPara="0" vert="horz" wrap="square" lIns="0" tIns="97695" rIns="125269" bIns="97695" numCol="1" spcCol="1270" anchor="ctr" anchorCtr="0">
            <a:noAutofit/>
          </a:bodyPr>
          <a:lstStyle/>
          <a:p>
            <a:pPr algn="ctr" defTabSz="888956">
              <a:lnSpc>
                <a:spcPct val="90000"/>
              </a:lnSpc>
              <a:spcAft>
                <a:spcPct val="35000"/>
              </a:spcAft>
            </a:pPr>
            <a:endParaRPr lang="en-US" sz="2000"/>
          </a:p>
        </p:txBody>
      </p:sp>
      <p:sp>
        <p:nvSpPr>
          <p:cNvPr id="13" name="Freeform 12">
            <a:extLst>
              <a:ext uri="{FF2B5EF4-FFF2-40B4-BE49-F238E27FC236}">
                <a16:creationId xmlns:a16="http://schemas.microsoft.com/office/drawing/2014/main" id="{637DFD0B-36B5-4540-ACBA-6478A98D6FF1}"/>
              </a:ext>
            </a:extLst>
          </p:cNvPr>
          <p:cNvSpPr/>
          <p:nvPr/>
        </p:nvSpPr>
        <p:spPr>
          <a:xfrm>
            <a:off x="10104178"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D3FC11"/>
          </a:solidFill>
        </p:spPr>
        <p:style>
          <a:lnRef idx="2">
            <a:schemeClr val="lt1">
              <a:hueOff val="0"/>
              <a:satOff val="0"/>
              <a:lumOff val="0"/>
              <a:alphaOff val="0"/>
            </a:schemeClr>
          </a:lnRef>
          <a:fillRef idx="1">
            <a:schemeClr val="accent3">
              <a:hueOff val="-3302880"/>
              <a:satOff val="-3306"/>
              <a:lumOff val="22943"/>
              <a:alphaOff val="0"/>
            </a:schemeClr>
          </a:fillRef>
          <a:effectRef idx="0">
            <a:schemeClr val="accent3">
              <a:hueOff val="-3302880"/>
              <a:satOff val="-3306"/>
              <a:lumOff val="22943"/>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solidFill>
                  <a:schemeClr val="tx1"/>
                </a:solidFill>
              </a:rPr>
              <a:t>2010s</a:t>
            </a:r>
          </a:p>
        </p:txBody>
      </p:sp>
      <p:sp>
        <p:nvSpPr>
          <p:cNvPr id="14" name="TextBox 13">
            <a:extLst>
              <a:ext uri="{FF2B5EF4-FFF2-40B4-BE49-F238E27FC236}">
                <a16:creationId xmlns:a16="http://schemas.microsoft.com/office/drawing/2014/main" id="{C5110131-C607-D841-856F-9F960782BA63}"/>
              </a:ext>
            </a:extLst>
          </p:cNvPr>
          <p:cNvSpPr txBox="1"/>
          <p:nvPr/>
        </p:nvSpPr>
        <p:spPr>
          <a:xfrm>
            <a:off x="169303" y="1918696"/>
            <a:ext cx="1558312" cy="830997"/>
          </a:xfrm>
          <a:prstGeom prst="rect">
            <a:avLst/>
          </a:prstGeom>
          <a:noFill/>
        </p:spPr>
        <p:txBody>
          <a:bodyPr wrap="none" rtlCol="0">
            <a:spAutoFit/>
          </a:bodyPr>
          <a:lstStyle/>
          <a:p>
            <a:pPr algn="ctr"/>
            <a:r>
              <a:rPr lang="en-US" b="1" dirty="0"/>
              <a:t>Core</a:t>
            </a:r>
            <a:br>
              <a:rPr lang="en-US" b="1" dirty="0"/>
            </a:br>
            <a:r>
              <a:rPr lang="en-US" b="1" dirty="0"/>
              <a:t>Challenges</a:t>
            </a:r>
          </a:p>
        </p:txBody>
      </p:sp>
      <p:sp>
        <p:nvSpPr>
          <p:cNvPr id="15" name="TextBox 14">
            <a:extLst>
              <a:ext uri="{FF2B5EF4-FFF2-40B4-BE49-F238E27FC236}">
                <a16:creationId xmlns:a16="http://schemas.microsoft.com/office/drawing/2014/main" id="{3BC9DE1A-1C90-4746-A42B-B9510B42EDDC}"/>
              </a:ext>
            </a:extLst>
          </p:cNvPr>
          <p:cNvSpPr txBox="1"/>
          <p:nvPr/>
        </p:nvSpPr>
        <p:spPr>
          <a:xfrm>
            <a:off x="262212" y="3148445"/>
            <a:ext cx="1372492" cy="461665"/>
          </a:xfrm>
          <a:prstGeom prst="rect">
            <a:avLst/>
          </a:prstGeom>
          <a:noFill/>
        </p:spPr>
        <p:txBody>
          <a:bodyPr wrap="none" rtlCol="0">
            <a:spAutoFit/>
          </a:bodyPr>
          <a:lstStyle/>
          <a:p>
            <a:pPr algn="ctr"/>
            <a:r>
              <a:rPr lang="en-US" b="1"/>
              <a:t>Solutions</a:t>
            </a:r>
            <a:endParaRPr lang="en-US" b="1" dirty="0"/>
          </a:p>
        </p:txBody>
      </p:sp>
      <p:sp>
        <p:nvSpPr>
          <p:cNvPr id="16" name="TextBox 15">
            <a:extLst>
              <a:ext uri="{FF2B5EF4-FFF2-40B4-BE49-F238E27FC236}">
                <a16:creationId xmlns:a16="http://schemas.microsoft.com/office/drawing/2014/main" id="{26ACCBE6-FDA1-D84E-B0D5-76F3C4185222}"/>
              </a:ext>
            </a:extLst>
          </p:cNvPr>
          <p:cNvSpPr txBox="1"/>
          <p:nvPr/>
        </p:nvSpPr>
        <p:spPr>
          <a:xfrm>
            <a:off x="87486" y="4137852"/>
            <a:ext cx="1721946" cy="830997"/>
          </a:xfrm>
          <a:prstGeom prst="rect">
            <a:avLst/>
          </a:prstGeom>
          <a:noFill/>
        </p:spPr>
        <p:txBody>
          <a:bodyPr wrap="none" rtlCol="0">
            <a:spAutoFit/>
          </a:bodyPr>
          <a:lstStyle/>
          <a:p>
            <a:pPr algn="ctr"/>
            <a:r>
              <a:rPr lang="en-US" b="1" dirty="0"/>
              <a:t>IT / Security</a:t>
            </a:r>
            <a:br>
              <a:rPr lang="en-US" b="1" dirty="0"/>
            </a:br>
            <a:r>
              <a:rPr lang="en-US" b="1" dirty="0"/>
              <a:t>Tension</a:t>
            </a:r>
          </a:p>
        </p:txBody>
      </p:sp>
      <p:sp>
        <p:nvSpPr>
          <p:cNvPr id="17" name="Freeform 16">
            <a:extLst>
              <a:ext uri="{FF2B5EF4-FFF2-40B4-BE49-F238E27FC236}">
                <a16:creationId xmlns:a16="http://schemas.microsoft.com/office/drawing/2014/main" id="{0175CE88-5AFB-9046-B33F-B733A7DA866B}"/>
              </a:ext>
            </a:extLst>
          </p:cNvPr>
          <p:cNvSpPr/>
          <p:nvPr/>
        </p:nvSpPr>
        <p:spPr>
          <a:xfrm>
            <a:off x="1827180" y="1880962"/>
            <a:ext cx="1969641" cy="906464"/>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What did we buy and how does it support the biz?</a:t>
            </a:r>
          </a:p>
        </p:txBody>
      </p:sp>
      <p:sp>
        <p:nvSpPr>
          <p:cNvPr id="18" name="Freeform 17">
            <a:extLst>
              <a:ext uri="{FF2B5EF4-FFF2-40B4-BE49-F238E27FC236}">
                <a16:creationId xmlns:a16="http://schemas.microsoft.com/office/drawing/2014/main" id="{3A23C93A-F738-F344-88CA-A8DE56B702F0}"/>
              </a:ext>
            </a:extLst>
          </p:cNvPr>
          <p:cNvSpPr/>
          <p:nvPr/>
        </p:nvSpPr>
        <p:spPr>
          <a:xfrm>
            <a:off x="4589182" y="1881553"/>
            <a:ext cx="1964025"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Viruses, Server-side Attacks, Insecure Configs</a:t>
            </a:r>
          </a:p>
        </p:txBody>
      </p:sp>
      <p:sp>
        <p:nvSpPr>
          <p:cNvPr id="19" name="Freeform 18">
            <a:extLst>
              <a:ext uri="{FF2B5EF4-FFF2-40B4-BE49-F238E27FC236}">
                <a16:creationId xmlns:a16="http://schemas.microsoft.com/office/drawing/2014/main" id="{5F73A98B-9DB0-8141-ACAD-B5E50DB87C54}"/>
              </a:ext>
            </a:extLst>
          </p:cNvPr>
          <p:cNvSpPr/>
          <p:nvPr/>
        </p:nvSpPr>
        <p:spPr>
          <a:xfrm>
            <a:off x="7346680" y="1881551"/>
            <a:ext cx="1969641" cy="906464"/>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445972"/>
              <a:satOff val="-932"/>
              <a:lumOff val="-9903"/>
              <a:alphaOff val="0"/>
            </a:schemeClr>
          </a:fillRef>
          <a:effectRef idx="0">
            <a:schemeClr val="accent3">
              <a:hueOff val="445972"/>
              <a:satOff val="-932"/>
              <a:lumOff val="-9903"/>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Too many logs and alerts, Client-side attacks</a:t>
            </a:r>
          </a:p>
        </p:txBody>
      </p:sp>
      <p:sp>
        <p:nvSpPr>
          <p:cNvPr id="20" name="Freeform 19">
            <a:extLst>
              <a:ext uri="{FF2B5EF4-FFF2-40B4-BE49-F238E27FC236}">
                <a16:creationId xmlns:a16="http://schemas.microsoft.com/office/drawing/2014/main" id="{A24F40B5-9328-7043-82D0-E0579258017B}"/>
              </a:ext>
            </a:extLst>
          </p:cNvPr>
          <p:cNvSpPr/>
          <p:nvPr/>
        </p:nvSpPr>
        <p:spPr>
          <a:xfrm>
            <a:off x="10104178" y="1881553"/>
            <a:ext cx="1969641"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Assume Breach, Raging Fires, Too Many Privileges</a:t>
            </a:r>
          </a:p>
        </p:txBody>
      </p:sp>
      <p:sp>
        <p:nvSpPr>
          <p:cNvPr id="21" name="Freeform 20">
            <a:extLst>
              <a:ext uri="{FF2B5EF4-FFF2-40B4-BE49-F238E27FC236}">
                <a16:creationId xmlns:a16="http://schemas.microsoft.com/office/drawing/2014/main" id="{4B117F98-E658-3744-9368-2C9F980318D5}"/>
              </a:ext>
            </a:extLst>
          </p:cNvPr>
          <p:cNvSpPr/>
          <p:nvPr/>
        </p:nvSpPr>
        <p:spPr>
          <a:xfrm>
            <a:off x="1827180" y="2926537"/>
            <a:ext cx="1969641"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Asset </a:t>
            </a:r>
            <a:r>
              <a:rPr lang="en-US" sz="1800" dirty="0" err="1">
                <a:solidFill>
                  <a:schemeClr val="bg1"/>
                </a:solidFill>
              </a:rPr>
              <a:t>Mgt</a:t>
            </a:r>
            <a:r>
              <a:rPr lang="en-US" sz="1800" dirty="0">
                <a:solidFill>
                  <a:schemeClr val="bg1"/>
                </a:solidFill>
              </a:rPr>
              <a:t>, Systems </a:t>
            </a:r>
            <a:r>
              <a:rPr lang="en-US" sz="1800" dirty="0" err="1">
                <a:solidFill>
                  <a:schemeClr val="bg1"/>
                </a:solidFill>
              </a:rPr>
              <a:t>Mgt</a:t>
            </a:r>
            <a:r>
              <a:rPr lang="en-US" sz="1800" dirty="0">
                <a:solidFill>
                  <a:schemeClr val="bg1"/>
                </a:solidFill>
              </a:rPr>
              <a:t> Tools</a:t>
            </a:r>
          </a:p>
        </p:txBody>
      </p:sp>
      <p:sp>
        <p:nvSpPr>
          <p:cNvPr id="22" name="Freeform 21">
            <a:extLst>
              <a:ext uri="{FF2B5EF4-FFF2-40B4-BE49-F238E27FC236}">
                <a16:creationId xmlns:a16="http://schemas.microsoft.com/office/drawing/2014/main" id="{18C05242-C911-2F4B-99E0-54A4EE682424}"/>
              </a:ext>
            </a:extLst>
          </p:cNvPr>
          <p:cNvSpPr/>
          <p:nvPr/>
        </p:nvSpPr>
        <p:spPr>
          <a:xfrm>
            <a:off x="4589182" y="2926537"/>
            <a:ext cx="1964025"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Anti-Virus, Firewalls, Secure Configs</a:t>
            </a:r>
          </a:p>
        </p:txBody>
      </p:sp>
      <p:sp>
        <p:nvSpPr>
          <p:cNvPr id="23" name="Freeform 22">
            <a:extLst>
              <a:ext uri="{FF2B5EF4-FFF2-40B4-BE49-F238E27FC236}">
                <a16:creationId xmlns:a16="http://schemas.microsoft.com/office/drawing/2014/main" id="{6C51D76A-FE04-0D40-9FDC-978264A31BD8}"/>
              </a:ext>
            </a:extLst>
          </p:cNvPr>
          <p:cNvSpPr/>
          <p:nvPr/>
        </p:nvSpPr>
        <p:spPr>
          <a:xfrm>
            <a:off x="7346680" y="2926537"/>
            <a:ext cx="1969641"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445972"/>
              <a:satOff val="-932"/>
              <a:lumOff val="-9903"/>
              <a:alphaOff val="0"/>
            </a:schemeClr>
          </a:fillRef>
          <a:effectRef idx="0">
            <a:schemeClr val="accent3">
              <a:hueOff val="445972"/>
              <a:satOff val="-932"/>
              <a:lumOff val="-9903"/>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IDS, SIEM</a:t>
            </a:r>
          </a:p>
        </p:txBody>
      </p:sp>
      <p:sp>
        <p:nvSpPr>
          <p:cNvPr id="24" name="Freeform 23">
            <a:extLst>
              <a:ext uri="{FF2B5EF4-FFF2-40B4-BE49-F238E27FC236}">
                <a16:creationId xmlns:a16="http://schemas.microsoft.com/office/drawing/2014/main" id="{2D7B0260-AC88-BA41-8BFE-956291C398A8}"/>
              </a:ext>
            </a:extLst>
          </p:cNvPr>
          <p:cNvSpPr/>
          <p:nvPr/>
        </p:nvSpPr>
        <p:spPr>
          <a:xfrm>
            <a:off x="10104178" y="2926537"/>
            <a:ext cx="1969641"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Incident Responders &amp; IR Tools (EDR, SOAR)</a:t>
            </a:r>
          </a:p>
        </p:txBody>
      </p:sp>
      <p:sp>
        <p:nvSpPr>
          <p:cNvPr id="25" name="TextBox 24">
            <a:extLst>
              <a:ext uri="{FF2B5EF4-FFF2-40B4-BE49-F238E27FC236}">
                <a16:creationId xmlns:a16="http://schemas.microsoft.com/office/drawing/2014/main" id="{6F9BD416-050D-B942-8CDC-94F3C3E69488}"/>
              </a:ext>
            </a:extLst>
          </p:cNvPr>
          <p:cNvSpPr txBox="1"/>
          <p:nvPr/>
        </p:nvSpPr>
        <p:spPr>
          <a:xfrm>
            <a:off x="653506" y="1139149"/>
            <a:ext cx="589906" cy="461665"/>
          </a:xfrm>
          <a:prstGeom prst="rect">
            <a:avLst/>
          </a:prstGeom>
          <a:noFill/>
        </p:spPr>
        <p:txBody>
          <a:bodyPr wrap="none" rtlCol="0">
            <a:spAutoFit/>
          </a:bodyPr>
          <a:lstStyle/>
          <a:p>
            <a:pPr algn="ctr"/>
            <a:r>
              <a:rPr lang="en-US" b="1" dirty="0"/>
              <a:t>Era</a:t>
            </a:r>
          </a:p>
        </p:txBody>
      </p:sp>
      <p:sp>
        <p:nvSpPr>
          <p:cNvPr id="26" name="TextBox 25">
            <a:extLst>
              <a:ext uri="{FF2B5EF4-FFF2-40B4-BE49-F238E27FC236}">
                <a16:creationId xmlns:a16="http://schemas.microsoft.com/office/drawing/2014/main" id="{B18B7AAB-F977-8446-86EE-F1F7CFB3AB41}"/>
              </a:ext>
            </a:extLst>
          </p:cNvPr>
          <p:cNvSpPr txBox="1"/>
          <p:nvPr/>
        </p:nvSpPr>
        <p:spPr>
          <a:xfrm>
            <a:off x="-36268" y="5044207"/>
            <a:ext cx="1969450" cy="1200329"/>
          </a:xfrm>
          <a:prstGeom prst="rect">
            <a:avLst/>
          </a:prstGeom>
          <a:noFill/>
        </p:spPr>
        <p:txBody>
          <a:bodyPr wrap="none" rtlCol="0">
            <a:spAutoFit/>
          </a:bodyPr>
          <a:lstStyle/>
          <a:p>
            <a:pPr algn="ctr"/>
            <a:r>
              <a:rPr lang="en-US" b="1" dirty="0"/>
              <a:t>Security Team</a:t>
            </a:r>
          </a:p>
          <a:p>
            <a:pPr algn="ctr"/>
            <a:r>
              <a:rPr lang="en-US" b="1" dirty="0"/>
              <a:t>Composition</a:t>
            </a:r>
          </a:p>
          <a:p>
            <a:pPr algn="ctr"/>
            <a:r>
              <a:rPr lang="en-US" b="1" dirty="0"/>
              <a:t>&amp; Focus</a:t>
            </a:r>
          </a:p>
        </p:txBody>
      </p:sp>
      <p:sp>
        <p:nvSpPr>
          <p:cNvPr id="27" name="Freeform 26">
            <a:extLst>
              <a:ext uri="{FF2B5EF4-FFF2-40B4-BE49-F238E27FC236}">
                <a16:creationId xmlns:a16="http://schemas.microsoft.com/office/drawing/2014/main" id="{640BB021-1A45-874A-B107-9F0814AE02F5}"/>
              </a:ext>
            </a:extLst>
          </p:cNvPr>
          <p:cNvSpPr/>
          <p:nvPr/>
        </p:nvSpPr>
        <p:spPr>
          <a:xfrm>
            <a:off x="1827176" y="5292354"/>
            <a:ext cx="1969643"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None</a:t>
            </a:r>
          </a:p>
        </p:txBody>
      </p:sp>
      <p:sp>
        <p:nvSpPr>
          <p:cNvPr id="28" name="Freeform 27">
            <a:extLst>
              <a:ext uri="{FF2B5EF4-FFF2-40B4-BE49-F238E27FC236}">
                <a16:creationId xmlns:a16="http://schemas.microsoft.com/office/drawing/2014/main" id="{3E38BA39-5B41-4147-B08A-218E049E5F51}"/>
              </a:ext>
            </a:extLst>
          </p:cNvPr>
          <p:cNvSpPr/>
          <p:nvPr/>
        </p:nvSpPr>
        <p:spPr>
          <a:xfrm>
            <a:off x="4589180" y="5292354"/>
            <a:ext cx="1964027"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Hobby Shop / Vulnerability </a:t>
            </a:r>
            <a:r>
              <a:rPr lang="en-US" sz="1800" dirty="0" err="1">
                <a:solidFill>
                  <a:schemeClr val="bg1"/>
                </a:solidFill>
              </a:rPr>
              <a:t>Mgt</a:t>
            </a:r>
            <a:endParaRPr lang="en-US" sz="1800" dirty="0">
              <a:solidFill>
                <a:schemeClr val="bg1"/>
              </a:solidFill>
            </a:endParaRPr>
          </a:p>
        </p:txBody>
      </p:sp>
      <p:sp>
        <p:nvSpPr>
          <p:cNvPr id="29" name="Freeform 28">
            <a:extLst>
              <a:ext uri="{FF2B5EF4-FFF2-40B4-BE49-F238E27FC236}">
                <a16:creationId xmlns:a16="http://schemas.microsoft.com/office/drawing/2014/main" id="{FD0A2DF2-FB6B-2B46-8FB6-D3CB1D117EC0}"/>
              </a:ext>
            </a:extLst>
          </p:cNvPr>
          <p:cNvSpPr/>
          <p:nvPr/>
        </p:nvSpPr>
        <p:spPr>
          <a:xfrm>
            <a:off x="10104173" y="5292354"/>
            <a:ext cx="1969643"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0" tIns="118235" rIns="0" bIns="118235" numCol="1" spcCol="1270" anchor="ctr" anchorCtr="0">
            <a:noAutofit/>
          </a:bodyPr>
          <a:lstStyle/>
          <a:p>
            <a:pPr algn="ctr" defTabSz="1066747">
              <a:lnSpc>
                <a:spcPct val="90000"/>
              </a:lnSpc>
              <a:spcAft>
                <a:spcPct val="35000"/>
              </a:spcAft>
            </a:pPr>
            <a:r>
              <a:rPr lang="en-US" sz="1800" dirty="0">
                <a:solidFill>
                  <a:schemeClr val="bg1"/>
                </a:solidFill>
              </a:rPr>
              <a:t>Dedicated Biz</a:t>
            </a:r>
            <a:br>
              <a:rPr lang="en-US" sz="1800" dirty="0">
                <a:solidFill>
                  <a:schemeClr val="bg1"/>
                </a:solidFill>
              </a:rPr>
            </a:br>
            <a:r>
              <a:rPr lang="en-US" sz="1800" dirty="0">
                <a:solidFill>
                  <a:schemeClr val="bg1"/>
                </a:solidFill>
              </a:rPr>
              <a:t>Unit / Risk </a:t>
            </a:r>
            <a:r>
              <a:rPr lang="en-US" sz="1800" dirty="0" err="1">
                <a:solidFill>
                  <a:schemeClr val="bg1"/>
                </a:solidFill>
              </a:rPr>
              <a:t>Mgt</a:t>
            </a:r>
            <a:endParaRPr lang="en-US" sz="1800" dirty="0">
              <a:solidFill>
                <a:schemeClr val="bg1"/>
              </a:solidFill>
            </a:endParaRPr>
          </a:p>
        </p:txBody>
      </p:sp>
      <p:sp>
        <p:nvSpPr>
          <p:cNvPr id="30" name="Freeform 29">
            <a:extLst>
              <a:ext uri="{FF2B5EF4-FFF2-40B4-BE49-F238E27FC236}">
                <a16:creationId xmlns:a16="http://schemas.microsoft.com/office/drawing/2014/main" id="{08E72910-FA93-2645-AE2B-A57ADED7A88F}"/>
              </a:ext>
            </a:extLst>
          </p:cNvPr>
          <p:cNvSpPr/>
          <p:nvPr/>
        </p:nvSpPr>
        <p:spPr>
          <a:xfrm>
            <a:off x="7346676" y="5292354"/>
            <a:ext cx="1969643"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Sec Ops Center / Threat </a:t>
            </a:r>
            <a:r>
              <a:rPr lang="en-US" sz="1800" dirty="0" err="1">
                <a:solidFill>
                  <a:schemeClr val="bg1"/>
                </a:solidFill>
              </a:rPr>
              <a:t>Mgt</a:t>
            </a:r>
            <a:endParaRPr lang="en-US" sz="1800" dirty="0">
              <a:solidFill>
                <a:schemeClr val="bg1"/>
              </a:solidFill>
            </a:endParaRPr>
          </a:p>
        </p:txBody>
      </p:sp>
      <p:grpSp>
        <p:nvGrpSpPr>
          <p:cNvPr id="31" name="Group 30">
            <a:extLst>
              <a:ext uri="{FF2B5EF4-FFF2-40B4-BE49-F238E27FC236}">
                <a16:creationId xmlns:a16="http://schemas.microsoft.com/office/drawing/2014/main" id="{824C2243-F81A-F340-AFEB-70D4A64A8FA4}"/>
              </a:ext>
            </a:extLst>
          </p:cNvPr>
          <p:cNvGrpSpPr/>
          <p:nvPr/>
        </p:nvGrpSpPr>
        <p:grpSpPr>
          <a:xfrm>
            <a:off x="1918569" y="3895083"/>
            <a:ext cx="1298012" cy="1279961"/>
            <a:chOff x="1362727" y="3189467"/>
            <a:chExt cx="973509" cy="959971"/>
          </a:xfrm>
        </p:grpSpPr>
        <p:sp>
          <p:nvSpPr>
            <p:cNvPr id="32" name="TextBox 31">
              <a:extLst>
                <a:ext uri="{FF2B5EF4-FFF2-40B4-BE49-F238E27FC236}">
                  <a16:creationId xmlns:a16="http://schemas.microsoft.com/office/drawing/2014/main" id="{553F3263-E5E8-A442-A58C-DD26D0078754}"/>
                </a:ext>
              </a:extLst>
            </p:cNvPr>
            <p:cNvSpPr txBox="1"/>
            <p:nvPr/>
          </p:nvSpPr>
          <p:spPr>
            <a:xfrm>
              <a:off x="1362727" y="3189467"/>
              <a:ext cx="672733" cy="392415"/>
            </a:xfrm>
            <a:prstGeom prst="rect">
              <a:avLst/>
            </a:prstGeom>
            <a:noFill/>
          </p:spPr>
          <p:txBody>
            <a:bodyPr wrap="none" rtlCol="0">
              <a:spAutoFit/>
            </a:bodyPr>
            <a:lstStyle/>
            <a:p>
              <a:pPr algn="ctr"/>
              <a:r>
                <a:rPr lang="en-US" sz="1400" b="1" dirty="0"/>
                <a:t>SECURITY</a:t>
              </a:r>
            </a:p>
            <a:p>
              <a:pPr algn="ctr"/>
              <a:r>
                <a:rPr lang="en-US" sz="1400" b="1" dirty="0"/>
                <a:t>(CISO)</a:t>
              </a:r>
            </a:p>
          </p:txBody>
        </p:sp>
        <p:sp>
          <p:nvSpPr>
            <p:cNvPr id="33" name="TextBox 32">
              <a:extLst>
                <a:ext uri="{FF2B5EF4-FFF2-40B4-BE49-F238E27FC236}">
                  <a16:creationId xmlns:a16="http://schemas.microsoft.com/office/drawing/2014/main" id="{92792E6E-4BB6-F643-99BE-BE51980D1C7C}"/>
                </a:ext>
              </a:extLst>
            </p:cNvPr>
            <p:cNvSpPr txBox="1"/>
            <p:nvPr/>
          </p:nvSpPr>
          <p:spPr>
            <a:xfrm>
              <a:off x="1367078" y="3757023"/>
              <a:ext cx="678456" cy="392415"/>
            </a:xfrm>
            <a:prstGeom prst="rect">
              <a:avLst/>
            </a:prstGeom>
            <a:noFill/>
          </p:spPr>
          <p:txBody>
            <a:bodyPr wrap="none" rtlCol="0">
              <a:spAutoFit/>
            </a:bodyPr>
            <a:lstStyle/>
            <a:p>
              <a:pPr algn="ctr"/>
              <a:r>
                <a:rPr lang="en-US" sz="1400" b="1" dirty="0"/>
                <a:t>STABILITY</a:t>
              </a:r>
            </a:p>
            <a:p>
              <a:pPr algn="ctr"/>
              <a:r>
                <a:rPr lang="en-US" sz="1400" b="1" dirty="0"/>
                <a:t>(CIO)</a:t>
              </a:r>
            </a:p>
          </p:txBody>
        </p:sp>
        <p:sp>
          <p:nvSpPr>
            <p:cNvPr id="34" name="Oval 33">
              <a:extLst>
                <a:ext uri="{FF2B5EF4-FFF2-40B4-BE49-F238E27FC236}">
                  <a16:creationId xmlns:a16="http://schemas.microsoft.com/office/drawing/2014/main" id="{A6F6A0CE-EAC4-0947-A631-E5A271444105}"/>
                </a:ext>
              </a:extLst>
            </p:cNvPr>
            <p:cNvSpPr/>
            <p:nvPr/>
          </p:nvSpPr>
          <p:spPr bwMode="auto">
            <a:xfrm flipV="1">
              <a:off x="2113268" y="3841746"/>
              <a:ext cx="222968" cy="222968"/>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2800">
                <a:solidFill>
                  <a:srgbClr val="000000"/>
                </a:solidFill>
                <a:latin typeface="Arial" charset="0"/>
              </a:endParaRPr>
            </a:p>
          </p:txBody>
        </p:sp>
        <p:sp>
          <p:nvSpPr>
            <p:cNvPr id="35" name="Freeform 34">
              <a:extLst>
                <a:ext uri="{FF2B5EF4-FFF2-40B4-BE49-F238E27FC236}">
                  <a16:creationId xmlns:a16="http://schemas.microsoft.com/office/drawing/2014/main" id="{EEF0C4E1-1F4B-C543-B21E-F26BCBD69926}"/>
                </a:ext>
              </a:extLst>
            </p:cNvPr>
            <p:cNvSpPr/>
            <p:nvPr/>
          </p:nvSpPr>
          <p:spPr>
            <a:xfrm>
              <a:off x="1657350" y="3556000"/>
              <a:ext cx="69850" cy="250825"/>
            </a:xfrm>
            <a:custGeom>
              <a:avLst/>
              <a:gdLst>
                <a:gd name="connsiteX0" fmla="*/ 44450 w 69850"/>
                <a:gd name="connsiteY0" fmla="*/ 0 h 250825"/>
                <a:gd name="connsiteX1" fmla="*/ 0 w 69850"/>
                <a:gd name="connsiteY1" fmla="*/ 123825 h 250825"/>
                <a:gd name="connsiteX2" fmla="*/ 69850 w 69850"/>
                <a:gd name="connsiteY2" fmla="*/ 107950 h 250825"/>
                <a:gd name="connsiteX3" fmla="*/ 25400 w 69850"/>
                <a:gd name="connsiteY3" fmla="*/ 250825 h 250825"/>
              </a:gdLst>
              <a:ahLst/>
              <a:cxnLst>
                <a:cxn ang="0">
                  <a:pos x="connsiteX0" y="connsiteY0"/>
                </a:cxn>
                <a:cxn ang="0">
                  <a:pos x="connsiteX1" y="connsiteY1"/>
                </a:cxn>
                <a:cxn ang="0">
                  <a:pos x="connsiteX2" y="connsiteY2"/>
                </a:cxn>
                <a:cxn ang="0">
                  <a:pos x="connsiteX3" y="connsiteY3"/>
                </a:cxn>
              </a:cxnLst>
              <a:rect l="l" t="t" r="r" b="b"/>
              <a:pathLst>
                <a:path w="69850" h="250825">
                  <a:moveTo>
                    <a:pt x="44450" y="0"/>
                  </a:moveTo>
                  <a:lnTo>
                    <a:pt x="0" y="123825"/>
                  </a:lnTo>
                  <a:lnTo>
                    <a:pt x="69850" y="107950"/>
                  </a:lnTo>
                  <a:lnTo>
                    <a:pt x="25400" y="250825"/>
                  </a:lnTo>
                </a:path>
              </a:pathLst>
            </a:custGeom>
            <a:ln>
              <a:solidFill>
                <a:srgbClr val="923DE9"/>
              </a:solidFill>
            </a:ln>
            <a:effectLst>
              <a:glow rad="25400">
                <a:srgbClr val="FF0000">
                  <a:alpha val="40000"/>
                </a:srgbClr>
              </a:glo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grpSp>
      <p:grpSp>
        <p:nvGrpSpPr>
          <p:cNvPr id="36" name="Group 35">
            <a:extLst>
              <a:ext uri="{FF2B5EF4-FFF2-40B4-BE49-F238E27FC236}">
                <a16:creationId xmlns:a16="http://schemas.microsoft.com/office/drawing/2014/main" id="{D6AFBBA1-A740-E34C-9F4D-5E3F448B885A}"/>
              </a:ext>
            </a:extLst>
          </p:cNvPr>
          <p:cNvGrpSpPr/>
          <p:nvPr/>
        </p:nvGrpSpPr>
        <p:grpSpPr>
          <a:xfrm>
            <a:off x="3173044" y="4418298"/>
            <a:ext cx="2547984" cy="643776"/>
            <a:chOff x="2303581" y="3581887"/>
            <a:chExt cx="1910988" cy="482833"/>
          </a:xfrm>
        </p:grpSpPr>
        <p:cxnSp>
          <p:nvCxnSpPr>
            <p:cNvPr id="37" name="Straight Arrow Connector 36">
              <a:extLst>
                <a:ext uri="{FF2B5EF4-FFF2-40B4-BE49-F238E27FC236}">
                  <a16:creationId xmlns:a16="http://schemas.microsoft.com/office/drawing/2014/main" id="{137D95C6-4888-5944-AFD2-7C59FED45C27}"/>
                </a:ext>
              </a:extLst>
            </p:cNvPr>
            <p:cNvCxnSpPr>
              <a:cxnSpLocks/>
              <a:stCxn id="34" idx="6"/>
              <a:endCxn id="40" idx="2"/>
            </p:cNvCxnSpPr>
            <p:nvPr/>
          </p:nvCxnSpPr>
          <p:spPr>
            <a:xfrm flipV="1">
              <a:off x="2336234" y="3952344"/>
              <a:ext cx="1653584" cy="9362"/>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5180310-FCA1-634B-B456-BB2FE93B08BC}"/>
                </a:ext>
              </a:extLst>
            </p:cNvPr>
            <p:cNvSpPr/>
            <p:nvPr/>
          </p:nvSpPr>
          <p:spPr bwMode="auto">
            <a:xfrm flipV="1">
              <a:off x="3989817" y="3581887"/>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39" name="Straight Arrow Connector 38">
              <a:extLst>
                <a:ext uri="{FF2B5EF4-FFF2-40B4-BE49-F238E27FC236}">
                  <a16:creationId xmlns:a16="http://schemas.microsoft.com/office/drawing/2014/main" id="{36767AAA-F5F3-E043-8317-CFE32E66EF87}"/>
                </a:ext>
              </a:extLst>
            </p:cNvPr>
            <p:cNvCxnSpPr>
              <a:cxnSpLocks/>
              <a:stCxn id="34" idx="5"/>
              <a:endCxn id="38" idx="2"/>
            </p:cNvCxnSpPr>
            <p:nvPr/>
          </p:nvCxnSpPr>
          <p:spPr>
            <a:xfrm flipV="1">
              <a:off x="2303581" y="3694263"/>
              <a:ext cx="1686236" cy="188612"/>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EEAF0C1-C7D3-C847-8382-06BB96A30B89}"/>
                </a:ext>
              </a:extLst>
            </p:cNvPr>
            <p:cNvSpPr/>
            <p:nvPr/>
          </p:nvSpPr>
          <p:spPr bwMode="auto">
            <a:xfrm flipV="1">
              <a:off x="3989817" y="3839968"/>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grpSp>
      <p:grpSp>
        <p:nvGrpSpPr>
          <p:cNvPr id="41" name="Group 40">
            <a:extLst>
              <a:ext uri="{FF2B5EF4-FFF2-40B4-BE49-F238E27FC236}">
                <a16:creationId xmlns:a16="http://schemas.microsoft.com/office/drawing/2014/main" id="{E12BA4EC-E711-6B4B-B01D-CE7B8CF6CF47}"/>
              </a:ext>
            </a:extLst>
          </p:cNvPr>
          <p:cNvGrpSpPr/>
          <p:nvPr/>
        </p:nvGrpSpPr>
        <p:grpSpPr>
          <a:xfrm>
            <a:off x="5721027" y="4213890"/>
            <a:ext cx="2760307" cy="848179"/>
            <a:chOff x="4214568" y="3428578"/>
            <a:chExt cx="2070230" cy="636135"/>
          </a:xfrm>
        </p:grpSpPr>
        <p:sp>
          <p:nvSpPr>
            <p:cNvPr id="42" name="Oval 41">
              <a:extLst>
                <a:ext uri="{FF2B5EF4-FFF2-40B4-BE49-F238E27FC236}">
                  <a16:creationId xmlns:a16="http://schemas.microsoft.com/office/drawing/2014/main" id="{2B904577-159E-404C-97D1-C6E633CE47F7}"/>
                </a:ext>
              </a:extLst>
            </p:cNvPr>
            <p:cNvSpPr/>
            <p:nvPr/>
          </p:nvSpPr>
          <p:spPr bwMode="auto">
            <a:xfrm flipV="1">
              <a:off x="6060046" y="3428578"/>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43" name="Straight Arrow Connector 42">
              <a:extLst>
                <a:ext uri="{FF2B5EF4-FFF2-40B4-BE49-F238E27FC236}">
                  <a16:creationId xmlns:a16="http://schemas.microsoft.com/office/drawing/2014/main" id="{1CE98A8D-C60C-3E4F-8B46-3E395A8A5955}"/>
                </a:ext>
              </a:extLst>
            </p:cNvPr>
            <p:cNvCxnSpPr>
              <a:cxnSpLocks/>
              <a:stCxn id="38" idx="6"/>
              <a:endCxn id="42" idx="2"/>
            </p:cNvCxnSpPr>
            <p:nvPr/>
          </p:nvCxnSpPr>
          <p:spPr>
            <a:xfrm flipV="1">
              <a:off x="4214569" y="3540954"/>
              <a:ext cx="1845478" cy="161773"/>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3D97CE6-FB17-EA40-BF76-48C0BE5274CE}"/>
                </a:ext>
              </a:extLst>
            </p:cNvPr>
            <p:cNvCxnSpPr>
              <a:cxnSpLocks/>
              <a:stCxn id="40" idx="6"/>
              <a:endCxn id="45" idx="2"/>
            </p:cNvCxnSpPr>
            <p:nvPr/>
          </p:nvCxnSpPr>
          <p:spPr>
            <a:xfrm flipV="1">
              <a:off x="4214568" y="3952337"/>
              <a:ext cx="1845478" cy="8471"/>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59D7228-84E3-C543-BF6E-77B97B21A4AD}"/>
                </a:ext>
              </a:extLst>
            </p:cNvPr>
            <p:cNvSpPr/>
            <p:nvPr/>
          </p:nvSpPr>
          <p:spPr bwMode="auto">
            <a:xfrm flipV="1">
              <a:off x="6060046" y="3839961"/>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grpSp>
      <p:grpSp>
        <p:nvGrpSpPr>
          <p:cNvPr id="46" name="Group 45">
            <a:extLst>
              <a:ext uri="{FF2B5EF4-FFF2-40B4-BE49-F238E27FC236}">
                <a16:creationId xmlns:a16="http://schemas.microsoft.com/office/drawing/2014/main" id="{3EE6543C-4063-A547-9E28-84C6ED33B242}"/>
              </a:ext>
            </a:extLst>
          </p:cNvPr>
          <p:cNvGrpSpPr/>
          <p:nvPr/>
        </p:nvGrpSpPr>
        <p:grpSpPr>
          <a:xfrm>
            <a:off x="8481334" y="4034804"/>
            <a:ext cx="2757494" cy="1054111"/>
            <a:chOff x="6284801" y="3294259"/>
            <a:chExt cx="2068121" cy="790583"/>
          </a:xfrm>
        </p:grpSpPr>
        <p:sp>
          <p:nvSpPr>
            <p:cNvPr id="47" name="Oval 46">
              <a:extLst>
                <a:ext uri="{FF2B5EF4-FFF2-40B4-BE49-F238E27FC236}">
                  <a16:creationId xmlns:a16="http://schemas.microsoft.com/office/drawing/2014/main" id="{E8780551-FDC8-1349-97C9-359D0AE40AED}"/>
                </a:ext>
              </a:extLst>
            </p:cNvPr>
            <p:cNvSpPr/>
            <p:nvPr/>
          </p:nvSpPr>
          <p:spPr bwMode="auto">
            <a:xfrm flipV="1">
              <a:off x="8128170" y="3294259"/>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sp>
          <p:nvSpPr>
            <p:cNvPr id="48" name="Oval 47">
              <a:extLst>
                <a:ext uri="{FF2B5EF4-FFF2-40B4-BE49-F238E27FC236}">
                  <a16:creationId xmlns:a16="http://schemas.microsoft.com/office/drawing/2014/main" id="{061D8F1B-5CE2-2D41-BC1E-A686F8F9C639}"/>
                </a:ext>
              </a:extLst>
            </p:cNvPr>
            <p:cNvSpPr/>
            <p:nvPr/>
          </p:nvSpPr>
          <p:spPr bwMode="auto">
            <a:xfrm flipV="1">
              <a:off x="8128170" y="3860090"/>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49" name="Straight Arrow Connector 48">
              <a:extLst>
                <a:ext uri="{FF2B5EF4-FFF2-40B4-BE49-F238E27FC236}">
                  <a16:creationId xmlns:a16="http://schemas.microsoft.com/office/drawing/2014/main" id="{06D94067-930B-AD42-AA05-9DD4FD49A977}"/>
                </a:ext>
              </a:extLst>
            </p:cNvPr>
            <p:cNvCxnSpPr>
              <a:cxnSpLocks/>
              <a:stCxn id="45" idx="6"/>
              <a:endCxn id="48" idx="2"/>
            </p:cNvCxnSpPr>
            <p:nvPr/>
          </p:nvCxnSpPr>
          <p:spPr>
            <a:xfrm>
              <a:off x="6284801" y="3960798"/>
              <a:ext cx="1843369" cy="11668"/>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4963061-C9A7-4640-9EC2-B3AF6DB5D4A0}"/>
                </a:ext>
              </a:extLst>
            </p:cNvPr>
            <p:cNvCxnSpPr>
              <a:cxnSpLocks/>
              <a:stCxn id="42" idx="6"/>
              <a:endCxn id="47" idx="2"/>
            </p:cNvCxnSpPr>
            <p:nvPr/>
          </p:nvCxnSpPr>
          <p:spPr>
            <a:xfrm flipV="1">
              <a:off x="6284801" y="3406634"/>
              <a:ext cx="1843369" cy="142781"/>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4EC48E1-02B4-F442-88CE-E292C2B153F5}"/>
                </a:ext>
              </a:extLst>
            </p:cNvPr>
            <p:cNvCxnSpPr>
              <a:stCxn id="47" idx="0"/>
            </p:cNvCxnSpPr>
            <p:nvPr/>
          </p:nvCxnSpPr>
          <p:spPr>
            <a:xfrm>
              <a:off x="8240546" y="3519011"/>
              <a:ext cx="0" cy="75089"/>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82BB668-ADD5-5545-B67C-446F685B4D30}"/>
                </a:ext>
              </a:extLst>
            </p:cNvPr>
            <p:cNvCxnSpPr/>
            <p:nvPr/>
          </p:nvCxnSpPr>
          <p:spPr>
            <a:xfrm>
              <a:off x="8240546" y="3781425"/>
              <a:ext cx="0" cy="76708"/>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3" name="Explosion 1 52">
              <a:extLst>
                <a:ext uri="{FF2B5EF4-FFF2-40B4-BE49-F238E27FC236}">
                  <a16:creationId xmlns:a16="http://schemas.microsoft.com/office/drawing/2014/main" id="{D0DE7B55-A645-764D-BE9A-430A0889C3D9}"/>
                </a:ext>
              </a:extLst>
            </p:cNvPr>
            <p:cNvSpPr/>
            <p:nvPr/>
          </p:nvSpPr>
          <p:spPr>
            <a:xfrm>
              <a:off x="8151897" y="3590763"/>
              <a:ext cx="177297" cy="177297"/>
            </a:xfrm>
            <a:prstGeom prst="irregularSeal1">
              <a:avLst/>
            </a:prstGeom>
            <a:solidFill>
              <a:srgbClr val="923DE9"/>
            </a:solidFill>
            <a:effectLst>
              <a:glow rad="63500">
                <a:srgbClr val="FF0000">
                  <a:alpha val="4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spTree>
    <p:extLst>
      <p:ext uri="{BB962C8B-B14F-4D97-AF65-F5344CB8AC3E}">
        <p14:creationId xmlns:p14="http://schemas.microsoft.com/office/powerpoint/2010/main" val="41165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6" grpId="0"/>
      <p:bldP spid="27" grpId="0" animBg="1"/>
      <p:bldP spid="28" grpId="0"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7897-D2CA-5445-96B1-647A72F4C992}"/>
              </a:ext>
            </a:extLst>
          </p:cNvPr>
          <p:cNvSpPr>
            <a:spLocks noGrp="1"/>
          </p:cNvSpPr>
          <p:nvPr>
            <p:ph type="title"/>
          </p:nvPr>
        </p:nvSpPr>
        <p:spPr/>
        <p:txBody>
          <a:bodyPr/>
          <a:lstStyle/>
          <a:p>
            <a:r>
              <a:rPr lang="en-US" dirty="0"/>
              <a:t>Applying DIE to Data: Privacy Enhancing Technologies</a:t>
            </a:r>
          </a:p>
        </p:txBody>
      </p:sp>
      <p:sp>
        <p:nvSpPr>
          <p:cNvPr id="14" name="Rectangle 13">
            <a:extLst>
              <a:ext uri="{FF2B5EF4-FFF2-40B4-BE49-F238E27FC236}">
                <a16:creationId xmlns:a16="http://schemas.microsoft.com/office/drawing/2014/main" id="{628C4B0E-8B32-5145-AA3E-2332C5CB511E}"/>
              </a:ext>
            </a:extLst>
          </p:cNvPr>
          <p:cNvSpPr/>
          <p:nvPr/>
        </p:nvSpPr>
        <p:spPr>
          <a:xfrm rot="20700000">
            <a:off x="1543066" y="1367978"/>
            <a:ext cx="2850460"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Data Minimization</a:t>
            </a:r>
            <a:endParaRPr lang="en-US" b="1" dirty="0">
              <a:latin typeface="Century Gothic" panose="020B0502020202020204" pitchFamily="34" charset="0"/>
            </a:endParaRPr>
          </a:p>
        </p:txBody>
      </p:sp>
      <p:sp>
        <p:nvSpPr>
          <p:cNvPr id="19" name="Rectangle 18">
            <a:extLst>
              <a:ext uri="{FF2B5EF4-FFF2-40B4-BE49-F238E27FC236}">
                <a16:creationId xmlns:a16="http://schemas.microsoft.com/office/drawing/2014/main" id="{D6C079F4-2C6F-4947-8C07-F1F2380DA261}"/>
              </a:ext>
            </a:extLst>
          </p:cNvPr>
          <p:cNvSpPr/>
          <p:nvPr/>
        </p:nvSpPr>
        <p:spPr>
          <a:xfrm rot="780000">
            <a:off x="3632836" y="1942260"/>
            <a:ext cx="3975768"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Homomorphic Encryption</a:t>
            </a:r>
            <a:endParaRPr lang="en-US" b="1" dirty="0">
              <a:latin typeface="Century Gothic" panose="020B0502020202020204" pitchFamily="34" charset="0"/>
            </a:endParaRPr>
          </a:p>
        </p:txBody>
      </p:sp>
      <p:sp>
        <p:nvSpPr>
          <p:cNvPr id="20" name="Rectangle 19">
            <a:extLst>
              <a:ext uri="{FF2B5EF4-FFF2-40B4-BE49-F238E27FC236}">
                <a16:creationId xmlns:a16="http://schemas.microsoft.com/office/drawing/2014/main" id="{1B08C490-E150-D245-8D80-629E0E97205E}"/>
              </a:ext>
            </a:extLst>
          </p:cNvPr>
          <p:cNvSpPr/>
          <p:nvPr/>
        </p:nvSpPr>
        <p:spPr>
          <a:xfrm rot="720000">
            <a:off x="401754" y="4118832"/>
            <a:ext cx="4826962"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Trusted Execution Environments</a:t>
            </a:r>
            <a:endParaRPr lang="en-US" b="1" dirty="0">
              <a:latin typeface="Century Gothic" panose="020B0502020202020204" pitchFamily="34" charset="0"/>
            </a:endParaRPr>
          </a:p>
        </p:txBody>
      </p:sp>
      <p:sp>
        <p:nvSpPr>
          <p:cNvPr id="21" name="Rectangle 20">
            <a:extLst>
              <a:ext uri="{FF2B5EF4-FFF2-40B4-BE49-F238E27FC236}">
                <a16:creationId xmlns:a16="http://schemas.microsoft.com/office/drawing/2014/main" id="{B44F5A66-7312-B541-A13F-14B55704FCD9}"/>
              </a:ext>
            </a:extLst>
          </p:cNvPr>
          <p:cNvSpPr/>
          <p:nvPr/>
        </p:nvSpPr>
        <p:spPr>
          <a:xfrm rot="21262878">
            <a:off x="2851510" y="5062876"/>
            <a:ext cx="3090911"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Federated Learning</a:t>
            </a:r>
            <a:endParaRPr lang="en-US" b="1" dirty="0">
              <a:latin typeface="Century Gothic" panose="020B0502020202020204" pitchFamily="34" charset="0"/>
            </a:endParaRPr>
          </a:p>
        </p:txBody>
      </p:sp>
      <p:sp>
        <p:nvSpPr>
          <p:cNvPr id="22" name="Rectangle 21">
            <a:extLst>
              <a:ext uri="{FF2B5EF4-FFF2-40B4-BE49-F238E27FC236}">
                <a16:creationId xmlns:a16="http://schemas.microsoft.com/office/drawing/2014/main" id="{3D813943-4EE2-634E-B923-8B0A2814EF7D}"/>
              </a:ext>
            </a:extLst>
          </p:cNvPr>
          <p:cNvSpPr/>
          <p:nvPr/>
        </p:nvSpPr>
        <p:spPr>
          <a:xfrm rot="360000">
            <a:off x="924457" y="3326164"/>
            <a:ext cx="2037737"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Tokenization</a:t>
            </a:r>
            <a:endParaRPr lang="en-US" b="1" dirty="0">
              <a:latin typeface="Century Gothic" panose="020B0502020202020204" pitchFamily="34" charset="0"/>
            </a:endParaRPr>
          </a:p>
        </p:txBody>
      </p:sp>
      <p:sp>
        <p:nvSpPr>
          <p:cNvPr id="23" name="Rectangle 22">
            <a:extLst>
              <a:ext uri="{FF2B5EF4-FFF2-40B4-BE49-F238E27FC236}">
                <a16:creationId xmlns:a16="http://schemas.microsoft.com/office/drawing/2014/main" id="{4E08AC49-7616-C449-BBC2-24E3302F3494}"/>
              </a:ext>
            </a:extLst>
          </p:cNvPr>
          <p:cNvSpPr/>
          <p:nvPr/>
        </p:nvSpPr>
        <p:spPr>
          <a:xfrm rot="20160000">
            <a:off x="4201146" y="2674708"/>
            <a:ext cx="1851789"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Blockchain</a:t>
            </a:r>
            <a:endParaRPr lang="en-US" b="1" dirty="0">
              <a:latin typeface="Century Gothic" panose="020B0502020202020204" pitchFamily="34" charset="0"/>
            </a:endParaRPr>
          </a:p>
        </p:txBody>
      </p:sp>
      <p:sp>
        <p:nvSpPr>
          <p:cNvPr id="24" name="Rectangle 23">
            <a:extLst>
              <a:ext uri="{FF2B5EF4-FFF2-40B4-BE49-F238E27FC236}">
                <a16:creationId xmlns:a16="http://schemas.microsoft.com/office/drawing/2014/main" id="{7EEE311C-FEA5-6B46-AC73-40C874C7AC8D}"/>
              </a:ext>
            </a:extLst>
          </p:cNvPr>
          <p:cNvSpPr/>
          <p:nvPr/>
        </p:nvSpPr>
        <p:spPr>
          <a:xfrm rot="21360000">
            <a:off x="286534" y="2245594"/>
            <a:ext cx="4828566"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Secure Multiparty Computation</a:t>
            </a:r>
          </a:p>
        </p:txBody>
      </p:sp>
      <p:sp>
        <p:nvSpPr>
          <p:cNvPr id="25" name="Rectangle 24">
            <a:extLst>
              <a:ext uri="{FF2B5EF4-FFF2-40B4-BE49-F238E27FC236}">
                <a16:creationId xmlns:a16="http://schemas.microsoft.com/office/drawing/2014/main" id="{08328FDD-4044-6346-961C-0478D28B744F}"/>
              </a:ext>
            </a:extLst>
          </p:cNvPr>
          <p:cNvSpPr/>
          <p:nvPr/>
        </p:nvSpPr>
        <p:spPr>
          <a:xfrm rot="1300850">
            <a:off x="2248142" y="3681754"/>
            <a:ext cx="5426486"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Synthetic Data / Differential Privacy</a:t>
            </a:r>
          </a:p>
        </p:txBody>
      </p:sp>
      <p:sp>
        <p:nvSpPr>
          <p:cNvPr id="26" name="Rectangle 25">
            <a:extLst>
              <a:ext uri="{FF2B5EF4-FFF2-40B4-BE49-F238E27FC236}">
                <a16:creationId xmlns:a16="http://schemas.microsoft.com/office/drawing/2014/main" id="{067F9F03-FF87-5B40-B3B3-3325DF8DCA0D}"/>
              </a:ext>
            </a:extLst>
          </p:cNvPr>
          <p:cNvSpPr/>
          <p:nvPr/>
        </p:nvSpPr>
        <p:spPr>
          <a:xfrm rot="300000">
            <a:off x="5447456" y="3206244"/>
            <a:ext cx="1521570"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PII Vaults</a:t>
            </a:r>
            <a:endParaRPr lang="en-US" b="1" dirty="0">
              <a:latin typeface="Century Gothic" panose="020B0502020202020204" pitchFamily="34" charset="0"/>
            </a:endParaRPr>
          </a:p>
        </p:txBody>
      </p:sp>
      <p:sp>
        <p:nvSpPr>
          <p:cNvPr id="27" name="Rectangle 26">
            <a:extLst>
              <a:ext uri="{FF2B5EF4-FFF2-40B4-BE49-F238E27FC236}">
                <a16:creationId xmlns:a16="http://schemas.microsoft.com/office/drawing/2014/main" id="{26CC9029-8FCC-9847-B7B9-2A11D30E7441}"/>
              </a:ext>
            </a:extLst>
          </p:cNvPr>
          <p:cNvSpPr/>
          <p:nvPr/>
        </p:nvSpPr>
        <p:spPr>
          <a:xfrm rot="20856667">
            <a:off x="371150" y="4792601"/>
            <a:ext cx="2321469" cy="461665"/>
          </a:xfrm>
          <a:prstGeom prst="rect">
            <a:avLst/>
          </a:prstGeom>
        </p:spPr>
        <p:txBody>
          <a:bodyPr wrap="none" anchor="ctr">
            <a:spAutoFit/>
          </a:bodyPr>
          <a:lstStyle/>
          <a:p>
            <a:r>
              <a:rPr lang="en-US" b="1" dirty="0">
                <a:latin typeface="Century Gothic" panose="020B0502020202020204" pitchFamily="34" charset="0"/>
                <a:ea typeface="Roboto Lt" panose="02000000000000000000" pitchFamily="2" charset="0"/>
              </a:rPr>
              <a:t>Secret Sharing</a:t>
            </a:r>
            <a:endParaRPr lang="en-US" b="1" dirty="0">
              <a:latin typeface="Century Gothic" panose="020B0502020202020204" pitchFamily="34" charset="0"/>
            </a:endParaRPr>
          </a:p>
        </p:txBody>
      </p:sp>
      <p:pic>
        <p:nvPicPr>
          <p:cNvPr id="28" name="Picture 27">
            <a:extLst>
              <a:ext uri="{FF2B5EF4-FFF2-40B4-BE49-F238E27FC236}">
                <a16:creationId xmlns:a16="http://schemas.microsoft.com/office/drawing/2014/main" id="{F1D6206C-E3EF-DD41-9E69-22B1174B63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173" y="3520562"/>
            <a:ext cx="528336" cy="591736"/>
          </a:xfrm>
          <a:prstGeom prst="rect">
            <a:avLst/>
          </a:prstGeom>
        </p:spPr>
      </p:pic>
      <p:pic>
        <p:nvPicPr>
          <p:cNvPr id="29" name="Picture 28">
            <a:extLst>
              <a:ext uri="{FF2B5EF4-FFF2-40B4-BE49-F238E27FC236}">
                <a16:creationId xmlns:a16="http://schemas.microsoft.com/office/drawing/2014/main" id="{B020B842-B446-D44E-B67A-47CCF67B19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5980" y="2005268"/>
            <a:ext cx="528336" cy="591736"/>
          </a:xfrm>
          <a:prstGeom prst="rect">
            <a:avLst/>
          </a:prstGeom>
        </p:spPr>
      </p:pic>
      <p:pic>
        <p:nvPicPr>
          <p:cNvPr id="30" name="Picture 29">
            <a:extLst>
              <a:ext uri="{FF2B5EF4-FFF2-40B4-BE49-F238E27FC236}">
                <a16:creationId xmlns:a16="http://schemas.microsoft.com/office/drawing/2014/main" id="{74224A2E-1AA5-BF44-8ABC-99E090C3A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14295" y="2874449"/>
            <a:ext cx="528336" cy="591736"/>
          </a:xfrm>
          <a:prstGeom prst="rect">
            <a:avLst/>
          </a:prstGeom>
        </p:spPr>
      </p:pic>
      <p:pic>
        <p:nvPicPr>
          <p:cNvPr id="31" name="Picture 30">
            <a:extLst>
              <a:ext uri="{FF2B5EF4-FFF2-40B4-BE49-F238E27FC236}">
                <a16:creationId xmlns:a16="http://schemas.microsoft.com/office/drawing/2014/main" id="{A82FCCC7-711B-FB4B-AB3A-1F5C8A7AFC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27641" y="2802757"/>
            <a:ext cx="528336" cy="591736"/>
          </a:xfrm>
          <a:prstGeom prst="rect">
            <a:avLst/>
          </a:prstGeom>
        </p:spPr>
      </p:pic>
      <p:pic>
        <p:nvPicPr>
          <p:cNvPr id="32" name="Picture 31">
            <a:extLst>
              <a:ext uri="{FF2B5EF4-FFF2-40B4-BE49-F238E27FC236}">
                <a16:creationId xmlns:a16="http://schemas.microsoft.com/office/drawing/2014/main" id="{5A95FA31-B624-F942-8355-91701C86CD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41660" y="3780105"/>
            <a:ext cx="528336" cy="591736"/>
          </a:xfrm>
          <a:prstGeom prst="rect">
            <a:avLst/>
          </a:prstGeom>
        </p:spPr>
      </p:pic>
      <p:pic>
        <p:nvPicPr>
          <p:cNvPr id="33" name="Picture 32">
            <a:extLst>
              <a:ext uri="{FF2B5EF4-FFF2-40B4-BE49-F238E27FC236}">
                <a16:creationId xmlns:a16="http://schemas.microsoft.com/office/drawing/2014/main" id="{604BEE56-B873-6241-8B92-5DCC265DB0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7517" y="4026232"/>
            <a:ext cx="528336" cy="591736"/>
          </a:xfrm>
          <a:prstGeom prst="rect">
            <a:avLst/>
          </a:prstGeom>
        </p:spPr>
      </p:pic>
      <p:pic>
        <p:nvPicPr>
          <p:cNvPr id="34" name="Picture 33">
            <a:extLst>
              <a:ext uri="{FF2B5EF4-FFF2-40B4-BE49-F238E27FC236}">
                <a16:creationId xmlns:a16="http://schemas.microsoft.com/office/drawing/2014/main" id="{6FD4656F-304E-F44B-B10C-366F58EAA9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79932" y="2458776"/>
            <a:ext cx="528336" cy="591736"/>
          </a:xfrm>
          <a:prstGeom prst="rect">
            <a:avLst/>
          </a:prstGeom>
        </p:spPr>
      </p:pic>
      <p:pic>
        <p:nvPicPr>
          <p:cNvPr id="35" name="Picture 34">
            <a:extLst>
              <a:ext uri="{FF2B5EF4-FFF2-40B4-BE49-F238E27FC236}">
                <a16:creationId xmlns:a16="http://schemas.microsoft.com/office/drawing/2014/main" id="{68675C90-8048-0949-BEF2-07161061AC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29730" y="4075973"/>
            <a:ext cx="528336" cy="591736"/>
          </a:xfrm>
          <a:prstGeom prst="rect">
            <a:avLst/>
          </a:prstGeom>
        </p:spPr>
      </p:pic>
      <p:pic>
        <p:nvPicPr>
          <p:cNvPr id="37" name="Picture 36">
            <a:extLst>
              <a:ext uri="{FF2B5EF4-FFF2-40B4-BE49-F238E27FC236}">
                <a16:creationId xmlns:a16="http://schemas.microsoft.com/office/drawing/2014/main" id="{899AB0E3-AEE0-DA4F-9460-624318BABC52}"/>
              </a:ext>
            </a:extLst>
          </p:cNvPr>
          <p:cNvPicPr>
            <a:picLocks noChangeAspect="1"/>
          </p:cNvPicPr>
          <p:nvPr/>
        </p:nvPicPr>
        <p:blipFill>
          <a:blip r:embed="rId4"/>
          <a:stretch>
            <a:fillRect/>
          </a:stretch>
        </p:blipFill>
        <p:spPr>
          <a:xfrm>
            <a:off x="8703258" y="2597004"/>
            <a:ext cx="3082435" cy="2919343"/>
          </a:xfrm>
          <a:prstGeom prst="rect">
            <a:avLst/>
          </a:prstGeom>
        </p:spPr>
      </p:pic>
    </p:spTree>
    <p:extLst>
      <p:ext uri="{BB962C8B-B14F-4D97-AF65-F5344CB8AC3E}">
        <p14:creationId xmlns:p14="http://schemas.microsoft.com/office/powerpoint/2010/main" val="278173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FD662F-DCFF-8188-0AEA-B1A0263CC832}"/>
              </a:ext>
            </a:extLst>
          </p:cNvPr>
          <p:cNvGrpSpPr/>
          <p:nvPr/>
        </p:nvGrpSpPr>
        <p:grpSpPr>
          <a:xfrm>
            <a:off x="5806757" y="994290"/>
            <a:ext cx="787993" cy="817218"/>
            <a:chOff x="10174257" y="165518"/>
            <a:chExt cx="858443" cy="890282"/>
          </a:xfrm>
        </p:grpSpPr>
        <p:grpSp>
          <p:nvGrpSpPr>
            <p:cNvPr id="5" name="Graphic 4">
              <a:extLst>
                <a:ext uri="{FF2B5EF4-FFF2-40B4-BE49-F238E27FC236}">
                  <a16:creationId xmlns:a16="http://schemas.microsoft.com/office/drawing/2014/main" id="{4D1840AF-309B-7078-959B-1F7E7E0EDEF2}"/>
                </a:ext>
              </a:extLst>
            </p:cNvPr>
            <p:cNvGrpSpPr/>
            <p:nvPr/>
          </p:nvGrpSpPr>
          <p:grpSpPr>
            <a:xfrm>
              <a:off x="10217858" y="241474"/>
              <a:ext cx="771251" cy="771251"/>
              <a:chOff x="1114147" y="2030135"/>
              <a:chExt cx="2956420" cy="2956420"/>
            </a:xfrm>
          </p:grpSpPr>
          <p:sp>
            <p:nvSpPr>
              <p:cNvPr id="10" name="Freeform 9">
                <a:extLst>
                  <a:ext uri="{FF2B5EF4-FFF2-40B4-BE49-F238E27FC236}">
                    <a16:creationId xmlns:a16="http://schemas.microsoft.com/office/drawing/2014/main" id="{9B25F810-9EE0-8E04-BBB0-8FE4D6FA4211}"/>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800"/>
              </a:p>
            </p:txBody>
          </p:sp>
          <p:sp>
            <p:nvSpPr>
              <p:cNvPr id="11" name="Freeform 10">
                <a:extLst>
                  <a:ext uri="{FF2B5EF4-FFF2-40B4-BE49-F238E27FC236}">
                    <a16:creationId xmlns:a16="http://schemas.microsoft.com/office/drawing/2014/main" id="{25B1C66E-96EE-FCA8-6E4E-C194C4A59D53}"/>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800"/>
              </a:p>
            </p:txBody>
          </p:sp>
          <p:sp>
            <p:nvSpPr>
              <p:cNvPr id="12" name="Freeform 11">
                <a:extLst>
                  <a:ext uri="{FF2B5EF4-FFF2-40B4-BE49-F238E27FC236}">
                    <a16:creationId xmlns:a16="http://schemas.microsoft.com/office/drawing/2014/main" id="{EB35A52D-21FA-3E43-92A2-E7ED924F1586}"/>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800"/>
              </a:p>
            </p:txBody>
          </p:sp>
          <p:sp>
            <p:nvSpPr>
              <p:cNvPr id="13" name="Freeform 12">
                <a:extLst>
                  <a:ext uri="{FF2B5EF4-FFF2-40B4-BE49-F238E27FC236}">
                    <a16:creationId xmlns:a16="http://schemas.microsoft.com/office/drawing/2014/main" id="{85D37A47-89A9-21D7-19B0-B81C613C7594}"/>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800"/>
              </a:p>
            </p:txBody>
          </p:sp>
        </p:grpSp>
        <p:sp>
          <p:nvSpPr>
            <p:cNvPr id="7" name="TextBox 6">
              <a:extLst>
                <a:ext uri="{FF2B5EF4-FFF2-40B4-BE49-F238E27FC236}">
                  <a16:creationId xmlns:a16="http://schemas.microsoft.com/office/drawing/2014/main" id="{992EFDB1-A060-0527-280E-4002C7454B73}"/>
                </a:ext>
              </a:extLst>
            </p:cNvPr>
            <p:cNvSpPr txBox="1"/>
            <p:nvPr/>
          </p:nvSpPr>
          <p:spPr>
            <a:xfrm>
              <a:off x="10174257" y="722623"/>
              <a:ext cx="858443" cy="254578"/>
            </a:xfrm>
            <a:prstGeom prst="rect">
              <a:avLst/>
            </a:prstGeom>
            <a:noFill/>
          </p:spPr>
          <p:txBody>
            <a:bodyPr wrap="none" rtlCol="0" anchor="b">
              <a:spAutoFit/>
            </a:bodyPr>
            <a:lstStyle/>
            <a:p>
              <a:pPr algn="ctr"/>
              <a:r>
                <a:rPr lang="en-US" sz="8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8" name="TextBox 7">
              <a:extLst>
                <a:ext uri="{FF2B5EF4-FFF2-40B4-BE49-F238E27FC236}">
                  <a16:creationId xmlns:a16="http://schemas.microsoft.com/office/drawing/2014/main" id="{796B7744-05F5-2378-47A5-ACCFA0E0FFD5}"/>
                </a:ext>
              </a:extLst>
            </p:cNvPr>
            <p:cNvSpPr txBox="1"/>
            <p:nvPr/>
          </p:nvSpPr>
          <p:spPr>
            <a:xfrm rot="3612658" flipH="1">
              <a:off x="10357975" y="458927"/>
              <a:ext cx="841395" cy="254578"/>
            </a:xfrm>
            <a:prstGeom prst="rect">
              <a:avLst/>
            </a:prstGeom>
            <a:noFill/>
          </p:spPr>
          <p:txBody>
            <a:bodyPr wrap="none" rtlCol="0" anchor="b">
              <a:spAutoFit/>
            </a:bodyPr>
            <a:lstStyle/>
            <a:p>
              <a:pPr algn="ctr"/>
              <a:r>
                <a:rPr lang="en-US" sz="8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9" name="TextBox 8">
              <a:extLst>
                <a:ext uri="{FF2B5EF4-FFF2-40B4-BE49-F238E27FC236}">
                  <a16:creationId xmlns:a16="http://schemas.microsoft.com/office/drawing/2014/main" id="{50191B49-92A8-8C50-27E8-5E8A0E147583}"/>
                </a:ext>
              </a:extLst>
            </p:cNvPr>
            <p:cNvSpPr txBox="1"/>
            <p:nvPr/>
          </p:nvSpPr>
          <p:spPr>
            <a:xfrm rot="18000000" flipH="1">
              <a:off x="9973654" y="490766"/>
              <a:ext cx="875490" cy="254578"/>
            </a:xfrm>
            <a:prstGeom prst="rect">
              <a:avLst/>
            </a:prstGeom>
            <a:noFill/>
          </p:spPr>
          <p:txBody>
            <a:bodyPr wrap="none" rtlCol="0" anchor="b">
              <a:spAutoFit/>
            </a:bodyPr>
            <a:lstStyle/>
            <a:p>
              <a:pPr algn="ctr"/>
              <a:r>
                <a:rPr lang="en-US" sz="800" dirty="0">
                  <a:solidFill>
                    <a:schemeClr val="bg1"/>
                  </a:solidFill>
                  <a:effectLst>
                    <a:glow rad="12700">
                      <a:schemeClr val="bg1">
                        <a:lumMod val="50000"/>
                      </a:schemeClr>
                    </a:glow>
                  </a:effectLst>
                  <a:latin typeface="Arial Rounded MT Bold" panose="020F0704030504030204" pitchFamily="34" charset="77"/>
                </a:rPr>
                <a:t>Distributed</a:t>
              </a:r>
            </a:p>
          </p:txBody>
        </p:sp>
      </p:grpSp>
      <p:sp>
        <p:nvSpPr>
          <p:cNvPr id="2" name="Title 1">
            <a:extLst>
              <a:ext uri="{FF2B5EF4-FFF2-40B4-BE49-F238E27FC236}">
                <a16:creationId xmlns:a16="http://schemas.microsoft.com/office/drawing/2014/main" id="{CD3A7897-D2CA-5445-96B1-647A72F4C992}"/>
              </a:ext>
            </a:extLst>
          </p:cNvPr>
          <p:cNvSpPr>
            <a:spLocks noGrp="1"/>
          </p:cNvSpPr>
          <p:nvPr>
            <p:ph type="title"/>
          </p:nvPr>
        </p:nvSpPr>
        <p:spPr/>
        <p:txBody>
          <a:bodyPr/>
          <a:lstStyle/>
          <a:p>
            <a:r>
              <a:rPr lang="en-US" dirty="0"/>
              <a:t>Applying DIE to Data: Privacy Enhancing Technologies</a:t>
            </a:r>
          </a:p>
        </p:txBody>
      </p:sp>
      <p:sp>
        <p:nvSpPr>
          <p:cNvPr id="14" name="Rectangle 13">
            <a:extLst>
              <a:ext uri="{FF2B5EF4-FFF2-40B4-BE49-F238E27FC236}">
                <a16:creationId xmlns:a16="http://schemas.microsoft.com/office/drawing/2014/main" id="{628C4B0E-8B32-5145-AA3E-2332C5CB511E}"/>
              </a:ext>
            </a:extLst>
          </p:cNvPr>
          <p:cNvSpPr/>
          <p:nvPr/>
        </p:nvSpPr>
        <p:spPr>
          <a:xfrm>
            <a:off x="2718659" y="1943197"/>
            <a:ext cx="2850460"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Data Minimization</a:t>
            </a:r>
            <a:endParaRPr lang="en-US" b="1" dirty="0">
              <a:latin typeface="Century Gothic" panose="020B0502020202020204" pitchFamily="34" charset="0"/>
            </a:endParaRPr>
          </a:p>
        </p:txBody>
      </p:sp>
      <p:sp>
        <p:nvSpPr>
          <p:cNvPr id="19" name="Rectangle 18">
            <a:extLst>
              <a:ext uri="{FF2B5EF4-FFF2-40B4-BE49-F238E27FC236}">
                <a16:creationId xmlns:a16="http://schemas.microsoft.com/office/drawing/2014/main" id="{D6C079F4-2C6F-4947-8C07-F1F2380DA261}"/>
              </a:ext>
            </a:extLst>
          </p:cNvPr>
          <p:cNvSpPr/>
          <p:nvPr/>
        </p:nvSpPr>
        <p:spPr>
          <a:xfrm>
            <a:off x="1593351" y="4104977"/>
            <a:ext cx="3975768"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Homomorphic Encryption</a:t>
            </a:r>
            <a:endParaRPr lang="en-US" b="1" dirty="0">
              <a:latin typeface="Century Gothic" panose="020B0502020202020204" pitchFamily="34" charset="0"/>
            </a:endParaRPr>
          </a:p>
        </p:txBody>
      </p:sp>
      <p:sp>
        <p:nvSpPr>
          <p:cNvPr id="20" name="Rectangle 19">
            <a:extLst>
              <a:ext uri="{FF2B5EF4-FFF2-40B4-BE49-F238E27FC236}">
                <a16:creationId xmlns:a16="http://schemas.microsoft.com/office/drawing/2014/main" id="{1B08C490-E150-D245-8D80-629E0E97205E}"/>
              </a:ext>
            </a:extLst>
          </p:cNvPr>
          <p:cNvSpPr/>
          <p:nvPr/>
        </p:nvSpPr>
        <p:spPr>
          <a:xfrm>
            <a:off x="742157" y="5402045"/>
            <a:ext cx="4826962"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Trusted Execution Environments</a:t>
            </a:r>
            <a:endParaRPr lang="en-US" b="1" dirty="0">
              <a:latin typeface="Century Gothic" panose="020B0502020202020204" pitchFamily="34" charset="0"/>
            </a:endParaRPr>
          </a:p>
        </p:txBody>
      </p:sp>
      <p:sp>
        <p:nvSpPr>
          <p:cNvPr id="21" name="Rectangle 20">
            <a:extLst>
              <a:ext uri="{FF2B5EF4-FFF2-40B4-BE49-F238E27FC236}">
                <a16:creationId xmlns:a16="http://schemas.microsoft.com/office/drawing/2014/main" id="{B44F5A66-7312-B541-A13F-14B55704FCD9}"/>
              </a:ext>
            </a:extLst>
          </p:cNvPr>
          <p:cNvSpPr/>
          <p:nvPr/>
        </p:nvSpPr>
        <p:spPr>
          <a:xfrm>
            <a:off x="2478208" y="3240265"/>
            <a:ext cx="3090911"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Federated Learning</a:t>
            </a:r>
            <a:endParaRPr lang="en-US" b="1" dirty="0">
              <a:latin typeface="Century Gothic" panose="020B0502020202020204" pitchFamily="34" charset="0"/>
            </a:endParaRPr>
          </a:p>
        </p:txBody>
      </p:sp>
      <p:sp>
        <p:nvSpPr>
          <p:cNvPr id="22" name="Rectangle 21">
            <a:extLst>
              <a:ext uri="{FF2B5EF4-FFF2-40B4-BE49-F238E27FC236}">
                <a16:creationId xmlns:a16="http://schemas.microsoft.com/office/drawing/2014/main" id="{3D813943-4EE2-634E-B923-8B0A2814EF7D}"/>
              </a:ext>
            </a:extLst>
          </p:cNvPr>
          <p:cNvSpPr/>
          <p:nvPr/>
        </p:nvSpPr>
        <p:spPr>
          <a:xfrm>
            <a:off x="3531382" y="4537333"/>
            <a:ext cx="2037737"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Tokenization</a:t>
            </a:r>
            <a:endParaRPr lang="en-US" b="1" dirty="0">
              <a:latin typeface="Century Gothic" panose="020B0502020202020204" pitchFamily="34" charset="0"/>
            </a:endParaRPr>
          </a:p>
        </p:txBody>
      </p:sp>
      <p:sp>
        <p:nvSpPr>
          <p:cNvPr id="23" name="Rectangle 22">
            <a:extLst>
              <a:ext uri="{FF2B5EF4-FFF2-40B4-BE49-F238E27FC236}">
                <a16:creationId xmlns:a16="http://schemas.microsoft.com/office/drawing/2014/main" id="{4E08AC49-7616-C449-BBC2-24E3302F3494}"/>
              </a:ext>
            </a:extLst>
          </p:cNvPr>
          <p:cNvSpPr/>
          <p:nvPr/>
        </p:nvSpPr>
        <p:spPr>
          <a:xfrm>
            <a:off x="3717330" y="3672621"/>
            <a:ext cx="1851789" cy="461665"/>
          </a:xfrm>
          <a:prstGeom prst="rect">
            <a:avLst/>
          </a:prstGeom>
        </p:spPr>
        <p:txBody>
          <a:bodyPr wrap="none" anchor="ctr">
            <a:spAutoFit/>
          </a:bodyPr>
          <a:lstStyle/>
          <a:p>
            <a:pPr algn="r"/>
            <a:r>
              <a:rPr lang="en-US" b="1" dirty="0">
                <a:latin typeface="Century Gothic" panose="020B0502020202020204" pitchFamily="34" charset="0"/>
              </a:rPr>
              <a:t>Blockchain</a:t>
            </a:r>
          </a:p>
        </p:txBody>
      </p:sp>
      <p:sp>
        <p:nvSpPr>
          <p:cNvPr id="24" name="Rectangle 23">
            <a:extLst>
              <a:ext uri="{FF2B5EF4-FFF2-40B4-BE49-F238E27FC236}">
                <a16:creationId xmlns:a16="http://schemas.microsoft.com/office/drawing/2014/main" id="{7EEE311C-FEA5-6B46-AC73-40C874C7AC8D}"/>
              </a:ext>
            </a:extLst>
          </p:cNvPr>
          <p:cNvSpPr/>
          <p:nvPr/>
        </p:nvSpPr>
        <p:spPr>
          <a:xfrm>
            <a:off x="740553" y="5834399"/>
            <a:ext cx="4828566"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Secure Multiparty Computation</a:t>
            </a:r>
          </a:p>
        </p:txBody>
      </p:sp>
      <p:sp>
        <p:nvSpPr>
          <p:cNvPr id="25" name="Rectangle 24">
            <a:extLst>
              <a:ext uri="{FF2B5EF4-FFF2-40B4-BE49-F238E27FC236}">
                <a16:creationId xmlns:a16="http://schemas.microsoft.com/office/drawing/2014/main" id="{08328FDD-4044-6346-961C-0478D28B744F}"/>
              </a:ext>
            </a:extLst>
          </p:cNvPr>
          <p:cNvSpPr/>
          <p:nvPr/>
        </p:nvSpPr>
        <p:spPr>
          <a:xfrm>
            <a:off x="142633" y="4969689"/>
            <a:ext cx="5426486"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Synthetic Data / Differential Privacy</a:t>
            </a:r>
          </a:p>
        </p:txBody>
      </p:sp>
      <p:sp>
        <p:nvSpPr>
          <p:cNvPr id="26" name="Rectangle 25">
            <a:extLst>
              <a:ext uri="{FF2B5EF4-FFF2-40B4-BE49-F238E27FC236}">
                <a16:creationId xmlns:a16="http://schemas.microsoft.com/office/drawing/2014/main" id="{067F9F03-FF87-5B40-B3B3-3325DF8DCA0D}"/>
              </a:ext>
            </a:extLst>
          </p:cNvPr>
          <p:cNvSpPr/>
          <p:nvPr/>
        </p:nvSpPr>
        <p:spPr>
          <a:xfrm>
            <a:off x="4047549" y="2375553"/>
            <a:ext cx="1521570"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PII Vaults</a:t>
            </a:r>
            <a:endParaRPr lang="en-US" b="1" dirty="0">
              <a:latin typeface="Century Gothic" panose="020B0502020202020204" pitchFamily="34" charset="0"/>
            </a:endParaRPr>
          </a:p>
        </p:txBody>
      </p:sp>
      <p:sp>
        <p:nvSpPr>
          <p:cNvPr id="27" name="Rectangle 26">
            <a:extLst>
              <a:ext uri="{FF2B5EF4-FFF2-40B4-BE49-F238E27FC236}">
                <a16:creationId xmlns:a16="http://schemas.microsoft.com/office/drawing/2014/main" id="{26CC9029-8FCC-9847-B7B9-2A11D30E7441}"/>
              </a:ext>
            </a:extLst>
          </p:cNvPr>
          <p:cNvSpPr/>
          <p:nvPr/>
        </p:nvSpPr>
        <p:spPr>
          <a:xfrm>
            <a:off x="3247650" y="2807909"/>
            <a:ext cx="2321469" cy="461665"/>
          </a:xfrm>
          <a:prstGeom prst="rect">
            <a:avLst/>
          </a:prstGeom>
        </p:spPr>
        <p:txBody>
          <a:bodyPr wrap="none" anchor="ctr">
            <a:spAutoFit/>
          </a:bodyPr>
          <a:lstStyle/>
          <a:p>
            <a:pPr algn="r"/>
            <a:r>
              <a:rPr lang="en-US" b="1" dirty="0">
                <a:latin typeface="Century Gothic" panose="020B0502020202020204" pitchFamily="34" charset="0"/>
                <a:ea typeface="Roboto Lt" panose="02000000000000000000" pitchFamily="2" charset="0"/>
              </a:rPr>
              <a:t>Secret Sharing</a:t>
            </a:r>
            <a:endParaRPr lang="en-US" b="1" dirty="0">
              <a:latin typeface="Century Gothic" panose="020B0502020202020204" pitchFamily="34" charset="0"/>
            </a:endParaRPr>
          </a:p>
        </p:txBody>
      </p:sp>
      <p:grpSp>
        <p:nvGrpSpPr>
          <p:cNvPr id="6" name="Group 5">
            <a:extLst>
              <a:ext uri="{FF2B5EF4-FFF2-40B4-BE49-F238E27FC236}">
                <a16:creationId xmlns:a16="http://schemas.microsoft.com/office/drawing/2014/main" id="{B5BF59BF-AAF9-7F49-A437-9BA0C4C3C1F8}"/>
              </a:ext>
            </a:extLst>
          </p:cNvPr>
          <p:cNvGrpSpPr/>
          <p:nvPr/>
        </p:nvGrpSpPr>
        <p:grpSpPr>
          <a:xfrm>
            <a:off x="5773207" y="941137"/>
            <a:ext cx="2269389" cy="996481"/>
            <a:chOff x="5664632" y="881359"/>
            <a:chExt cx="2269389" cy="996481"/>
          </a:xfrm>
        </p:grpSpPr>
        <p:sp>
          <p:nvSpPr>
            <p:cNvPr id="33" name="TextBox 32">
              <a:extLst>
                <a:ext uri="{FF2B5EF4-FFF2-40B4-BE49-F238E27FC236}">
                  <a16:creationId xmlns:a16="http://schemas.microsoft.com/office/drawing/2014/main" id="{800DC2D4-D256-A448-996F-9C69039D7E49}"/>
                </a:ext>
              </a:extLst>
            </p:cNvPr>
            <p:cNvSpPr txBox="1"/>
            <p:nvPr/>
          </p:nvSpPr>
          <p:spPr>
            <a:xfrm>
              <a:off x="5664632" y="1631619"/>
              <a:ext cx="862736" cy="246221"/>
            </a:xfrm>
            <a:prstGeom prst="rect">
              <a:avLst/>
            </a:prstGeom>
            <a:noFill/>
          </p:spPr>
          <p:txBody>
            <a:bodyPr wrap="none" rtlCol="0" anchor="t">
              <a:spAutoFit/>
            </a:bodyPr>
            <a:lstStyle/>
            <a:p>
              <a:pPr algn="ctr"/>
              <a:r>
                <a:rPr lang="en-US" sz="1000" dirty="0">
                  <a:latin typeface="Arial Rounded MT Bold" panose="020F0704030504030204" pitchFamily="34" charset="77"/>
                </a:rPr>
                <a:t>Ephemeral</a:t>
              </a:r>
            </a:p>
          </p:txBody>
        </p:sp>
        <p:sp>
          <p:nvSpPr>
            <p:cNvPr id="34" name="TextBox 33">
              <a:extLst>
                <a:ext uri="{FF2B5EF4-FFF2-40B4-BE49-F238E27FC236}">
                  <a16:creationId xmlns:a16="http://schemas.microsoft.com/office/drawing/2014/main" id="{07C62128-A386-1449-A632-7E6BCD0DE7E5}"/>
                </a:ext>
              </a:extLst>
            </p:cNvPr>
            <p:cNvSpPr txBox="1"/>
            <p:nvPr/>
          </p:nvSpPr>
          <p:spPr>
            <a:xfrm rot="3600000" flipH="1">
              <a:off x="5963870" y="1182649"/>
              <a:ext cx="843501" cy="246221"/>
            </a:xfrm>
            <a:prstGeom prst="rect">
              <a:avLst/>
            </a:prstGeom>
            <a:noFill/>
          </p:spPr>
          <p:txBody>
            <a:bodyPr wrap="none" rtlCol="0" anchor="t">
              <a:spAutoFit/>
            </a:bodyPr>
            <a:lstStyle/>
            <a:p>
              <a:pPr algn="ctr"/>
              <a:r>
                <a:rPr lang="en-US" sz="1000" dirty="0">
                  <a:latin typeface="Arial Rounded MT Bold" panose="020F0704030504030204" pitchFamily="34" charset="77"/>
                </a:rPr>
                <a:t>Immutable</a:t>
              </a:r>
            </a:p>
          </p:txBody>
        </p:sp>
        <p:sp>
          <p:nvSpPr>
            <p:cNvPr id="35" name="TextBox 34">
              <a:extLst>
                <a:ext uri="{FF2B5EF4-FFF2-40B4-BE49-F238E27FC236}">
                  <a16:creationId xmlns:a16="http://schemas.microsoft.com/office/drawing/2014/main" id="{01F1C136-7B0E-7247-94C1-E2C5BB846A3D}"/>
                </a:ext>
              </a:extLst>
            </p:cNvPr>
            <p:cNvSpPr txBox="1"/>
            <p:nvPr/>
          </p:nvSpPr>
          <p:spPr>
            <a:xfrm rot="18000000" flipH="1">
              <a:off x="5355377" y="1197632"/>
              <a:ext cx="878767" cy="246221"/>
            </a:xfrm>
            <a:prstGeom prst="rect">
              <a:avLst/>
            </a:prstGeom>
            <a:noFill/>
          </p:spPr>
          <p:txBody>
            <a:bodyPr wrap="none" rtlCol="0" anchor="b">
              <a:spAutoFit/>
            </a:bodyPr>
            <a:lstStyle/>
            <a:p>
              <a:pPr algn="ctr"/>
              <a:r>
                <a:rPr lang="en-US" sz="1000" dirty="0">
                  <a:latin typeface="Arial Rounded MT Bold" panose="020F0704030504030204" pitchFamily="34" charset="77"/>
                </a:rPr>
                <a:t>Distributed</a:t>
              </a:r>
            </a:p>
          </p:txBody>
        </p:sp>
        <p:grpSp>
          <p:nvGrpSpPr>
            <p:cNvPr id="36" name="Graphic 4">
              <a:extLst>
                <a:ext uri="{FF2B5EF4-FFF2-40B4-BE49-F238E27FC236}">
                  <a16:creationId xmlns:a16="http://schemas.microsoft.com/office/drawing/2014/main" id="{AB435123-B37B-5948-B8E0-835C794903D2}"/>
                </a:ext>
              </a:extLst>
            </p:cNvPr>
            <p:cNvGrpSpPr/>
            <p:nvPr/>
          </p:nvGrpSpPr>
          <p:grpSpPr>
            <a:xfrm>
              <a:off x="5736573" y="994005"/>
              <a:ext cx="717584" cy="717584"/>
              <a:chOff x="1114147" y="2030135"/>
              <a:chExt cx="2956420" cy="2956420"/>
            </a:xfrm>
          </p:grpSpPr>
          <p:sp>
            <p:nvSpPr>
              <p:cNvPr id="37" name="Freeform 36">
                <a:extLst>
                  <a:ext uri="{FF2B5EF4-FFF2-40B4-BE49-F238E27FC236}">
                    <a16:creationId xmlns:a16="http://schemas.microsoft.com/office/drawing/2014/main" id="{5507DFE7-3B76-7540-9985-B53027487E5F}"/>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2800"/>
              </a:p>
            </p:txBody>
          </p:sp>
          <p:sp>
            <p:nvSpPr>
              <p:cNvPr id="38" name="Freeform 37">
                <a:extLst>
                  <a:ext uri="{FF2B5EF4-FFF2-40B4-BE49-F238E27FC236}">
                    <a16:creationId xmlns:a16="http://schemas.microsoft.com/office/drawing/2014/main" id="{A4416DFA-1971-A940-BE66-0F213A12499B}"/>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2800"/>
              </a:p>
            </p:txBody>
          </p:sp>
          <p:sp>
            <p:nvSpPr>
              <p:cNvPr id="39" name="Freeform 38">
                <a:extLst>
                  <a:ext uri="{FF2B5EF4-FFF2-40B4-BE49-F238E27FC236}">
                    <a16:creationId xmlns:a16="http://schemas.microsoft.com/office/drawing/2014/main" id="{977C81F1-E0E5-1C47-A08F-BD019876AE7C}"/>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2800"/>
              </a:p>
            </p:txBody>
          </p:sp>
          <p:sp>
            <p:nvSpPr>
              <p:cNvPr id="40" name="Freeform 39">
                <a:extLst>
                  <a:ext uri="{FF2B5EF4-FFF2-40B4-BE49-F238E27FC236}">
                    <a16:creationId xmlns:a16="http://schemas.microsoft.com/office/drawing/2014/main" id="{554FF5FE-1CE1-004A-9042-AE62C18B0575}"/>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2800"/>
              </a:p>
            </p:txBody>
          </p:sp>
        </p:grpSp>
        <p:sp>
          <p:nvSpPr>
            <p:cNvPr id="41" name="Rectangle 40">
              <a:extLst>
                <a:ext uri="{FF2B5EF4-FFF2-40B4-BE49-F238E27FC236}">
                  <a16:creationId xmlns:a16="http://schemas.microsoft.com/office/drawing/2014/main" id="{044101CD-7124-6144-917E-5578B4585EED}"/>
                </a:ext>
              </a:extLst>
            </p:cNvPr>
            <p:cNvSpPr/>
            <p:nvPr/>
          </p:nvSpPr>
          <p:spPr>
            <a:xfrm>
              <a:off x="6589537" y="1031430"/>
              <a:ext cx="1344484" cy="646331"/>
            </a:xfrm>
            <a:prstGeom prst="rect">
              <a:avLst/>
            </a:prstGeom>
          </p:spPr>
          <p:txBody>
            <a:bodyPr wrap="square" anchor="ctr">
              <a:spAutoFit/>
            </a:bodyPr>
            <a:lstStyle/>
            <a:p>
              <a:r>
                <a:rPr lang="en-US" sz="1800" dirty="0">
                  <a:latin typeface="Century Gothic" panose="020B0502020202020204" pitchFamily="34" charset="0"/>
                  <a:ea typeface="Roboto Lt" panose="02000000000000000000" pitchFamily="2" charset="0"/>
                </a:rPr>
                <a:t>DIE Triad Alignment</a:t>
              </a:r>
              <a:endParaRPr lang="en-US" sz="1800" dirty="0">
                <a:latin typeface="Century Gothic" panose="020B0502020202020204" pitchFamily="34" charset="0"/>
              </a:endParaRPr>
            </a:p>
          </p:txBody>
        </p:sp>
      </p:grpSp>
      <p:pic>
        <p:nvPicPr>
          <p:cNvPr id="44" name="Picture 43">
            <a:extLst>
              <a:ext uri="{FF2B5EF4-FFF2-40B4-BE49-F238E27FC236}">
                <a16:creationId xmlns:a16="http://schemas.microsoft.com/office/drawing/2014/main" id="{8FCD383A-E78A-A643-B7DA-4693B47A88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14295" y="2874449"/>
            <a:ext cx="528336" cy="591736"/>
          </a:xfrm>
          <a:prstGeom prst="rect">
            <a:avLst/>
          </a:prstGeom>
        </p:spPr>
      </p:pic>
      <p:pic>
        <p:nvPicPr>
          <p:cNvPr id="45" name="Picture 44">
            <a:extLst>
              <a:ext uri="{FF2B5EF4-FFF2-40B4-BE49-F238E27FC236}">
                <a16:creationId xmlns:a16="http://schemas.microsoft.com/office/drawing/2014/main" id="{E2EAAC24-610E-3547-80D2-EA03F8DB6A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27641" y="2802757"/>
            <a:ext cx="528336" cy="591736"/>
          </a:xfrm>
          <a:prstGeom prst="rect">
            <a:avLst/>
          </a:prstGeom>
        </p:spPr>
      </p:pic>
      <p:pic>
        <p:nvPicPr>
          <p:cNvPr id="48" name="Picture 47">
            <a:extLst>
              <a:ext uri="{FF2B5EF4-FFF2-40B4-BE49-F238E27FC236}">
                <a16:creationId xmlns:a16="http://schemas.microsoft.com/office/drawing/2014/main" id="{E65FC4A7-510F-614A-B425-8471B689D1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79932" y="2458776"/>
            <a:ext cx="528336" cy="591736"/>
          </a:xfrm>
          <a:prstGeom prst="rect">
            <a:avLst/>
          </a:prstGeom>
        </p:spPr>
      </p:pic>
      <p:pic>
        <p:nvPicPr>
          <p:cNvPr id="49" name="Picture 48">
            <a:extLst>
              <a:ext uri="{FF2B5EF4-FFF2-40B4-BE49-F238E27FC236}">
                <a16:creationId xmlns:a16="http://schemas.microsoft.com/office/drawing/2014/main" id="{D7F1F716-9DA9-164B-A04A-A6AE56BB11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29730" y="4075973"/>
            <a:ext cx="528336" cy="591736"/>
          </a:xfrm>
          <a:prstGeom prst="rect">
            <a:avLst/>
          </a:prstGeom>
        </p:spPr>
      </p:pic>
      <p:pic>
        <p:nvPicPr>
          <p:cNvPr id="51" name="Picture 50">
            <a:extLst>
              <a:ext uri="{FF2B5EF4-FFF2-40B4-BE49-F238E27FC236}">
                <a16:creationId xmlns:a16="http://schemas.microsoft.com/office/drawing/2014/main" id="{CD51C363-03AF-BE49-A03E-B687F5F6AA16}"/>
              </a:ext>
            </a:extLst>
          </p:cNvPr>
          <p:cNvPicPr>
            <a:picLocks noChangeAspect="1"/>
          </p:cNvPicPr>
          <p:nvPr/>
        </p:nvPicPr>
        <p:blipFill>
          <a:blip r:embed="rId4"/>
          <a:stretch>
            <a:fillRect/>
          </a:stretch>
        </p:blipFill>
        <p:spPr>
          <a:xfrm>
            <a:off x="8703258" y="2597004"/>
            <a:ext cx="3082435" cy="2919343"/>
          </a:xfrm>
          <a:prstGeom prst="rect">
            <a:avLst/>
          </a:prstGeom>
        </p:spPr>
      </p:pic>
      <p:pic>
        <p:nvPicPr>
          <p:cNvPr id="52" name="Picture 51">
            <a:extLst>
              <a:ext uri="{FF2B5EF4-FFF2-40B4-BE49-F238E27FC236}">
                <a16:creationId xmlns:a16="http://schemas.microsoft.com/office/drawing/2014/main" id="{AC574BAF-4F23-3441-A9E6-755DE5829B64}"/>
              </a:ext>
            </a:extLst>
          </p:cNvPr>
          <p:cNvPicPr>
            <a:picLocks noChangeAspect="1"/>
          </p:cNvPicPr>
          <p:nvPr/>
        </p:nvPicPr>
        <p:blipFill rotWithShape="1">
          <a:blip r:embed="rId5"/>
          <a:srcRect l="3490" t="7354" r="12596" b="6173"/>
          <a:stretch/>
        </p:blipFill>
        <p:spPr>
          <a:xfrm>
            <a:off x="8917102" y="2633108"/>
            <a:ext cx="1918252" cy="1779106"/>
          </a:xfrm>
          <a:prstGeom prst="ellipse">
            <a:avLst/>
          </a:prstGeom>
        </p:spPr>
      </p:pic>
      <p:sp>
        <p:nvSpPr>
          <p:cNvPr id="53" name="Rectangle 52">
            <a:extLst>
              <a:ext uri="{FF2B5EF4-FFF2-40B4-BE49-F238E27FC236}">
                <a16:creationId xmlns:a16="http://schemas.microsoft.com/office/drawing/2014/main" id="{99D6B425-7429-6D4C-A4AC-077C5E510D27}"/>
              </a:ext>
            </a:extLst>
          </p:cNvPr>
          <p:cNvSpPr/>
          <p:nvPr/>
        </p:nvSpPr>
        <p:spPr>
          <a:xfrm>
            <a:off x="5976831" y="1943197"/>
            <a:ext cx="1856598"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Pet Control</a:t>
            </a:r>
            <a:endParaRPr lang="en-US" dirty="0">
              <a:latin typeface="Century Gothic" panose="020B0502020202020204" pitchFamily="34" charset="0"/>
            </a:endParaRPr>
          </a:p>
        </p:txBody>
      </p:sp>
      <p:sp>
        <p:nvSpPr>
          <p:cNvPr id="54" name="Rectangle 53">
            <a:extLst>
              <a:ext uri="{FF2B5EF4-FFF2-40B4-BE49-F238E27FC236}">
                <a16:creationId xmlns:a16="http://schemas.microsoft.com/office/drawing/2014/main" id="{DD1046D9-F26C-D344-BA93-72B5240237DB}"/>
              </a:ext>
            </a:extLst>
          </p:cNvPr>
          <p:cNvSpPr/>
          <p:nvPr/>
        </p:nvSpPr>
        <p:spPr>
          <a:xfrm>
            <a:off x="5976831" y="2375553"/>
            <a:ext cx="1856598"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Pet Control</a:t>
            </a:r>
            <a:endParaRPr lang="en-US" dirty="0">
              <a:latin typeface="Century Gothic" panose="020B0502020202020204" pitchFamily="34" charset="0"/>
            </a:endParaRPr>
          </a:p>
        </p:txBody>
      </p:sp>
      <p:sp>
        <p:nvSpPr>
          <p:cNvPr id="55" name="Rectangle 54">
            <a:extLst>
              <a:ext uri="{FF2B5EF4-FFF2-40B4-BE49-F238E27FC236}">
                <a16:creationId xmlns:a16="http://schemas.microsoft.com/office/drawing/2014/main" id="{4A8EA6E2-8881-5F40-A25C-7D0102982D38}"/>
              </a:ext>
            </a:extLst>
          </p:cNvPr>
          <p:cNvSpPr/>
          <p:nvPr/>
        </p:nvSpPr>
        <p:spPr>
          <a:xfrm>
            <a:off x="5976831" y="4969689"/>
            <a:ext cx="1856598"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Ephemeral</a:t>
            </a:r>
            <a:endParaRPr lang="en-US" dirty="0">
              <a:latin typeface="Century Gothic" panose="020B0502020202020204" pitchFamily="34" charset="0"/>
            </a:endParaRPr>
          </a:p>
        </p:txBody>
      </p:sp>
      <p:sp>
        <p:nvSpPr>
          <p:cNvPr id="56" name="Rectangle 55">
            <a:extLst>
              <a:ext uri="{FF2B5EF4-FFF2-40B4-BE49-F238E27FC236}">
                <a16:creationId xmlns:a16="http://schemas.microsoft.com/office/drawing/2014/main" id="{B27D0922-F0C5-FF4A-BC32-8D6E513CC59F}"/>
              </a:ext>
            </a:extLst>
          </p:cNvPr>
          <p:cNvSpPr/>
          <p:nvPr/>
        </p:nvSpPr>
        <p:spPr>
          <a:xfrm>
            <a:off x="6004884" y="5834399"/>
            <a:ext cx="1800493"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Ephemeral</a:t>
            </a:r>
            <a:endParaRPr lang="en-US" dirty="0">
              <a:latin typeface="Century Gothic" panose="020B0502020202020204" pitchFamily="34" charset="0"/>
            </a:endParaRPr>
          </a:p>
        </p:txBody>
      </p:sp>
      <p:sp>
        <p:nvSpPr>
          <p:cNvPr id="57" name="Rectangle 56">
            <a:extLst>
              <a:ext uri="{FF2B5EF4-FFF2-40B4-BE49-F238E27FC236}">
                <a16:creationId xmlns:a16="http://schemas.microsoft.com/office/drawing/2014/main" id="{FE9BCD49-0FDA-7B43-9067-AD7B7CA4FA23}"/>
              </a:ext>
            </a:extLst>
          </p:cNvPr>
          <p:cNvSpPr/>
          <p:nvPr/>
        </p:nvSpPr>
        <p:spPr>
          <a:xfrm>
            <a:off x="6004884" y="4104977"/>
            <a:ext cx="1800493"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Ephemeral</a:t>
            </a:r>
            <a:endParaRPr lang="en-US" dirty="0">
              <a:latin typeface="Century Gothic" panose="020B0502020202020204" pitchFamily="34" charset="0"/>
            </a:endParaRPr>
          </a:p>
        </p:txBody>
      </p:sp>
      <p:sp>
        <p:nvSpPr>
          <p:cNvPr id="58" name="Rectangle 57">
            <a:extLst>
              <a:ext uri="{FF2B5EF4-FFF2-40B4-BE49-F238E27FC236}">
                <a16:creationId xmlns:a16="http://schemas.microsoft.com/office/drawing/2014/main" id="{CBC0AA49-1153-E44E-88F1-97A2A1CCE890}"/>
              </a:ext>
            </a:extLst>
          </p:cNvPr>
          <p:cNvSpPr/>
          <p:nvPr/>
        </p:nvSpPr>
        <p:spPr>
          <a:xfrm>
            <a:off x="6004884" y="3240265"/>
            <a:ext cx="1800493"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Distributed</a:t>
            </a:r>
            <a:endParaRPr lang="en-US" dirty="0">
              <a:latin typeface="Century Gothic" panose="020B0502020202020204" pitchFamily="34" charset="0"/>
            </a:endParaRPr>
          </a:p>
        </p:txBody>
      </p:sp>
      <p:sp>
        <p:nvSpPr>
          <p:cNvPr id="59" name="Rectangle 58">
            <a:extLst>
              <a:ext uri="{FF2B5EF4-FFF2-40B4-BE49-F238E27FC236}">
                <a16:creationId xmlns:a16="http://schemas.microsoft.com/office/drawing/2014/main" id="{277FAED4-21E5-3E4B-81AD-AEAAA2710DF5}"/>
              </a:ext>
            </a:extLst>
          </p:cNvPr>
          <p:cNvSpPr/>
          <p:nvPr/>
        </p:nvSpPr>
        <p:spPr>
          <a:xfrm>
            <a:off x="6021715" y="2807909"/>
            <a:ext cx="1766830"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Distributed</a:t>
            </a:r>
            <a:endParaRPr lang="en-US" dirty="0">
              <a:latin typeface="Century Gothic" panose="020B0502020202020204" pitchFamily="34" charset="0"/>
            </a:endParaRPr>
          </a:p>
        </p:txBody>
      </p:sp>
      <p:sp>
        <p:nvSpPr>
          <p:cNvPr id="60" name="Rectangle 59">
            <a:extLst>
              <a:ext uri="{FF2B5EF4-FFF2-40B4-BE49-F238E27FC236}">
                <a16:creationId xmlns:a16="http://schemas.microsoft.com/office/drawing/2014/main" id="{B26A365F-6E22-0941-8DA5-71A8CEA574A3}"/>
              </a:ext>
            </a:extLst>
          </p:cNvPr>
          <p:cNvSpPr/>
          <p:nvPr/>
        </p:nvSpPr>
        <p:spPr>
          <a:xfrm>
            <a:off x="6004884" y="4537333"/>
            <a:ext cx="1800493"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Ephemeral</a:t>
            </a:r>
            <a:endParaRPr lang="en-US" dirty="0">
              <a:latin typeface="Century Gothic" panose="020B0502020202020204" pitchFamily="34" charset="0"/>
            </a:endParaRPr>
          </a:p>
        </p:txBody>
      </p:sp>
      <p:sp>
        <p:nvSpPr>
          <p:cNvPr id="61" name="Rectangle 60">
            <a:extLst>
              <a:ext uri="{FF2B5EF4-FFF2-40B4-BE49-F238E27FC236}">
                <a16:creationId xmlns:a16="http://schemas.microsoft.com/office/drawing/2014/main" id="{891FF70C-6119-7249-9793-204029432522}"/>
              </a:ext>
            </a:extLst>
          </p:cNvPr>
          <p:cNvSpPr/>
          <p:nvPr/>
        </p:nvSpPr>
        <p:spPr>
          <a:xfrm>
            <a:off x="6003282" y="3672621"/>
            <a:ext cx="1803699"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Immutable</a:t>
            </a:r>
            <a:endParaRPr lang="en-US" dirty="0">
              <a:latin typeface="Century Gothic" panose="020B0502020202020204" pitchFamily="34" charset="0"/>
            </a:endParaRPr>
          </a:p>
        </p:txBody>
      </p:sp>
      <p:sp>
        <p:nvSpPr>
          <p:cNvPr id="62" name="Rectangle 61">
            <a:extLst>
              <a:ext uri="{FF2B5EF4-FFF2-40B4-BE49-F238E27FC236}">
                <a16:creationId xmlns:a16="http://schemas.microsoft.com/office/drawing/2014/main" id="{05AB6C69-0565-9E46-9927-F6472531AA35}"/>
              </a:ext>
            </a:extLst>
          </p:cNvPr>
          <p:cNvSpPr/>
          <p:nvPr/>
        </p:nvSpPr>
        <p:spPr>
          <a:xfrm>
            <a:off x="6004884" y="5402045"/>
            <a:ext cx="1800493" cy="461665"/>
          </a:xfrm>
          <a:prstGeom prst="rect">
            <a:avLst/>
          </a:prstGeom>
        </p:spPr>
        <p:txBody>
          <a:bodyPr wrap="none" anchor="ctr">
            <a:spAutoFit/>
          </a:bodyPr>
          <a:lstStyle/>
          <a:p>
            <a:pPr algn="ctr"/>
            <a:r>
              <a:rPr lang="en-US" dirty="0">
                <a:latin typeface="Century Gothic" panose="020B0502020202020204" pitchFamily="34" charset="0"/>
                <a:ea typeface="Roboto Lt" panose="02000000000000000000" pitchFamily="2" charset="0"/>
              </a:rPr>
              <a:t>Ephemeral</a:t>
            </a:r>
            <a:endParaRPr lang="en-US" dirty="0">
              <a:latin typeface="Century Gothic" panose="020B0502020202020204" pitchFamily="34" charset="0"/>
            </a:endParaRPr>
          </a:p>
        </p:txBody>
      </p:sp>
      <p:sp>
        <p:nvSpPr>
          <p:cNvPr id="3" name="TextBox 2">
            <a:extLst>
              <a:ext uri="{FF2B5EF4-FFF2-40B4-BE49-F238E27FC236}">
                <a16:creationId xmlns:a16="http://schemas.microsoft.com/office/drawing/2014/main" id="{1DEA341F-4B7B-1B83-DF78-8B8BA4DC49B5}"/>
              </a:ext>
            </a:extLst>
          </p:cNvPr>
          <p:cNvSpPr txBox="1"/>
          <p:nvPr/>
        </p:nvSpPr>
        <p:spPr>
          <a:xfrm>
            <a:off x="1900781" y="6455249"/>
            <a:ext cx="8390438" cy="400110"/>
          </a:xfrm>
          <a:prstGeom prst="rect">
            <a:avLst/>
          </a:prstGeom>
          <a:noFill/>
        </p:spPr>
        <p:txBody>
          <a:bodyPr wrap="none" rtlCol="0">
            <a:spAutoFit/>
          </a:bodyPr>
          <a:lstStyle/>
          <a:p>
            <a:r>
              <a:rPr lang="en-US" sz="2000" b="1" dirty="0">
                <a:latin typeface="Century Gothic" panose="020B0502020202020204" pitchFamily="34" charset="0"/>
              </a:rPr>
              <a:t>Privacy By Design (DIE) is not the same as Security By Design (CIA)</a:t>
            </a:r>
          </a:p>
        </p:txBody>
      </p:sp>
    </p:spTree>
    <p:extLst>
      <p:ext uri="{BB962C8B-B14F-4D97-AF65-F5344CB8AC3E}">
        <p14:creationId xmlns:p14="http://schemas.microsoft.com/office/powerpoint/2010/main" val="244430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D0FDF-D5EC-A33F-6BD8-74028C716532}"/>
              </a:ext>
            </a:extLst>
          </p:cNvPr>
          <p:cNvSpPr>
            <a:spLocks noGrp="1"/>
          </p:cNvSpPr>
          <p:nvPr>
            <p:ph type="title"/>
          </p:nvPr>
        </p:nvSpPr>
        <p:spPr/>
        <p:txBody>
          <a:bodyPr/>
          <a:lstStyle/>
          <a:p>
            <a:r>
              <a:rPr lang="en-US" dirty="0"/>
              <a:t>The DIE Triad</a:t>
            </a:r>
          </a:p>
        </p:txBody>
      </p:sp>
      <p:grpSp>
        <p:nvGrpSpPr>
          <p:cNvPr id="5" name="Group 4">
            <a:extLst>
              <a:ext uri="{FF2B5EF4-FFF2-40B4-BE49-F238E27FC236}">
                <a16:creationId xmlns:a16="http://schemas.microsoft.com/office/drawing/2014/main" id="{17BF3A0C-6A7A-8409-A951-0A6D3F39D73F}"/>
              </a:ext>
            </a:extLst>
          </p:cNvPr>
          <p:cNvGrpSpPr/>
          <p:nvPr/>
        </p:nvGrpSpPr>
        <p:grpSpPr>
          <a:xfrm>
            <a:off x="2966518" y="2005304"/>
            <a:ext cx="3037772" cy="3037772"/>
            <a:chOff x="10217858" y="241474"/>
            <a:chExt cx="771251" cy="771251"/>
          </a:xfrm>
        </p:grpSpPr>
        <p:grpSp>
          <p:nvGrpSpPr>
            <p:cNvPr id="6" name="Graphic 4">
              <a:extLst>
                <a:ext uri="{FF2B5EF4-FFF2-40B4-BE49-F238E27FC236}">
                  <a16:creationId xmlns:a16="http://schemas.microsoft.com/office/drawing/2014/main" id="{58B39259-F137-3D2A-E33C-6A29C57A099E}"/>
                </a:ext>
              </a:extLst>
            </p:cNvPr>
            <p:cNvGrpSpPr/>
            <p:nvPr/>
          </p:nvGrpSpPr>
          <p:grpSpPr>
            <a:xfrm>
              <a:off x="10217858" y="241474"/>
              <a:ext cx="771251" cy="771251"/>
              <a:chOff x="1114147" y="2030135"/>
              <a:chExt cx="2956420" cy="2956420"/>
            </a:xfrm>
          </p:grpSpPr>
          <p:sp>
            <p:nvSpPr>
              <p:cNvPr id="10" name="Freeform 9">
                <a:extLst>
                  <a:ext uri="{FF2B5EF4-FFF2-40B4-BE49-F238E27FC236}">
                    <a16:creationId xmlns:a16="http://schemas.microsoft.com/office/drawing/2014/main" id="{4F3D2035-286D-658C-587C-9CC59EE0E475}"/>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0CAC3EA-7DCB-F426-3CB2-A33A22D7E694}"/>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FD42A83-BF41-E6DE-0E2A-41C61F960896}"/>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462F93A-C812-56FF-10A7-58190F5A8E8B}"/>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535DECBC-7C01-85B1-A9BA-13E62A0ADD21}"/>
                </a:ext>
              </a:extLst>
            </p:cNvPr>
            <p:cNvSpPr txBox="1"/>
            <p:nvPr/>
          </p:nvSpPr>
          <p:spPr>
            <a:xfrm>
              <a:off x="10341048" y="844362"/>
              <a:ext cx="524860" cy="132839"/>
            </a:xfrm>
            <a:prstGeom prst="rect">
              <a:avLst/>
            </a:prstGeom>
            <a:noFill/>
          </p:spPr>
          <p:txBody>
            <a:bodyPr wrap="none" rtlCol="0" anchor="b">
              <a:spAutoFit/>
            </a:bodyPr>
            <a:lstStyle/>
            <a:p>
              <a:pPr algn="ctr"/>
              <a:r>
                <a:rPr lang="en-US" sz="28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8" name="TextBox 7">
              <a:extLst>
                <a:ext uri="{FF2B5EF4-FFF2-40B4-BE49-F238E27FC236}">
                  <a16:creationId xmlns:a16="http://schemas.microsoft.com/office/drawing/2014/main" id="{7CB70364-8DDC-47BE-9C49-94E30574316B}"/>
                </a:ext>
              </a:extLst>
            </p:cNvPr>
            <p:cNvSpPr txBox="1"/>
            <p:nvPr/>
          </p:nvSpPr>
          <p:spPr>
            <a:xfrm rot="3612658" flipH="1">
              <a:off x="10523633" y="519796"/>
              <a:ext cx="510078" cy="132839"/>
            </a:xfrm>
            <a:prstGeom prst="rect">
              <a:avLst/>
            </a:prstGeom>
            <a:noFill/>
          </p:spPr>
          <p:txBody>
            <a:bodyPr wrap="none" rtlCol="0" anchor="b">
              <a:spAutoFit/>
            </a:bodyPr>
            <a:lstStyle/>
            <a:p>
              <a:pPr algn="ctr"/>
              <a:r>
                <a:rPr lang="en-US" sz="28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9" name="TextBox 8">
              <a:extLst>
                <a:ext uri="{FF2B5EF4-FFF2-40B4-BE49-F238E27FC236}">
                  <a16:creationId xmlns:a16="http://schemas.microsoft.com/office/drawing/2014/main" id="{2E23DCDC-9C4E-5E1B-969C-1B01853B827E}"/>
                </a:ext>
              </a:extLst>
            </p:cNvPr>
            <p:cNvSpPr txBox="1"/>
            <p:nvPr/>
          </p:nvSpPr>
          <p:spPr>
            <a:xfrm rot="18000000" flipH="1">
              <a:off x="10141724" y="551634"/>
              <a:ext cx="539349" cy="132839"/>
            </a:xfrm>
            <a:prstGeom prst="rect">
              <a:avLst/>
            </a:prstGeom>
            <a:noFill/>
          </p:spPr>
          <p:txBody>
            <a:bodyPr wrap="none" rtlCol="0" anchor="b">
              <a:spAutoFit/>
            </a:bodyPr>
            <a:lstStyle/>
            <a:p>
              <a:pPr algn="ctr"/>
              <a:r>
                <a:rPr lang="en-US" sz="2800" dirty="0">
                  <a:solidFill>
                    <a:schemeClr val="bg1"/>
                  </a:solidFill>
                  <a:effectLst>
                    <a:glow rad="12700">
                      <a:schemeClr val="bg1">
                        <a:lumMod val="50000"/>
                      </a:schemeClr>
                    </a:glow>
                  </a:effectLst>
                  <a:latin typeface="Arial Rounded MT Bold" panose="020F0704030504030204" pitchFamily="34" charset="77"/>
                </a:rPr>
                <a:t>Distributed</a:t>
              </a:r>
            </a:p>
          </p:txBody>
        </p:sp>
      </p:grpSp>
      <p:grpSp>
        <p:nvGrpSpPr>
          <p:cNvPr id="19" name="Group 18">
            <a:extLst>
              <a:ext uri="{FF2B5EF4-FFF2-40B4-BE49-F238E27FC236}">
                <a16:creationId xmlns:a16="http://schemas.microsoft.com/office/drawing/2014/main" id="{50EF5E6C-552A-56D7-2017-23330325FDA6}"/>
              </a:ext>
            </a:extLst>
          </p:cNvPr>
          <p:cNvGrpSpPr/>
          <p:nvPr/>
        </p:nvGrpSpPr>
        <p:grpSpPr>
          <a:xfrm>
            <a:off x="6437393" y="2248319"/>
            <a:ext cx="3188471" cy="2548946"/>
            <a:chOff x="6335855" y="2294165"/>
            <a:chExt cx="3188471" cy="2548946"/>
          </a:xfrm>
        </p:grpSpPr>
        <p:sp>
          <p:nvSpPr>
            <p:cNvPr id="14" name="TextBox 13">
              <a:extLst>
                <a:ext uri="{FF2B5EF4-FFF2-40B4-BE49-F238E27FC236}">
                  <a16:creationId xmlns:a16="http://schemas.microsoft.com/office/drawing/2014/main" id="{B0141103-CABC-B9D3-B1DC-7B9CBBBD8914}"/>
                </a:ext>
              </a:extLst>
            </p:cNvPr>
            <p:cNvSpPr txBox="1"/>
            <p:nvPr/>
          </p:nvSpPr>
          <p:spPr>
            <a:xfrm>
              <a:off x="6335855" y="2294165"/>
              <a:ext cx="3188471" cy="1015663"/>
            </a:xfrm>
            <a:prstGeom prst="rect">
              <a:avLst/>
            </a:prstGeom>
            <a:noFill/>
          </p:spPr>
          <p:txBody>
            <a:bodyPr wrap="square" rtlCol="0">
              <a:spAutoFit/>
            </a:bodyPr>
            <a:lstStyle/>
            <a:p>
              <a:r>
                <a:rPr lang="en-US" sz="6000" b="1" dirty="0">
                  <a:latin typeface="Courier New" panose="02070309020205020404" pitchFamily="49" charset="0"/>
                  <a:cs typeface="Courier New" panose="02070309020205020404" pitchFamily="49" charset="0"/>
                </a:rPr>
                <a:t>D</a:t>
              </a:r>
              <a:r>
                <a:rPr lang="en-US" sz="4400" dirty="0">
                  <a:latin typeface="Calibri" panose="020F0502020204030204" pitchFamily="34" charset="0"/>
                  <a:cs typeface="Calibri" panose="020F0502020204030204" pitchFamily="34" charset="0"/>
                </a:rPr>
                <a:t>istributed</a:t>
              </a:r>
            </a:p>
          </p:txBody>
        </p:sp>
        <p:sp>
          <p:nvSpPr>
            <p:cNvPr id="17" name="TextBox 16">
              <a:extLst>
                <a:ext uri="{FF2B5EF4-FFF2-40B4-BE49-F238E27FC236}">
                  <a16:creationId xmlns:a16="http://schemas.microsoft.com/office/drawing/2014/main" id="{0525945C-1DED-4CCD-AC34-CA483582E255}"/>
                </a:ext>
              </a:extLst>
            </p:cNvPr>
            <p:cNvSpPr txBox="1"/>
            <p:nvPr/>
          </p:nvSpPr>
          <p:spPr>
            <a:xfrm>
              <a:off x="6335855" y="3060807"/>
              <a:ext cx="3188471" cy="1015663"/>
            </a:xfrm>
            <a:prstGeom prst="rect">
              <a:avLst/>
            </a:prstGeom>
            <a:noFill/>
          </p:spPr>
          <p:txBody>
            <a:bodyPr wrap="square" rtlCol="0">
              <a:spAutoFit/>
            </a:bodyPr>
            <a:lstStyle/>
            <a:p>
              <a:r>
                <a:rPr lang="en-US" sz="6000" b="1" dirty="0">
                  <a:latin typeface="Courier New" panose="02070309020205020404" pitchFamily="49" charset="0"/>
                  <a:cs typeface="Courier New" panose="02070309020205020404" pitchFamily="49" charset="0"/>
                </a:rPr>
                <a:t>I</a:t>
              </a:r>
              <a:r>
                <a:rPr lang="en-US" sz="4400" dirty="0">
                  <a:cs typeface="Courier New" panose="02070309020205020404" pitchFamily="49" charset="0"/>
                </a:rPr>
                <a:t>mmutable</a:t>
              </a:r>
            </a:p>
          </p:txBody>
        </p:sp>
        <p:sp>
          <p:nvSpPr>
            <p:cNvPr id="18" name="TextBox 17">
              <a:extLst>
                <a:ext uri="{FF2B5EF4-FFF2-40B4-BE49-F238E27FC236}">
                  <a16:creationId xmlns:a16="http://schemas.microsoft.com/office/drawing/2014/main" id="{2D8258E4-285A-BC99-C39D-7698D4C55A9E}"/>
                </a:ext>
              </a:extLst>
            </p:cNvPr>
            <p:cNvSpPr txBox="1"/>
            <p:nvPr/>
          </p:nvSpPr>
          <p:spPr>
            <a:xfrm>
              <a:off x="6335855" y="3827448"/>
              <a:ext cx="3188471" cy="1015663"/>
            </a:xfrm>
            <a:prstGeom prst="rect">
              <a:avLst/>
            </a:prstGeom>
            <a:noFill/>
          </p:spPr>
          <p:txBody>
            <a:bodyPr wrap="square" rtlCol="0">
              <a:spAutoFit/>
            </a:bodyPr>
            <a:lstStyle/>
            <a:p>
              <a:r>
                <a:rPr lang="en-US" sz="6000" b="1" dirty="0">
                  <a:latin typeface="Courier New" panose="02070309020205020404" pitchFamily="49" charset="0"/>
                  <a:cs typeface="Courier New" panose="02070309020205020404" pitchFamily="49" charset="0"/>
                </a:rPr>
                <a:t>E</a:t>
              </a:r>
              <a:r>
                <a:rPr lang="en-US" sz="4400" dirty="0">
                  <a:cs typeface="Courier New" panose="02070309020205020404" pitchFamily="49" charset="0"/>
                </a:rPr>
                <a:t>phemeral</a:t>
              </a:r>
            </a:p>
          </p:txBody>
        </p:sp>
      </p:grpSp>
    </p:spTree>
    <p:extLst>
      <p:ext uri="{BB962C8B-B14F-4D97-AF65-F5344CB8AC3E}">
        <p14:creationId xmlns:p14="http://schemas.microsoft.com/office/powerpoint/2010/main" val="3643820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Opposite Ends of the Spectrum?</a:t>
            </a:r>
          </a:p>
        </p:txBody>
      </p:sp>
      <p:grpSp>
        <p:nvGrpSpPr>
          <p:cNvPr id="36" name="Group 35">
            <a:extLst>
              <a:ext uri="{FF2B5EF4-FFF2-40B4-BE49-F238E27FC236}">
                <a16:creationId xmlns:a16="http://schemas.microsoft.com/office/drawing/2014/main" id="{AD44D885-307B-AC24-C6F9-E865AA569499}"/>
              </a:ext>
            </a:extLst>
          </p:cNvPr>
          <p:cNvGrpSpPr/>
          <p:nvPr/>
        </p:nvGrpSpPr>
        <p:grpSpPr>
          <a:xfrm>
            <a:off x="3016482" y="2024980"/>
            <a:ext cx="1656879" cy="1656880"/>
            <a:chOff x="5471095" y="1745349"/>
            <a:chExt cx="1182853" cy="1182853"/>
          </a:xfrm>
        </p:grpSpPr>
        <p:grpSp>
          <p:nvGrpSpPr>
            <p:cNvPr id="37" name="Graphic 4">
              <a:extLst>
                <a:ext uri="{FF2B5EF4-FFF2-40B4-BE49-F238E27FC236}">
                  <a16:creationId xmlns:a16="http://schemas.microsoft.com/office/drawing/2014/main" id="{1FE47C21-AF30-F9CD-D256-2A6D94DF28FC}"/>
                </a:ext>
              </a:extLst>
            </p:cNvPr>
            <p:cNvGrpSpPr/>
            <p:nvPr/>
          </p:nvGrpSpPr>
          <p:grpSpPr>
            <a:xfrm rot="10800000">
              <a:off x="5471095" y="1745349"/>
              <a:ext cx="1182853" cy="1182853"/>
              <a:chOff x="1114147" y="2030135"/>
              <a:chExt cx="2956420" cy="2956420"/>
            </a:xfrm>
          </p:grpSpPr>
          <p:sp>
            <p:nvSpPr>
              <p:cNvPr id="42" name="Freeform 41">
                <a:extLst>
                  <a:ext uri="{FF2B5EF4-FFF2-40B4-BE49-F238E27FC236}">
                    <a16:creationId xmlns:a16="http://schemas.microsoft.com/office/drawing/2014/main" id="{9481876C-0C6D-4305-BEEA-5E7AAE33644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2800"/>
              </a:p>
            </p:txBody>
          </p:sp>
          <p:sp>
            <p:nvSpPr>
              <p:cNvPr id="43" name="Freeform 42">
                <a:extLst>
                  <a:ext uri="{FF2B5EF4-FFF2-40B4-BE49-F238E27FC236}">
                    <a16:creationId xmlns:a16="http://schemas.microsoft.com/office/drawing/2014/main" id="{92AFE4D0-5ADF-CF29-135E-E8416CDA0612}"/>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2800" dirty="0"/>
              </a:p>
            </p:txBody>
          </p:sp>
          <p:sp>
            <p:nvSpPr>
              <p:cNvPr id="44" name="Freeform 43">
                <a:extLst>
                  <a:ext uri="{FF2B5EF4-FFF2-40B4-BE49-F238E27FC236}">
                    <a16:creationId xmlns:a16="http://schemas.microsoft.com/office/drawing/2014/main" id="{21E352A9-DE08-A187-8427-74F30611512C}"/>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2800"/>
              </a:p>
            </p:txBody>
          </p:sp>
          <p:sp>
            <p:nvSpPr>
              <p:cNvPr id="45" name="Freeform 44">
                <a:extLst>
                  <a:ext uri="{FF2B5EF4-FFF2-40B4-BE49-F238E27FC236}">
                    <a16:creationId xmlns:a16="http://schemas.microsoft.com/office/drawing/2014/main" id="{1E4963EF-6EC2-7CE6-911F-90A29010E6E0}"/>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2800" dirty="0"/>
              </a:p>
            </p:txBody>
          </p:sp>
        </p:grpSp>
        <p:sp>
          <p:nvSpPr>
            <p:cNvPr id="38" name="TextBox 37">
              <a:extLst>
                <a:ext uri="{FF2B5EF4-FFF2-40B4-BE49-F238E27FC236}">
                  <a16:creationId xmlns:a16="http://schemas.microsoft.com/office/drawing/2014/main" id="{7C82C856-D9D4-A99C-806B-8C2E007DC35E}"/>
                </a:ext>
              </a:extLst>
            </p:cNvPr>
            <p:cNvSpPr txBox="1"/>
            <p:nvPr/>
          </p:nvSpPr>
          <p:spPr>
            <a:xfrm>
              <a:off x="5530468" y="1765616"/>
              <a:ext cx="103631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Confidentiality</a:t>
              </a:r>
            </a:p>
          </p:txBody>
        </p:sp>
        <p:sp>
          <p:nvSpPr>
            <p:cNvPr id="40" name="TextBox 39">
              <a:extLst>
                <a:ext uri="{FF2B5EF4-FFF2-40B4-BE49-F238E27FC236}">
                  <a16:creationId xmlns:a16="http://schemas.microsoft.com/office/drawing/2014/main" id="{A7A6B4E6-3B7F-0C32-F42A-FCF31E487496}"/>
                </a:ext>
              </a:extLst>
            </p:cNvPr>
            <p:cNvSpPr txBox="1"/>
            <p:nvPr/>
          </p:nvSpPr>
          <p:spPr>
            <a:xfrm rot="3600000">
              <a:off x="5472465" y="2248513"/>
              <a:ext cx="65486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Integrity</a:t>
              </a:r>
            </a:p>
          </p:txBody>
        </p:sp>
        <p:sp>
          <p:nvSpPr>
            <p:cNvPr id="41" name="TextBox 40">
              <a:extLst>
                <a:ext uri="{FF2B5EF4-FFF2-40B4-BE49-F238E27FC236}">
                  <a16:creationId xmlns:a16="http://schemas.microsoft.com/office/drawing/2014/main" id="{7189883F-433E-0B07-3101-DDE88AD686BD}"/>
                </a:ext>
              </a:extLst>
            </p:cNvPr>
            <p:cNvSpPr txBox="1"/>
            <p:nvPr/>
          </p:nvSpPr>
          <p:spPr>
            <a:xfrm rot="18000000">
              <a:off x="5913364" y="2248228"/>
              <a:ext cx="808443"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Availability</a:t>
              </a:r>
            </a:p>
          </p:txBody>
        </p:sp>
      </p:grpSp>
      <p:grpSp>
        <p:nvGrpSpPr>
          <p:cNvPr id="46" name="Group 45">
            <a:extLst>
              <a:ext uri="{FF2B5EF4-FFF2-40B4-BE49-F238E27FC236}">
                <a16:creationId xmlns:a16="http://schemas.microsoft.com/office/drawing/2014/main" id="{FCCEC895-907C-514D-4A9B-96766C479314}"/>
              </a:ext>
            </a:extLst>
          </p:cNvPr>
          <p:cNvGrpSpPr/>
          <p:nvPr/>
        </p:nvGrpSpPr>
        <p:grpSpPr>
          <a:xfrm>
            <a:off x="7406348" y="1997212"/>
            <a:ext cx="1684648" cy="1684648"/>
            <a:chOff x="10217858" y="241474"/>
            <a:chExt cx="771251" cy="771251"/>
          </a:xfrm>
        </p:grpSpPr>
        <p:grpSp>
          <p:nvGrpSpPr>
            <p:cNvPr id="47" name="Graphic 4">
              <a:extLst>
                <a:ext uri="{FF2B5EF4-FFF2-40B4-BE49-F238E27FC236}">
                  <a16:creationId xmlns:a16="http://schemas.microsoft.com/office/drawing/2014/main" id="{A78B0C02-E881-4AB3-887D-286EEF106AAE}"/>
                </a:ext>
              </a:extLst>
            </p:cNvPr>
            <p:cNvGrpSpPr/>
            <p:nvPr/>
          </p:nvGrpSpPr>
          <p:grpSpPr>
            <a:xfrm>
              <a:off x="10217858" y="241474"/>
              <a:ext cx="771251" cy="771251"/>
              <a:chOff x="1114147" y="2030135"/>
              <a:chExt cx="2956420" cy="2956420"/>
            </a:xfrm>
          </p:grpSpPr>
          <p:sp>
            <p:nvSpPr>
              <p:cNvPr id="59" name="Freeform 58">
                <a:extLst>
                  <a:ext uri="{FF2B5EF4-FFF2-40B4-BE49-F238E27FC236}">
                    <a16:creationId xmlns:a16="http://schemas.microsoft.com/office/drawing/2014/main" id="{84D6FE08-6786-8B5D-E9C4-4C25F98545D0}"/>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1200"/>
              </a:p>
            </p:txBody>
          </p:sp>
          <p:sp>
            <p:nvSpPr>
              <p:cNvPr id="60" name="Freeform 59">
                <a:extLst>
                  <a:ext uri="{FF2B5EF4-FFF2-40B4-BE49-F238E27FC236}">
                    <a16:creationId xmlns:a16="http://schemas.microsoft.com/office/drawing/2014/main" id="{467391E1-80F8-7DF2-2C4F-9EF8B1F716E9}"/>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1200"/>
              </a:p>
            </p:txBody>
          </p:sp>
          <p:sp>
            <p:nvSpPr>
              <p:cNvPr id="61" name="Freeform 60">
                <a:extLst>
                  <a:ext uri="{FF2B5EF4-FFF2-40B4-BE49-F238E27FC236}">
                    <a16:creationId xmlns:a16="http://schemas.microsoft.com/office/drawing/2014/main" id="{E62D4133-DF23-71C9-DBBB-D363013FD98B}"/>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1200"/>
              </a:p>
            </p:txBody>
          </p:sp>
          <p:sp>
            <p:nvSpPr>
              <p:cNvPr id="85" name="Freeform 84">
                <a:extLst>
                  <a:ext uri="{FF2B5EF4-FFF2-40B4-BE49-F238E27FC236}">
                    <a16:creationId xmlns:a16="http://schemas.microsoft.com/office/drawing/2014/main" id="{B7F08739-54D0-969A-F406-32C89E5F6A73}"/>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1200"/>
              </a:p>
            </p:txBody>
          </p:sp>
        </p:grpSp>
        <p:sp>
          <p:nvSpPr>
            <p:cNvPr id="48" name="TextBox 47">
              <a:extLst>
                <a:ext uri="{FF2B5EF4-FFF2-40B4-BE49-F238E27FC236}">
                  <a16:creationId xmlns:a16="http://schemas.microsoft.com/office/drawing/2014/main" id="{E8F4339C-9B96-780B-071B-F04C7EB9B797}"/>
                </a:ext>
              </a:extLst>
            </p:cNvPr>
            <p:cNvSpPr txBox="1"/>
            <p:nvPr/>
          </p:nvSpPr>
          <p:spPr>
            <a:xfrm>
              <a:off x="10345009" y="817810"/>
              <a:ext cx="516940"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50" name="TextBox 49">
              <a:extLst>
                <a:ext uri="{FF2B5EF4-FFF2-40B4-BE49-F238E27FC236}">
                  <a16:creationId xmlns:a16="http://schemas.microsoft.com/office/drawing/2014/main" id="{54B9041B-E3C5-B439-99B0-244B1F85150B}"/>
                </a:ext>
              </a:extLst>
            </p:cNvPr>
            <p:cNvSpPr txBox="1"/>
            <p:nvPr/>
          </p:nvSpPr>
          <p:spPr>
            <a:xfrm rot="3612658" flipH="1">
              <a:off x="10527042" y="515763"/>
              <a:ext cx="50326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58" name="TextBox 57">
              <a:extLst>
                <a:ext uri="{FF2B5EF4-FFF2-40B4-BE49-F238E27FC236}">
                  <a16:creationId xmlns:a16="http://schemas.microsoft.com/office/drawing/2014/main" id="{9B2918B1-9A82-431E-C4E0-7953181A8C98}"/>
                </a:ext>
              </a:extLst>
            </p:cNvPr>
            <p:cNvSpPr txBox="1"/>
            <p:nvPr/>
          </p:nvSpPr>
          <p:spPr>
            <a:xfrm rot="18000000" flipH="1">
              <a:off x="10146571" y="547601"/>
              <a:ext cx="52965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Distributed</a:t>
              </a:r>
            </a:p>
          </p:txBody>
        </p:sp>
      </p:grpSp>
      <p:cxnSp>
        <p:nvCxnSpPr>
          <p:cNvPr id="93" name="Straight Arrow Connector 92">
            <a:extLst>
              <a:ext uri="{FF2B5EF4-FFF2-40B4-BE49-F238E27FC236}">
                <a16:creationId xmlns:a16="http://schemas.microsoft.com/office/drawing/2014/main" id="{26288076-5251-0796-7CA4-1AD055C84D8E}"/>
              </a:ext>
            </a:extLst>
          </p:cNvPr>
          <p:cNvCxnSpPr>
            <a:cxnSpLocks/>
          </p:cNvCxnSpPr>
          <p:nvPr/>
        </p:nvCxnSpPr>
        <p:spPr>
          <a:xfrm>
            <a:off x="2264421" y="3741150"/>
            <a:ext cx="7663158" cy="0"/>
          </a:xfrm>
          <a:prstGeom prst="straightConnector1">
            <a:avLst/>
          </a:prstGeom>
          <a:ln w="76200">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97" name="Group 96">
            <a:extLst>
              <a:ext uri="{FF2B5EF4-FFF2-40B4-BE49-F238E27FC236}">
                <a16:creationId xmlns:a16="http://schemas.microsoft.com/office/drawing/2014/main" id="{E83D53D5-C226-1AA4-7D23-664470702B36}"/>
              </a:ext>
            </a:extLst>
          </p:cNvPr>
          <p:cNvGrpSpPr/>
          <p:nvPr/>
        </p:nvGrpSpPr>
        <p:grpSpPr>
          <a:xfrm>
            <a:off x="7305601" y="4624812"/>
            <a:ext cx="3188471" cy="1827201"/>
            <a:chOff x="6335855" y="2294165"/>
            <a:chExt cx="3188471" cy="1827201"/>
          </a:xfrm>
        </p:grpSpPr>
        <p:sp>
          <p:nvSpPr>
            <p:cNvPr id="98" name="TextBox 97">
              <a:extLst>
                <a:ext uri="{FF2B5EF4-FFF2-40B4-BE49-F238E27FC236}">
                  <a16:creationId xmlns:a16="http://schemas.microsoft.com/office/drawing/2014/main" id="{DF53FE0B-2E08-8880-C053-A97A353BD726}"/>
                </a:ext>
              </a:extLst>
            </p:cNvPr>
            <p:cNvSpPr txBox="1"/>
            <p:nvPr/>
          </p:nvSpPr>
          <p:spPr>
            <a:xfrm>
              <a:off x="6335855" y="2294165"/>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D</a:t>
              </a:r>
              <a:r>
                <a:rPr lang="en-US" sz="2800" dirty="0">
                  <a:latin typeface="Calibri" panose="020F0502020204030204" pitchFamily="34" charset="0"/>
                  <a:cs typeface="Calibri" panose="020F0502020204030204" pitchFamily="34" charset="0"/>
                </a:rPr>
                <a:t>istributed</a:t>
              </a:r>
            </a:p>
          </p:txBody>
        </p:sp>
        <p:sp>
          <p:nvSpPr>
            <p:cNvPr id="99" name="TextBox 98">
              <a:extLst>
                <a:ext uri="{FF2B5EF4-FFF2-40B4-BE49-F238E27FC236}">
                  <a16:creationId xmlns:a16="http://schemas.microsoft.com/office/drawing/2014/main" id="{0A32DB87-8C99-DFDA-CCBB-ABF2341DD44E}"/>
                </a:ext>
              </a:extLst>
            </p:cNvPr>
            <p:cNvSpPr txBox="1"/>
            <p:nvPr/>
          </p:nvSpPr>
          <p:spPr>
            <a:xfrm>
              <a:off x="6335855" y="2853822"/>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I</a:t>
              </a:r>
              <a:r>
                <a:rPr lang="en-US" sz="2800" dirty="0">
                  <a:cs typeface="Courier New" panose="02070309020205020404" pitchFamily="49" charset="0"/>
                </a:rPr>
                <a:t>mmutable</a:t>
              </a:r>
            </a:p>
          </p:txBody>
        </p:sp>
        <p:sp>
          <p:nvSpPr>
            <p:cNvPr id="100" name="TextBox 99">
              <a:extLst>
                <a:ext uri="{FF2B5EF4-FFF2-40B4-BE49-F238E27FC236}">
                  <a16:creationId xmlns:a16="http://schemas.microsoft.com/office/drawing/2014/main" id="{F4E24A57-D2C9-1ACF-A924-774770897E08}"/>
                </a:ext>
              </a:extLst>
            </p:cNvPr>
            <p:cNvSpPr txBox="1"/>
            <p:nvPr/>
          </p:nvSpPr>
          <p:spPr>
            <a:xfrm>
              <a:off x="6335855" y="3413480"/>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E</a:t>
              </a:r>
              <a:r>
                <a:rPr lang="en-US" sz="2800" dirty="0">
                  <a:cs typeface="Courier New" panose="02070309020205020404" pitchFamily="49" charset="0"/>
                </a:rPr>
                <a:t>phemeral</a:t>
              </a:r>
            </a:p>
          </p:txBody>
        </p:sp>
      </p:grpSp>
      <p:grpSp>
        <p:nvGrpSpPr>
          <p:cNvPr id="101" name="Group 100">
            <a:extLst>
              <a:ext uri="{FF2B5EF4-FFF2-40B4-BE49-F238E27FC236}">
                <a16:creationId xmlns:a16="http://schemas.microsoft.com/office/drawing/2014/main" id="{8384F5B7-8205-14F5-C8CD-F1F6D2104F8F}"/>
              </a:ext>
            </a:extLst>
          </p:cNvPr>
          <p:cNvGrpSpPr/>
          <p:nvPr/>
        </p:nvGrpSpPr>
        <p:grpSpPr>
          <a:xfrm>
            <a:off x="2735841" y="4624811"/>
            <a:ext cx="3188471" cy="1827201"/>
            <a:chOff x="6335855" y="2294165"/>
            <a:chExt cx="3188471" cy="1827201"/>
          </a:xfrm>
        </p:grpSpPr>
        <p:sp>
          <p:nvSpPr>
            <p:cNvPr id="102" name="TextBox 101">
              <a:extLst>
                <a:ext uri="{FF2B5EF4-FFF2-40B4-BE49-F238E27FC236}">
                  <a16:creationId xmlns:a16="http://schemas.microsoft.com/office/drawing/2014/main" id="{1EBDA98B-F721-EBC6-26D3-141EE2309D5C}"/>
                </a:ext>
              </a:extLst>
            </p:cNvPr>
            <p:cNvSpPr txBox="1"/>
            <p:nvPr/>
          </p:nvSpPr>
          <p:spPr>
            <a:xfrm>
              <a:off x="6335855" y="2294165"/>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A</a:t>
              </a:r>
              <a:r>
                <a:rPr lang="en-US" sz="2800" dirty="0">
                  <a:latin typeface="Calibri" panose="020F0502020204030204" pitchFamily="34" charset="0"/>
                  <a:cs typeface="Calibri" panose="020F0502020204030204" pitchFamily="34" charset="0"/>
                </a:rPr>
                <a:t>vailability</a:t>
              </a:r>
            </a:p>
          </p:txBody>
        </p:sp>
        <p:sp>
          <p:nvSpPr>
            <p:cNvPr id="103" name="TextBox 102">
              <a:extLst>
                <a:ext uri="{FF2B5EF4-FFF2-40B4-BE49-F238E27FC236}">
                  <a16:creationId xmlns:a16="http://schemas.microsoft.com/office/drawing/2014/main" id="{D4F811BC-9073-A8EB-198D-8AF81E01529F}"/>
                </a:ext>
              </a:extLst>
            </p:cNvPr>
            <p:cNvSpPr txBox="1"/>
            <p:nvPr/>
          </p:nvSpPr>
          <p:spPr>
            <a:xfrm>
              <a:off x="6335855" y="2853822"/>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I</a:t>
              </a:r>
              <a:r>
                <a:rPr lang="en-US" sz="2800" dirty="0">
                  <a:cs typeface="Courier New" panose="02070309020205020404" pitchFamily="49" charset="0"/>
                </a:rPr>
                <a:t>ntegrity</a:t>
              </a:r>
            </a:p>
          </p:txBody>
        </p:sp>
        <p:sp>
          <p:nvSpPr>
            <p:cNvPr id="104" name="TextBox 103">
              <a:extLst>
                <a:ext uri="{FF2B5EF4-FFF2-40B4-BE49-F238E27FC236}">
                  <a16:creationId xmlns:a16="http://schemas.microsoft.com/office/drawing/2014/main" id="{4D82732A-CEF4-95B2-8794-9C92E1B4BCEE}"/>
                </a:ext>
              </a:extLst>
            </p:cNvPr>
            <p:cNvSpPr txBox="1"/>
            <p:nvPr/>
          </p:nvSpPr>
          <p:spPr>
            <a:xfrm>
              <a:off x="6335855" y="3413480"/>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C</a:t>
              </a:r>
              <a:r>
                <a:rPr lang="en-US" sz="2800" dirty="0">
                  <a:cs typeface="Courier New" panose="02070309020205020404" pitchFamily="49" charset="0"/>
                </a:rPr>
                <a:t>onfidentiality</a:t>
              </a:r>
            </a:p>
          </p:txBody>
        </p:sp>
      </p:grpSp>
      <p:sp>
        <p:nvSpPr>
          <p:cNvPr id="105" name="TextBox 104">
            <a:extLst>
              <a:ext uri="{FF2B5EF4-FFF2-40B4-BE49-F238E27FC236}">
                <a16:creationId xmlns:a16="http://schemas.microsoft.com/office/drawing/2014/main" id="{7FA577CA-5AB2-6DC7-7A13-CBB85F8AA7D2}"/>
              </a:ext>
            </a:extLst>
          </p:cNvPr>
          <p:cNvSpPr txBox="1"/>
          <p:nvPr/>
        </p:nvSpPr>
        <p:spPr>
          <a:xfrm>
            <a:off x="7257784" y="3924637"/>
            <a:ext cx="1998176" cy="461665"/>
          </a:xfrm>
          <a:prstGeom prst="rect">
            <a:avLst/>
          </a:prstGeom>
          <a:noFill/>
        </p:spPr>
        <p:txBody>
          <a:bodyPr wrap="none" rtlCol="0">
            <a:spAutoFit/>
          </a:bodyPr>
          <a:lstStyle/>
          <a:p>
            <a:pPr algn="ctr"/>
            <a:r>
              <a:rPr lang="en-US" dirty="0"/>
              <a:t>More Resilient</a:t>
            </a:r>
          </a:p>
        </p:txBody>
      </p:sp>
      <p:sp>
        <p:nvSpPr>
          <p:cNvPr id="106" name="TextBox 105">
            <a:extLst>
              <a:ext uri="{FF2B5EF4-FFF2-40B4-BE49-F238E27FC236}">
                <a16:creationId xmlns:a16="http://schemas.microsoft.com/office/drawing/2014/main" id="{33EEB469-12FB-FAD4-4CF6-A4CD48E5A673}"/>
              </a:ext>
            </a:extLst>
          </p:cNvPr>
          <p:cNvSpPr txBox="1"/>
          <p:nvPr/>
        </p:nvSpPr>
        <p:spPr>
          <a:xfrm>
            <a:off x="2965054" y="3924637"/>
            <a:ext cx="1779591" cy="461665"/>
          </a:xfrm>
          <a:prstGeom prst="rect">
            <a:avLst/>
          </a:prstGeom>
          <a:noFill/>
        </p:spPr>
        <p:txBody>
          <a:bodyPr wrap="none" rtlCol="0">
            <a:spAutoFit/>
          </a:bodyPr>
          <a:lstStyle/>
          <a:p>
            <a:pPr algn="ctr"/>
            <a:r>
              <a:rPr lang="en-US" dirty="0"/>
              <a:t>More Secure</a:t>
            </a:r>
          </a:p>
        </p:txBody>
      </p:sp>
    </p:spTree>
    <p:extLst>
      <p:ext uri="{BB962C8B-B14F-4D97-AF65-F5344CB8AC3E}">
        <p14:creationId xmlns:p14="http://schemas.microsoft.com/office/powerpoint/2010/main" val="1137076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CIA By Design vs DIE By Design</a:t>
            </a:r>
          </a:p>
        </p:txBody>
      </p:sp>
      <p:sp>
        <p:nvSpPr>
          <p:cNvPr id="86" name="Rounded Rectangle 85">
            <a:extLst>
              <a:ext uri="{FF2B5EF4-FFF2-40B4-BE49-F238E27FC236}">
                <a16:creationId xmlns:a16="http://schemas.microsoft.com/office/drawing/2014/main" id="{54DB8500-C3AD-6426-502B-6B170A8D2CFB}"/>
              </a:ext>
            </a:extLst>
          </p:cNvPr>
          <p:cNvSpPr/>
          <p:nvPr/>
        </p:nvSpPr>
        <p:spPr>
          <a:xfrm>
            <a:off x="2592135" y="3573448"/>
            <a:ext cx="6970592" cy="335405"/>
          </a:xfrm>
          <a:prstGeom prst="roundRect">
            <a:avLst>
              <a:gd name="adj" fmla="val 41451"/>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180C0299-436F-5961-185E-4516F15FFA10}"/>
              </a:ext>
            </a:extLst>
          </p:cNvPr>
          <p:cNvGrpSpPr/>
          <p:nvPr/>
        </p:nvGrpSpPr>
        <p:grpSpPr>
          <a:xfrm>
            <a:off x="5281165" y="3133685"/>
            <a:ext cx="1592532" cy="1577994"/>
            <a:chOff x="5485130" y="2650277"/>
            <a:chExt cx="1592532" cy="1577994"/>
          </a:xfrm>
        </p:grpSpPr>
        <p:sp>
          <p:nvSpPr>
            <p:cNvPr id="88" name="Freeform 87">
              <a:extLst>
                <a:ext uri="{FF2B5EF4-FFF2-40B4-BE49-F238E27FC236}">
                  <a16:creationId xmlns:a16="http://schemas.microsoft.com/office/drawing/2014/main" id="{222DB895-0566-75FF-1E6B-A5B0651DC6CE}"/>
                </a:ext>
              </a:extLst>
            </p:cNvPr>
            <p:cNvSpPr/>
            <p:nvPr/>
          </p:nvSpPr>
          <p:spPr>
            <a:xfrm>
              <a:off x="5592935" y="2650277"/>
              <a:ext cx="1377873" cy="1233669"/>
            </a:xfrm>
            <a:custGeom>
              <a:avLst/>
              <a:gdLst>
                <a:gd name="connsiteX0" fmla="*/ 984027 w 1377873"/>
                <a:gd name="connsiteY0" fmla="*/ 357641 h 1233669"/>
                <a:gd name="connsiteX1" fmla="*/ 822203 w 1377873"/>
                <a:gd name="connsiteY1" fmla="*/ 77045 h 1233669"/>
                <a:gd name="connsiteX2" fmla="*/ 556623 w 1377873"/>
                <a:gd name="connsiteY2" fmla="*/ 77045 h 1233669"/>
                <a:gd name="connsiteX3" fmla="*/ 319599 w 1377873"/>
                <a:gd name="connsiteY3" fmla="*/ 487000 h 1233669"/>
                <a:gd name="connsiteX4" fmla="*/ 288186 w 1377873"/>
                <a:gd name="connsiteY4" fmla="*/ 540265 h 1233669"/>
                <a:gd name="connsiteX5" fmla="*/ 104469 w 1377873"/>
                <a:gd name="connsiteY5" fmla="*/ 858908 h 1233669"/>
                <a:gd name="connsiteX6" fmla="*/ 20702 w 1377873"/>
                <a:gd name="connsiteY6" fmla="*/ 1003486 h 1233669"/>
                <a:gd name="connsiteX7" fmla="*/ 153968 w 1377873"/>
                <a:gd name="connsiteY7" fmla="*/ 1233669 h 1233669"/>
                <a:gd name="connsiteX8" fmla="*/ 688937 w 1377873"/>
                <a:gd name="connsiteY8" fmla="*/ 1233669 h 1233669"/>
                <a:gd name="connsiteX9" fmla="*/ 1223906 w 1377873"/>
                <a:gd name="connsiteY9" fmla="*/ 1233669 h 1233669"/>
                <a:gd name="connsiteX10" fmla="*/ 1357172 w 1377873"/>
                <a:gd name="connsiteY10" fmla="*/ 1003486 h 1233669"/>
                <a:gd name="connsiteX11" fmla="*/ 1155369 w 1377873"/>
                <a:gd name="connsiteY11" fmla="*/ 654406 h 1233669"/>
                <a:gd name="connsiteX12" fmla="*/ 1089688 w 1377873"/>
                <a:gd name="connsiteY12" fmla="*/ 540265 h 1233669"/>
                <a:gd name="connsiteX13" fmla="*/ 984027 w 1377873"/>
                <a:gd name="connsiteY13" fmla="*/ 357641 h 1233669"/>
                <a:gd name="connsiteX14" fmla="*/ 688937 w 1377873"/>
                <a:gd name="connsiteY14" fmla="*/ 791375 h 1233669"/>
                <a:gd name="connsiteX15" fmla="*/ 490941 w 1377873"/>
                <a:gd name="connsiteY15" fmla="*/ 593531 h 1233669"/>
                <a:gd name="connsiteX16" fmla="*/ 688937 w 1377873"/>
                <a:gd name="connsiteY16" fmla="*/ 395687 h 1233669"/>
                <a:gd name="connsiteX17" fmla="*/ 886933 w 1377873"/>
                <a:gd name="connsiteY17" fmla="*/ 593531 h 1233669"/>
                <a:gd name="connsiteX18" fmla="*/ 688937 w 1377873"/>
                <a:gd name="connsiteY18" fmla="*/ 791375 h 12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873" h="1233669">
                  <a:moveTo>
                    <a:pt x="984027" y="357641"/>
                  </a:moveTo>
                  <a:lnTo>
                    <a:pt x="822203" y="77045"/>
                  </a:lnTo>
                  <a:cubicBezTo>
                    <a:pt x="763186" y="-25682"/>
                    <a:pt x="615641" y="-25682"/>
                    <a:pt x="556623" y="77045"/>
                  </a:cubicBezTo>
                  <a:lnTo>
                    <a:pt x="319599" y="487000"/>
                  </a:lnTo>
                  <a:lnTo>
                    <a:pt x="288186" y="540265"/>
                  </a:lnTo>
                  <a:lnTo>
                    <a:pt x="104469" y="858908"/>
                  </a:lnTo>
                  <a:lnTo>
                    <a:pt x="20702" y="1003486"/>
                  </a:lnTo>
                  <a:cubicBezTo>
                    <a:pt x="-38316" y="1106213"/>
                    <a:pt x="35932" y="1233669"/>
                    <a:pt x="153968" y="1233669"/>
                  </a:cubicBezTo>
                  <a:lnTo>
                    <a:pt x="688937" y="1233669"/>
                  </a:lnTo>
                  <a:lnTo>
                    <a:pt x="1223906" y="1233669"/>
                  </a:lnTo>
                  <a:cubicBezTo>
                    <a:pt x="1341942" y="1233669"/>
                    <a:pt x="1416190" y="1106213"/>
                    <a:pt x="1357172" y="1003486"/>
                  </a:cubicBezTo>
                  <a:lnTo>
                    <a:pt x="1155369" y="654406"/>
                  </a:lnTo>
                  <a:lnTo>
                    <a:pt x="1089688" y="540265"/>
                  </a:lnTo>
                  <a:lnTo>
                    <a:pt x="984027" y="357641"/>
                  </a:lnTo>
                  <a:close/>
                  <a:moveTo>
                    <a:pt x="688937" y="791375"/>
                  </a:moveTo>
                  <a:cubicBezTo>
                    <a:pt x="579468" y="791375"/>
                    <a:pt x="490941" y="702916"/>
                    <a:pt x="490941" y="593531"/>
                  </a:cubicBezTo>
                  <a:cubicBezTo>
                    <a:pt x="490941" y="484146"/>
                    <a:pt x="579468" y="395687"/>
                    <a:pt x="688937" y="395687"/>
                  </a:cubicBezTo>
                  <a:cubicBezTo>
                    <a:pt x="798406" y="395687"/>
                    <a:pt x="886933" y="484146"/>
                    <a:pt x="886933" y="593531"/>
                  </a:cubicBezTo>
                  <a:cubicBezTo>
                    <a:pt x="885981" y="702916"/>
                    <a:pt x="797454" y="791375"/>
                    <a:pt x="688937" y="791375"/>
                  </a:cubicBezTo>
                  <a:close/>
                </a:path>
              </a:pathLst>
            </a:custGeom>
            <a:solidFill>
              <a:srgbClr val="7DCCCC"/>
            </a:solidFill>
            <a:ln w="9507"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59EA355E-C620-9712-E698-D2EEF31326D1}"/>
                </a:ext>
              </a:extLst>
            </p:cNvPr>
            <p:cNvSpPr/>
            <p:nvPr/>
          </p:nvSpPr>
          <p:spPr>
            <a:xfrm>
              <a:off x="5485130" y="3883947"/>
              <a:ext cx="1592532" cy="344324"/>
            </a:xfrm>
            <a:custGeom>
              <a:avLst/>
              <a:gdLst>
                <a:gd name="connsiteX0" fmla="*/ 260821 w 1592532"/>
                <a:gd name="connsiteY0" fmla="*/ 0 h 344324"/>
                <a:gd name="connsiteX1" fmla="*/ 127555 w 1592532"/>
                <a:gd name="connsiteY1" fmla="*/ 0 h 344324"/>
                <a:gd name="connsiteX2" fmla="*/ 0 w 1592532"/>
                <a:gd name="connsiteY2" fmla="*/ 127457 h 344324"/>
                <a:gd name="connsiteX3" fmla="*/ 0 w 1592532"/>
                <a:gd name="connsiteY3" fmla="*/ 216867 h 344324"/>
                <a:gd name="connsiteX4" fmla="*/ 127555 w 1592532"/>
                <a:gd name="connsiteY4" fmla="*/ 344324 h 344324"/>
                <a:gd name="connsiteX5" fmla="*/ 1464977 w 1592532"/>
                <a:gd name="connsiteY5" fmla="*/ 344324 h 344324"/>
                <a:gd name="connsiteX6" fmla="*/ 1592532 w 1592532"/>
                <a:gd name="connsiteY6" fmla="*/ 216867 h 344324"/>
                <a:gd name="connsiteX7" fmla="*/ 1592532 w 1592532"/>
                <a:gd name="connsiteY7" fmla="*/ 127457 h 344324"/>
                <a:gd name="connsiteX8" fmla="*/ 1464977 w 1592532"/>
                <a:gd name="connsiteY8" fmla="*/ 0 h 344324"/>
                <a:gd name="connsiteX9" fmla="*/ 1331711 w 1592532"/>
                <a:gd name="connsiteY9" fmla="*/ 0 h 344324"/>
                <a:gd name="connsiteX10" fmla="*/ 796742 w 1592532"/>
                <a:gd name="connsiteY10" fmla="*/ 0 h 344324"/>
                <a:gd name="connsiteX11" fmla="*/ 260821 w 1592532"/>
                <a:gd name="connsiteY11" fmla="*/ 0 h 3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532" h="344324">
                  <a:moveTo>
                    <a:pt x="260821" y="0"/>
                  </a:moveTo>
                  <a:lnTo>
                    <a:pt x="127555" y="0"/>
                  </a:lnTo>
                  <a:cubicBezTo>
                    <a:pt x="57114" y="0"/>
                    <a:pt x="0" y="57070"/>
                    <a:pt x="0" y="127457"/>
                  </a:cubicBezTo>
                  <a:lnTo>
                    <a:pt x="0" y="216867"/>
                  </a:lnTo>
                  <a:cubicBezTo>
                    <a:pt x="0" y="287254"/>
                    <a:pt x="57114" y="344324"/>
                    <a:pt x="127555" y="344324"/>
                  </a:cubicBezTo>
                  <a:lnTo>
                    <a:pt x="1464977" y="344324"/>
                  </a:lnTo>
                  <a:cubicBezTo>
                    <a:pt x="1535418" y="344324"/>
                    <a:pt x="1592532" y="287254"/>
                    <a:pt x="1592532" y="216867"/>
                  </a:cubicBezTo>
                  <a:lnTo>
                    <a:pt x="1592532" y="127457"/>
                  </a:lnTo>
                  <a:cubicBezTo>
                    <a:pt x="1592532" y="57070"/>
                    <a:pt x="1535418" y="0"/>
                    <a:pt x="1464977" y="0"/>
                  </a:cubicBezTo>
                  <a:lnTo>
                    <a:pt x="1331711" y="0"/>
                  </a:lnTo>
                  <a:lnTo>
                    <a:pt x="796742" y="0"/>
                  </a:lnTo>
                  <a:lnTo>
                    <a:pt x="260821" y="0"/>
                  </a:lnTo>
                  <a:close/>
                </a:path>
              </a:pathLst>
            </a:custGeom>
            <a:solidFill>
              <a:srgbClr val="72888E"/>
            </a:solidFill>
            <a:ln w="9507"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A18B6A1-9CC1-769B-200F-1CDC6343CFD2}"/>
                </a:ext>
              </a:extLst>
            </p:cNvPr>
            <p:cNvSpPr/>
            <p:nvPr/>
          </p:nvSpPr>
          <p:spPr>
            <a:xfrm>
              <a:off x="6083876" y="3046916"/>
              <a:ext cx="395991" cy="395687"/>
            </a:xfrm>
            <a:custGeom>
              <a:avLst/>
              <a:gdLst>
                <a:gd name="connsiteX0" fmla="*/ 197996 w 395991"/>
                <a:gd name="connsiteY0" fmla="*/ 0 h 395687"/>
                <a:gd name="connsiteX1" fmla="*/ 0 w 395991"/>
                <a:gd name="connsiteY1" fmla="*/ 197844 h 395687"/>
                <a:gd name="connsiteX2" fmla="*/ 197996 w 395991"/>
                <a:gd name="connsiteY2" fmla="*/ 395687 h 395687"/>
                <a:gd name="connsiteX3" fmla="*/ 395991 w 395991"/>
                <a:gd name="connsiteY3" fmla="*/ 197844 h 395687"/>
                <a:gd name="connsiteX4" fmla="*/ 197996 w 395991"/>
                <a:gd name="connsiteY4" fmla="*/ 0 h 39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91" h="395687">
                  <a:moveTo>
                    <a:pt x="197996" y="0"/>
                  </a:moveTo>
                  <a:cubicBezTo>
                    <a:pt x="88527" y="0"/>
                    <a:pt x="0" y="88459"/>
                    <a:pt x="0" y="197844"/>
                  </a:cubicBezTo>
                  <a:cubicBezTo>
                    <a:pt x="0" y="307228"/>
                    <a:pt x="88527" y="395687"/>
                    <a:pt x="197996" y="395687"/>
                  </a:cubicBezTo>
                  <a:cubicBezTo>
                    <a:pt x="307464" y="395687"/>
                    <a:pt x="395991" y="307228"/>
                    <a:pt x="395991" y="197844"/>
                  </a:cubicBezTo>
                  <a:cubicBezTo>
                    <a:pt x="395039" y="88459"/>
                    <a:pt x="306512" y="0"/>
                    <a:pt x="197996" y="0"/>
                  </a:cubicBezTo>
                  <a:close/>
                </a:path>
              </a:pathLst>
            </a:custGeom>
            <a:solidFill>
              <a:srgbClr val="F3C144"/>
            </a:solidFill>
            <a:ln w="9507" cap="flat">
              <a:noFill/>
              <a:prstDash val="solid"/>
              <a:miter/>
            </a:ln>
          </p:spPr>
          <p:txBody>
            <a:bodyPr rtlCol="0" anchor="ctr"/>
            <a:lstStyle/>
            <a:p>
              <a:endParaRPr lang="en-US" dirty="0"/>
            </a:p>
          </p:txBody>
        </p:sp>
      </p:grpSp>
      <p:sp>
        <p:nvSpPr>
          <p:cNvPr id="2" name="TextBox 1">
            <a:extLst>
              <a:ext uri="{FF2B5EF4-FFF2-40B4-BE49-F238E27FC236}">
                <a16:creationId xmlns:a16="http://schemas.microsoft.com/office/drawing/2014/main" id="{B929122F-61DD-5070-42BD-DE6F1150C028}"/>
              </a:ext>
            </a:extLst>
          </p:cNvPr>
          <p:cNvSpPr txBox="1"/>
          <p:nvPr/>
        </p:nvSpPr>
        <p:spPr>
          <a:xfrm>
            <a:off x="7257784" y="3924637"/>
            <a:ext cx="1998176" cy="461665"/>
          </a:xfrm>
          <a:prstGeom prst="rect">
            <a:avLst/>
          </a:prstGeom>
          <a:noFill/>
        </p:spPr>
        <p:txBody>
          <a:bodyPr wrap="none" rtlCol="0">
            <a:spAutoFit/>
          </a:bodyPr>
          <a:lstStyle/>
          <a:p>
            <a:pPr algn="ctr"/>
            <a:r>
              <a:rPr lang="en-US" dirty="0"/>
              <a:t>More Resilient</a:t>
            </a:r>
          </a:p>
        </p:txBody>
      </p:sp>
      <p:sp>
        <p:nvSpPr>
          <p:cNvPr id="3" name="TextBox 2">
            <a:extLst>
              <a:ext uri="{FF2B5EF4-FFF2-40B4-BE49-F238E27FC236}">
                <a16:creationId xmlns:a16="http://schemas.microsoft.com/office/drawing/2014/main" id="{76CF2334-AAA9-1067-D40B-922BD0BAC634}"/>
              </a:ext>
            </a:extLst>
          </p:cNvPr>
          <p:cNvSpPr txBox="1"/>
          <p:nvPr/>
        </p:nvSpPr>
        <p:spPr>
          <a:xfrm>
            <a:off x="2965054" y="3924637"/>
            <a:ext cx="1779591" cy="461665"/>
          </a:xfrm>
          <a:prstGeom prst="rect">
            <a:avLst/>
          </a:prstGeom>
          <a:noFill/>
        </p:spPr>
        <p:txBody>
          <a:bodyPr wrap="none" rtlCol="0">
            <a:spAutoFit/>
          </a:bodyPr>
          <a:lstStyle/>
          <a:p>
            <a:pPr algn="ctr"/>
            <a:r>
              <a:rPr lang="en-US" dirty="0"/>
              <a:t>More Secure</a:t>
            </a:r>
          </a:p>
        </p:txBody>
      </p:sp>
      <p:grpSp>
        <p:nvGrpSpPr>
          <p:cNvPr id="5" name="Group 4">
            <a:extLst>
              <a:ext uri="{FF2B5EF4-FFF2-40B4-BE49-F238E27FC236}">
                <a16:creationId xmlns:a16="http://schemas.microsoft.com/office/drawing/2014/main" id="{E63406D2-FCCE-945E-BB38-FE604FB59727}"/>
              </a:ext>
            </a:extLst>
          </p:cNvPr>
          <p:cNvGrpSpPr/>
          <p:nvPr/>
        </p:nvGrpSpPr>
        <p:grpSpPr>
          <a:xfrm>
            <a:off x="3016482" y="2024980"/>
            <a:ext cx="1656879" cy="1656880"/>
            <a:chOff x="5471095" y="1745349"/>
            <a:chExt cx="1182853" cy="1182853"/>
          </a:xfrm>
        </p:grpSpPr>
        <p:grpSp>
          <p:nvGrpSpPr>
            <p:cNvPr id="6" name="Graphic 4">
              <a:extLst>
                <a:ext uri="{FF2B5EF4-FFF2-40B4-BE49-F238E27FC236}">
                  <a16:creationId xmlns:a16="http://schemas.microsoft.com/office/drawing/2014/main" id="{54E6DDF9-69E3-F258-4D00-F88976DB098F}"/>
                </a:ext>
              </a:extLst>
            </p:cNvPr>
            <p:cNvGrpSpPr/>
            <p:nvPr/>
          </p:nvGrpSpPr>
          <p:grpSpPr>
            <a:xfrm rot="10800000">
              <a:off x="5471095" y="1745349"/>
              <a:ext cx="1182853" cy="1182853"/>
              <a:chOff x="1114147" y="2030135"/>
              <a:chExt cx="2956420" cy="2956420"/>
            </a:xfrm>
          </p:grpSpPr>
          <p:sp>
            <p:nvSpPr>
              <p:cNvPr id="10" name="Freeform 9">
                <a:extLst>
                  <a:ext uri="{FF2B5EF4-FFF2-40B4-BE49-F238E27FC236}">
                    <a16:creationId xmlns:a16="http://schemas.microsoft.com/office/drawing/2014/main" id="{422251A3-2A89-C3DF-A724-3BD5DD048B0C}"/>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2800"/>
              </a:p>
            </p:txBody>
          </p:sp>
          <p:sp>
            <p:nvSpPr>
              <p:cNvPr id="11" name="Freeform 10">
                <a:extLst>
                  <a:ext uri="{FF2B5EF4-FFF2-40B4-BE49-F238E27FC236}">
                    <a16:creationId xmlns:a16="http://schemas.microsoft.com/office/drawing/2014/main" id="{036523EA-E240-6931-01A3-101B9729CC74}"/>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2800" dirty="0"/>
              </a:p>
            </p:txBody>
          </p:sp>
          <p:sp>
            <p:nvSpPr>
              <p:cNvPr id="12" name="Freeform 11">
                <a:extLst>
                  <a:ext uri="{FF2B5EF4-FFF2-40B4-BE49-F238E27FC236}">
                    <a16:creationId xmlns:a16="http://schemas.microsoft.com/office/drawing/2014/main" id="{2A40BDBF-808C-77C0-5032-36D4C7D369A9}"/>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2800"/>
              </a:p>
            </p:txBody>
          </p:sp>
          <p:sp>
            <p:nvSpPr>
              <p:cNvPr id="13" name="Freeform 12">
                <a:extLst>
                  <a:ext uri="{FF2B5EF4-FFF2-40B4-BE49-F238E27FC236}">
                    <a16:creationId xmlns:a16="http://schemas.microsoft.com/office/drawing/2014/main" id="{38AD89BF-4679-CC0D-073B-1B0B42C68553}"/>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2800" dirty="0"/>
              </a:p>
            </p:txBody>
          </p:sp>
        </p:grpSp>
        <p:sp>
          <p:nvSpPr>
            <p:cNvPr id="7" name="TextBox 6">
              <a:extLst>
                <a:ext uri="{FF2B5EF4-FFF2-40B4-BE49-F238E27FC236}">
                  <a16:creationId xmlns:a16="http://schemas.microsoft.com/office/drawing/2014/main" id="{D90CB9D2-570F-F114-02CE-75B2B75C28DA}"/>
                </a:ext>
              </a:extLst>
            </p:cNvPr>
            <p:cNvSpPr txBox="1"/>
            <p:nvPr/>
          </p:nvSpPr>
          <p:spPr>
            <a:xfrm>
              <a:off x="5530468" y="1765616"/>
              <a:ext cx="103631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Confidentiality</a:t>
              </a:r>
            </a:p>
          </p:txBody>
        </p:sp>
        <p:sp>
          <p:nvSpPr>
            <p:cNvPr id="8" name="TextBox 7">
              <a:extLst>
                <a:ext uri="{FF2B5EF4-FFF2-40B4-BE49-F238E27FC236}">
                  <a16:creationId xmlns:a16="http://schemas.microsoft.com/office/drawing/2014/main" id="{92B10484-4F02-A073-6132-24975B2035B5}"/>
                </a:ext>
              </a:extLst>
            </p:cNvPr>
            <p:cNvSpPr txBox="1"/>
            <p:nvPr/>
          </p:nvSpPr>
          <p:spPr>
            <a:xfrm rot="3600000">
              <a:off x="5472465" y="2248513"/>
              <a:ext cx="65486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Integrity</a:t>
              </a:r>
            </a:p>
          </p:txBody>
        </p:sp>
        <p:sp>
          <p:nvSpPr>
            <p:cNvPr id="9" name="TextBox 8">
              <a:extLst>
                <a:ext uri="{FF2B5EF4-FFF2-40B4-BE49-F238E27FC236}">
                  <a16:creationId xmlns:a16="http://schemas.microsoft.com/office/drawing/2014/main" id="{E84DF2B0-0D3A-70E8-B3F6-AB596A52A030}"/>
                </a:ext>
              </a:extLst>
            </p:cNvPr>
            <p:cNvSpPr txBox="1"/>
            <p:nvPr/>
          </p:nvSpPr>
          <p:spPr>
            <a:xfrm rot="18000000">
              <a:off x="5913364" y="2248228"/>
              <a:ext cx="808443"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Availability</a:t>
              </a:r>
            </a:p>
          </p:txBody>
        </p:sp>
      </p:grpSp>
      <p:grpSp>
        <p:nvGrpSpPr>
          <p:cNvPr id="14" name="Group 13">
            <a:extLst>
              <a:ext uri="{FF2B5EF4-FFF2-40B4-BE49-F238E27FC236}">
                <a16:creationId xmlns:a16="http://schemas.microsoft.com/office/drawing/2014/main" id="{2AB214D2-384F-1FC7-92A8-E614FC45DC96}"/>
              </a:ext>
            </a:extLst>
          </p:cNvPr>
          <p:cNvGrpSpPr/>
          <p:nvPr/>
        </p:nvGrpSpPr>
        <p:grpSpPr>
          <a:xfrm>
            <a:off x="7406348" y="1997212"/>
            <a:ext cx="1684648" cy="1684648"/>
            <a:chOff x="10217858" y="241474"/>
            <a:chExt cx="771251" cy="771251"/>
          </a:xfrm>
        </p:grpSpPr>
        <p:grpSp>
          <p:nvGrpSpPr>
            <p:cNvPr id="15" name="Graphic 4">
              <a:extLst>
                <a:ext uri="{FF2B5EF4-FFF2-40B4-BE49-F238E27FC236}">
                  <a16:creationId xmlns:a16="http://schemas.microsoft.com/office/drawing/2014/main" id="{2A642C3B-97B3-5192-85F2-039C5BA96B33}"/>
                </a:ext>
              </a:extLst>
            </p:cNvPr>
            <p:cNvGrpSpPr/>
            <p:nvPr/>
          </p:nvGrpSpPr>
          <p:grpSpPr>
            <a:xfrm>
              <a:off x="10217858" y="241474"/>
              <a:ext cx="771251" cy="771251"/>
              <a:chOff x="1114147" y="2030135"/>
              <a:chExt cx="2956420" cy="2956420"/>
            </a:xfrm>
          </p:grpSpPr>
          <p:sp>
            <p:nvSpPr>
              <p:cNvPr id="19" name="Freeform 18">
                <a:extLst>
                  <a:ext uri="{FF2B5EF4-FFF2-40B4-BE49-F238E27FC236}">
                    <a16:creationId xmlns:a16="http://schemas.microsoft.com/office/drawing/2014/main" id="{69FB4E66-9ABF-9FC4-1ED2-7BCCE49D0DC5}"/>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1200"/>
              </a:p>
            </p:txBody>
          </p:sp>
          <p:sp>
            <p:nvSpPr>
              <p:cNvPr id="20" name="Freeform 19">
                <a:extLst>
                  <a:ext uri="{FF2B5EF4-FFF2-40B4-BE49-F238E27FC236}">
                    <a16:creationId xmlns:a16="http://schemas.microsoft.com/office/drawing/2014/main" id="{ED6F68B6-FF4D-70E6-E6BF-048B49EE0248}"/>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1200"/>
              </a:p>
            </p:txBody>
          </p:sp>
          <p:sp>
            <p:nvSpPr>
              <p:cNvPr id="21" name="Freeform 20">
                <a:extLst>
                  <a:ext uri="{FF2B5EF4-FFF2-40B4-BE49-F238E27FC236}">
                    <a16:creationId xmlns:a16="http://schemas.microsoft.com/office/drawing/2014/main" id="{462D39F3-8919-CB7B-515F-3AC1F1E4E7A8}"/>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1200"/>
              </a:p>
            </p:txBody>
          </p:sp>
          <p:sp>
            <p:nvSpPr>
              <p:cNvPr id="22" name="Freeform 21">
                <a:extLst>
                  <a:ext uri="{FF2B5EF4-FFF2-40B4-BE49-F238E27FC236}">
                    <a16:creationId xmlns:a16="http://schemas.microsoft.com/office/drawing/2014/main" id="{14136433-D9DB-EA2E-050F-417E099849C6}"/>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1200"/>
              </a:p>
            </p:txBody>
          </p:sp>
        </p:grpSp>
        <p:sp>
          <p:nvSpPr>
            <p:cNvPr id="16" name="TextBox 15">
              <a:extLst>
                <a:ext uri="{FF2B5EF4-FFF2-40B4-BE49-F238E27FC236}">
                  <a16:creationId xmlns:a16="http://schemas.microsoft.com/office/drawing/2014/main" id="{232CBD41-A233-F0F4-E0E2-4C904C9F3438}"/>
                </a:ext>
              </a:extLst>
            </p:cNvPr>
            <p:cNvSpPr txBox="1"/>
            <p:nvPr/>
          </p:nvSpPr>
          <p:spPr>
            <a:xfrm>
              <a:off x="10345009" y="817810"/>
              <a:ext cx="516940"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17" name="TextBox 16">
              <a:extLst>
                <a:ext uri="{FF2B5EF4-FFF2-40B4-BE49-F238E27FC236}">
                  <a16:creationId xmlns:a16="http://schemas.microsoft.com/office/drawing/2014/main" id="{26F65477-EE1D-901F-C9D8-37F8C667DE25}"/>
                </a:ext>
              </a:extLst>
            </p:cNvPr>
            <p:cNvSpPr txBox="1"/>
            <p:nvPr/>
          </p:nvSpPr>
          <p:spPr>
            <a:xfrm rot="3612658" flipH="1">
              <a:off x="10527042" y="515763"/>
              <a:ext cx="50326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18" name="TextBox 17">
              <a:extLst>
                <a:ext uri="{FF2B5EF4-FFF2-40B4-BE49-F238E27FC236}">
                  <a16:creationId xmlns:a16="http://schemas.microsoft.com/office/drawing/2014/main" id="{16FF281D-9938-D127-5341-1F9D5EFAF497}"/>
                </a:ext>
              </a:extLst>
            </p:cNvPr>
            <p:cNvSpPr txBox="1"/>
            <p:nvPr/>
          </p:nvSpPr>
          <p:spPr>
            <a:xfrm rot="18000000" flipH="1">
              <a:off x="10146571" y="547601"/>
              <a:ext cx="52965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Distributed</a:t>
              </a:r>
            </a:p>
          </p:txBody>
        </p:sp>
      </p:grpSp>
      <p:grpSp>
        <p:nvGrpSpPr>
          <p:cNvPr id="23" name="Group 22">
            <a:extLst>
              <a:ext uri="{FF2B5EF4-FFF2-40B4-BE49-F238E27FC236}">
                <a16:creationId xmlns:a16="http://schemas.microsoft.com/office/drawing/2014/main" id="{160C4901-A9B4-0F8B-14F1-B75DEF67675A}"/>
              </a:ext>
            </a:extLst>
          </p:cNvPr>
          <p:cNvGrpSpPr/>
          <p:nvPr/>
        </p:nvGrpSpPr>
        <p:grpSpPr>
          <a:xfrm>
            <a:off x="7305601" y="4624812"/>
            <a:ext cx="3188471" cy="1827201"/>
            <a:chOff x="6335855" y="2294165"/>
            <a:chExt cx="3188471" cy="1827201"/>
          </a:xfrm>
        </p:grpSpPr>
        <p:sp>
          <p:nvSpPr>
            <p:cNvPr id="24" name="TextBox 23">
              <a:extLst>
                <a:ext uri="{FF2B5EF4-FFF2-40B4-BE49-F238E27FC236}">
                  <a16:creationId xmlns:a16="http://schemas.microsoft.com/office/drawing/2014/main" id="{972B8D5D-64A7-C83C-14CA-57E215C67BF3}"/>
                </a:ext>
              </a:extLst>
            </p:cNvPr>
            <p:cNvSpPr txBox="1"/>
            <p:nvPr/>
          </p:nvSpPr>
          <p:spPr>
            <a:xfrm>
              <a:off x="6335855" y="2294165"/>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D</a:t>
              </a:r>
              <a:r>
                <a:rPr lang="en-US" sz="2800" dirty="0">
                  <a:latin typeface="Calibri" panose="020F0502020204030204" pitchFamily="34" charset="0"/>
                  <a:cs typeface="Calibri" panose="020F0502020204030204" pitchFamily="34" charset="0"/>
                </a:rPr>
                <a:t>istributed</a:t>
              </a:r>
            </a:p>
          </p:txBody>
        </p:sp>
        <p:sp>
          <p:nvSpPr>
            <p:cNvPr id="25" name="TextBox 24">
              <a:extLst>
                <a:ext uri="{FF2B5EF4-FFF2-40B4-BE49-F238E27FC236}">
                  <a16:creationId xmlns:a16="http://schemas.microsoft.com/office/drawing/2014/main" id="{3B028E91-BB66-C01A-8368-134CA863EB39}"/>
                </a:ext>
              </a:extLst>
            </p:cNvPr>
            <p:cNvSpPr txBox="1"/>
            <p:nvPr/>
          </p:nvSpPr>
          <p:spPr>
            <a:xfrm>
              <a:off x="6335855" y="2853822"/>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I</a:t>
              </a:r>
              <a:r>
                <a:rPr lang="en-US" sz="2800" dirty="0">
                  <a:cs typeface="Courier New" panose="02070309020205020404" pitchFamily="49" charset="0"/>
                </a:rPr>
                <a:t>mmutable</a:t>
              </a:r>
            </a:p>
          </p:txBody>
        </p:sp>
        <p:sp>
          <p:nvSpPr>
            <p:cNvPr id="26" name="TextBox 25">
              <a:extLst>
                <a:ext uri="{FF2B5EF4-FFF2-40B4-BE49-F238E27FC236}">
                  <a16:creationId xmlns:a16="http://schemas.microsoft.com/office/drawing/2014/main" id="{6DF86A0A-7074-0F09-E44C-32A0E2265193}"/>
                </a:ext>
              </a:extLst>
            </p:cNvPr>
            <p:cNvSpPr txBox="1"/>
            <p:nvPr/>
          </p:nvSpPr>
          <p:spPr>
            <a:xfrm>
              <a:off x="6335855" y="3413480"/>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E</a:t>
              </a:r>
              <a:r>
                <a:rPr lang="en-US" sz="2800" dirty="0">
                  <a:cs typeface="Courier New" panose="02070309020205020404" pitchFamily="49" charset="0"/>
                </a:rPr>
                <a:t>phemeral</a:t>
              </a:r>
            </a:p>
          </p:txBody>
        </p:sp>
      </p:grpSp>
      <p:grpSp>
        <p:nvGrpSpPr>
          <p:cNvPr id="27" name="Group 26">
            <a:extLst>
              <a:ext uri="{FF2B5EF4-FFF2-40B4-BE49-F238E27FC236}">
                <a16:creationId xmlns:a16="http://schemas.microsoft.com/office/drawing/2014/main" id="{30A3C449-991E-A9D8-270B-E31EA8FD9549}"/>
              </a:ext>
            </a:extLst>
          </p:cNvPr>
          <p:cNvGrpSpPr/>
          <p:nvPr/>
        </p:nvGrpSpPr>
        <p:grpSpPr>
          <a:xfrm>
            <a:off x="2735841" y="4624811"/>
            <a:ext cx="3188471" cy="1827201"/>
            <a:chOff x="6335855" y="2294165"/>
            <a:chExt cx="3188471" cy="1827201"/>
          </a:xfrm>
        </p:grpSpPr>
        <p:sp>
          <p:nvSpPr>
            <p:cNvPr id="28" name="TextBox 27">
              <a:extLst>
                <a:ext uri="{FF2B5EF4-FFF2-40B4-BE49-F238E27FC236}">
                  <a16:creationId xmlns:a16="http://schemas.microsoft.com/office/drawing/2014/main" id="{38B949B4-0DD2-4CB6-13EF-DF259E152BAF}"/>
                </a:ext>
              </a:extLst>
            </p:cNvPr>
            <p:cNvSpPr txBox="1"/>
            <p:nvPr/>
          </p:nvSpPr>
          <p:spPr>
            <a:xfrm>
              <a:off x="6335855" y="2294165"/>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A</a:t>
              </a:r>
              <a:r>
                <a:rPr lang="en-US" sz="2800" dirty="0">
                  <a:latin typeface="Calibri" panose="020F0502020204030204" pitchFamily="34" charset="0"/>
                  <a:cs typeface="Calibri" panose="020F0502020204030204" pitchFamily="34" charset="0"/>
                </a:rPr>
                <a:t>vailability</a:t>
              </a:r>
            </a:p>
          </p:txBody>
        </p:sp>
        <p:sp>
          <p:nvSpPr>
            <p:cNvPr id="29" name="TextBox 28">
              <a:extLst>
                <a:ext uri="{FF2B5EF4-FFF2-40B4-BE49-F238E27FC236}">
                  <a16:creationId xmlns:a16="http://schemas.microsoft.com/office/drawing/2014/main" id="{5E0E0833-E1F5-9F5B-458B-B55DF44D1422}"/>
                </a:ext>
              </a:extLst>
            </p:cNvPr>
            <p:cNvSpPr txBox="1"/>
            <p:nvPr/>
          </p:nvSpPr>
          <p:spPr>
            <a:xfrm>
              <a:off x="6335855" y="2853822"/>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I</a:t>
              </a:r>
              <a:r>
                <a:rPr lang="en-US" sz="2800" dirty="0">
                  <a:cs typeface="Courier New" panose="02070309020205020404" pitchFamily="49" charset="0"/>
                </a:rPr>
                <a:t>ntegrity</a:t>
              </a:r>
            </a:p>
          </p:txBody>
        </p:sp>
        <p:sp>
          <p:nvSpPr>
            <p:cNvPr id="30" name="TextBox 29">
              <a:extLst>
                <a:ext uri="{FF2B5EF4-FFF2-40B4-BE49-F238E27FC236}">
                  <a16:creationId xmlns:a16="http://schemas.microsoft.com/office/drawing/2014/main" id="{CE6F96D7-CD09-B931-E547-35DCE2144DCC}"/>
                </a:ext>
              </a:extLst>
            </p:cNvPr>
            <p:cNvSpPr txBox="1"/>
            <p:nvPr/>
          </p:nvSpPr>
          <p:spPr>
            <a:xfrm>
              <a:off x="6335855" y="3413480"/>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C</a:t>
              </a:r>
              <a:r>
                <a:rPr lang="en-US" sz="2800" dirty="0">
                  <a:cs typeface="Courier New" panose="02070309020205020404" pitchFamily="49" charset="0"/>
                </a:rPr>
                <a:t>onfidentiality</a:t>
              </a:r>
            </a:p>
          </p:txBody>
        </p:sp>
      </p:grpSp>
    </p:spTree>
    <p:extLst>
      <p:ext uri="{BB962C8B-B14F-4D97-AF65-F5344CB8AC3E}">
        <p14:creationId xmlns:p14="http://schemas.microsoft.com/office/powerpoint/2010/main" val="25147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CIA By Design vs DIE By Design</a:t>
            </a:r>
          </a:p>
        </p:txBody>
      </p:sp>
      <p:grpSp>
        <p:nvGrpSpPr>
          <p:cNvPr id="49" name="Group 48">
            <a:extLst>
              <a:ext uri="{FF2B5EF4-FFF2-40B4-BE49-F238E27FC236}">
                <a16:creationId xmlns:a16="http://schemas.microsoft.com/office/drawing/2014/main" id="{D3CB2A78-95A4-FD43-B7EE-B0FFBD6BD239}"/>
              </a:ext>
            </a:extLst>
          </p:cNvPr>
          <p:cNvGrpSpPr/>
          <p:nvPr/>
        </p:nvGrpSpPr>
        <p:grpSpPr>
          <a:xfrm rot="780000">
            <a:off x="3338937" y="1557019"/>
            <a:ext cx="1656879" cy="1656880"/>
            <a:chOff x="5471095" y="1745349"/>
            <a:chExt cx="1182853" cy="1182853"/>
          </a:xfrm>
        </p:grpSpPr>
        <p:grpSp>
          <p:nvGrpSpPr>
            <p:cNvPr id="64" name="Graphic 4">
              <a:extLst>
                <a:ext uri="{FF2B5EF4-FFF2-40B4-BE49-F238E27FC236}">
                  <a16:creationId xmlns:a16="http://schemas.microsoft.com/office/drawing/2014/main" id="{25094383-17B3-6746-9BDC-3EF2945B1CCD}"/>
                </a:ext>
              </a:extLst>
            </p:cNvPr>
            <p:cNvGrpSpPr/>
            <p:nvPr/>
          </p:nvGrpSpPr>
          <p:grpSpPr>
            <a:xfrm rot="10800000">
              <a:off x="5471095" y="1745349"/>
              <a:ext cx="1182853" cy="1182853"/>
              <a:chOff x="1114147" y="2030135"/>
              <a:chExt cx="2956420" cy="2956420"/>
            </a:xfrm>
          </p:grpSpPr>
          <p:sp>
            <p:nvSpPr>
              <p:cNvPr id="68" name="Freeform 67">
                <a:extLst>
                  <a:ext uri="{FF2B5EF4-FFF2-40B4-BE49-F238E27FC236}">
                    <a16:creationId xmlns:a16="http://schemas.microsoft.com/office/drawing/2014/main" id="{2A4A1C9A-DE83-9247-87C9-2B827443183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2800"/>
              </a:p>
            </p:txBody>
          </p:sp>
          <p:sp>
            <p:nvSpPr>
              <p:cNvPr id="69" name="Freeform 68">
                <a:extLst>
                  <a:ext uri="{FF2B5EF4-FFF2-40B4-BE49-F238E27FC236}">
                    <a16:creationId xmlns:a16="http://schemas.microsoft.com/office/drawing/2014/main" id="{19248B0C-7560-DE42-90FD-11E702507FF5}"/>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2800" dirty="0"/>
              </a:p>
            </p:txBody>
          </p:sp>
          <p:sp>
            <p:nvSpPr>
              <p:cNvPr id="70" name="Freeform 69">
                <a:extLst>
                  <a:ext uri="{FF2B5EF4-FFF2-40B4-BE49-F238E27FC236}">
                    <a16:creationId xmlns:a16="http://schemas.microsoft.com/office/drawing/2014/main" id="{081C13E7-E2B5-1A4F-919F-F5CC184ED9D2}"/>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2800"/>
              </a:p>
            </p:txBody>
          </p:sp>
          <p:sp>
            <p:nvSpPr>
              <p:cNvPr id="71" name="Freeform 70">
                <a:extLst>
                  <a:ext uri="{FF2B5EF4-FFF2-40B4-BE49-F238E27FC236}">
                    <a16:creationId xmlns:a16="http://schemas.microsoft.com/office/drawing/2014/main" id="{7256B854-76B9-5E4C-92BD-9783E930229A}"/>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2800" dirty="0"/>
              </a:p>
            </p:txBody>
          </p:sp>
        </p:grpSp>
        <p:sp>
          <p:nvSpPr>
            <p:cNvPr id="65" name="TextBox 64">
              <a:extLst>
                <a:ext uri="{FF2B5EF4-FFF2-40B4-BE49-F238E27FC236}">
                  <a16:creationId xmlns:a16="http://schemas.microsoft.com/office/drawing/2014/main" id="{46788257-3E12-644E-AA95-D2CBF3E7B413}"/>
                </a:ext>
              </a:extLst>
            </p:cNvPr>
            <p:cNvSpPr txBox="1"/>
            <p:nvPr/>
          </p:nvSpPr>
          <p:spPr>
            <a:xfrm>
              <a:off x="5530468" y="1765616"/>
              <a:ext cx="103631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Confidentiality</a:t>
              </a:r>
            </a:p>
          </p:txBody>
        </p:sp>
        <p:sp>
          <p:nvSpPr>
            <p:cNvPr id="66" name="TextBox 65">
              <a:extLst>
                <a:ext uri="{FF2B5EF4-FFF2-40B4-BE49-F238E27FC236}">
                  <a16:creationId xmlns:a16="http://schemas.microsoft.com/office/drawing/2014/main" id="{92F3EC95-EF48-7744-BC89-7757D0837824}"/>
                </a:ext>
              </a:extLst>
            </p:cNvPr>
            <p:cNvSpPr txBox="1"/>
            <p:nvPr/>
          </p:nvSpPr>
          <p:spPr>
            <a:xfrm rot="3600000">
              <a:off x="5472465" y="2248513"/>
              <a:ext cx="65486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Integrity</a:t>
              </a:r>
            </a:p>
          </p:txBody>
        </p:sp>
        <p:sp>
          <p:nvSpPr>
            <p:cNvPr id="67" name="TextBox 66">
              <a:extLst>
                <a:ext uri="{FF2B5EF4-FFF2-40B4-BE49-F238E27FC236}">
                  <a16:creationId xmlns:a16="http://schemas.microsoft.com/office/drawing/2014/main" id="{E389A948-876F-8B4C-8A9A-E81E02C1E367}"/>
                </a:ext>
              </a:extLst>
            </p:cNvPr>
            <p:cNvSpPr txBox="1"/>
            <p:nvPr/>
          </p:nvSpPr>
          <p:spPr>
            <a:xfrm rot="18000000">
              <a:off x="5913364" y="2248228"/>
              <a:ext cx="808443"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Availability</a:t>
              </a:r>
            </a:p>
          </p:txBody>
        </p:sp>
      </p:grpSp>
      <p:grpSp>
        <p:nvGrpSpPr>
          <p:cNvPr id="72" name="Group 71">
            <a:extLst>
              <a:ext uri="{FF2B5EF4-FFF2-40B4-BE49-F238E27FC236}">
                <a16:creationId xmlns:a16="http://schemas.microsoft.com/office/drawing/2014/main" id="{0DC029BF-D8CF-364D-8A25-1F9185468C17}"/>
              </a:ext>
            </a:extLst>
          </p:cNvPr>
          <p:cNvGrpSpPr/>
          <p:nvPr/>
        </p:nvGrpSpPr>
        <p:grpSpPr>
          <a:xfrm rot="780000">
            <a:off x="7532532" y="2508747"/>
            <a:ext cx="1684648" cy="1684648"/>
            <a:chOff x="10217858" y="241474"/>
            <a:chExt cx="771251" cy="771251"/>
          </a:xfrm>
        </p:grpSpPr>
        <p:grpSp>
          <p:nvGrpSpPr>
            <p:cNvPr id="73" name="Graphic 4">
              <a:extLst>
                <a:ext uri="{FF2B5EF4-FFF2-40B4-BE49-F238E27FC236}">
                  <a16:creationId xmlns:a16="http://schemas.microsoft.com/office/drawing/2014/main" id="{525DCCDE-A3CD-2C44-A98A-6493D598CAD0}"/>
                </a:ext>
              </a:extLst>
            </p:cNvPr>
            <p:cNvGrpSpPr/>
            <p:nvPr/>
          </p:nvGrpSpPr>
          <p:grpSpPr>
            <a:xfrm>
              <a:off x="10217858" y="241474"/>
              <a:ext cx="771251" cy="771251"/>
              <a:chOff x="1114147" y="2030135"/>
              <a:chExt cx="2956420" cy="2956420"/>
            </a:xfrm>
          </p:grpSpPr>
          <p:sp>
            <p:nvSpPr>
              <p:cNvPr id="77" name="Freeform 76">
                <a:extLst>
                  <a:ext uri="{FF2B5EF4-FFF2-40B4-BE49-F238E27FC236}">
                    <a16:creationId xmlns:a16="http://schemas.microsoft.com/office/drawing/2014/main" id="{94C92A1A-C515-7648-8840-6E8D3F421E2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1200"/>
              </a:p>
            </p:txBody>
          </p:sp>
          <p:sp>
            <p:nvSpPr>
              <p:cNvPr id="78" name="Freeform 77">
                <a:extLst>
                  <a:ext uri="{FF2B5EF4-FFF2-40B4-BE49-F238E27FC236}">
                    <a16:creationId xmlns:a16="http://schemas.microsoft.com/office/drawing/2014/main" id="{3F7B4237-A77F-3C43-9C9E-A710EC06CB99}"/>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1200"/>
              </a:p>
            </p:txBody>
          </p:sp>
          <p:sp>
            <p:nvSpPr>
              <p:cNvPr id="79" name="Freeform 78">
                <a:extLst>
                  <a:ext uri="{FF2B5EF4-FFF2-40B4-BE49-F238E27FC236}">
                    <a16:creationId xmlns:a16="http://schemas.microsoft.com/office/drawing/2014/main" id="{8951B412-D825-1E4C-8FA6-7ED890B9B601}"/>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1200"/>
              </a:p>
            </p:txBody>
          </p:sp>
          <p:sp>
            <p:nvSpPr>
              <p:cNvPr id="80" name="Freeform 79">
                <a:extLst>
                  <a:ext uri="{FF2B5EF4-FFF2-40B4-BE49-F238E27FC236}">
                    <a16:creationId xmlns:a16="http://schemas.microsoft.com/office/drawing/2014/main" id="{654A5900-14D0-1E48-9743-E794185002CB}"/>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1200"/>
              </a:p>
            </p:txBody>
          </p:sp>
        </p:grpSp>
        <p:sp>
          <p:nvSpPr>
            <p:cNvPr id="74" name="TextBox 73">
              <a:extLst>
                <a:ext uri="{FF2B5EF4-FFF2-40B4-BE49-F238E27FC236}">
                  <a16:creationId xmlns:a16="http://schemas.microsoft.com/office/drawing/2014/main" id="{193066B6-28C0-D243-9701-E453EF520143}"/>
                </a:ext>
              </a:extLst>
            </p:cNvPr>
            <p:cNvSpPr txBox="1"/>
            <p:nvPr/>
          </p:nvSpPr>
          <p:spPr>
            <a:xfrm>
              <a:off x="10345009" y="817810"/>
              <a:ext cx="516940"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75" name="TextBox 74">
              <a:extLst>
                <a:ext uri="{FF2B5EF4-FFF2-40B4-BE49-F238E27FC236}">
                  <a16:creationId xmlns:a16="http://schemas.microsoft.com/office/drawing/2014/main" id="{B5FB7D5B-7D15-6F4B-9A0B-6B8A4DE1D80C}"/>
                </a:ext>
              </a:extLst>
            </p:cNvPr>
            <p:cNvSpPr txBox="1"/>
            <p:nvPr/>
          </p:nvSpPr>
          <p:spPr>
            <a:xfrm rot="3612658" flipH="1">
              <a:off x="10527042" y="515763"/>
              <a:ext cx="50326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76" name="TextBox 75">
              <a:extLst>
                <a:ext uri="{FF2B5EF4-FFF2-40B4-BE49-F238E27FC236}">
                  <a16:creationId xmlns:a16="http://schemas.microsoft.com/office/drawing/2014/main" id="{C1DC45DD-07A2-4341-9B91-0AA6E916556E}"/>
                </a:ext>
              </a:extLst>
            </p:cNvPr>
            <p:cNvSpPr txBox="1"/>
            <p:nvPr/>
          </p:nvSpPr>
          <p:spPr>
            <a:xfrm rot="18000000" flipH="1">
              <a:off x="10146571" y="547601"/>
              <a:ext cx="52965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Distributed</a:t>
              </a:r>
            </a:p>
          </p:txBody>
        </p:sp>
      </p:grpSp>
      <p:sp>
        <p:nvSpPr>
          <p:cNvPr id="27" name="Rounded Rectangle 26">
            <a:extLst>
              <a:ext uri="{FF2B5EF4-FFF2-40B4-BE49-F238E27FC236}">
                <a16:creationId xmlns:a16="http://schemas.microsoft.com/office/drawing/2014/main" id="{4694C1DB-5575-3BC5-E8C8-68465A1B3A2D}"/>
              </a:ext>
            </a:extLst>
          </p:cNvPr>
          <p:cNvSpPr/>
          <p:nvPr/>
        </p:nvSpPr>
        <p:spPr>
          <a:xfrm rot="780000">
            <a:off x="2592135" y="3573448"/>
            <a:ext cx="6970592" cy="335405"/>
          </a:xfrm>
          <a:prstGeom prst="roundRect">
            <a:avLst>
              <a:gd name="adj" fmla="val 41451"/>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40767FC-AB00-8660-DF6B-1DF897AA59A8}"/>
              </a:ext>
            </a:extLst>
          </p:cNvPr>
          <p:cNvGrpSpPr/>
          <p:nvPr/>
        </p:nvGrpSpPr>
        <p:grpSpPr>
          <a:xfrm>
            <a:off x="5281165" y="3133685"/>
            <a:ext cx="1592532" cy="1577994"/>
            <a:chOff x="5485130" y="2650277"/>
            <a:chExt cx="1592532" cy="1577994"/>
          </a:xfrm>
        </p:grpSpPr>
        <p:sp>
          <p:nvSpPr>
            <p:cNvPr id="24" name="Freeform 23">
              <a:extLst>
                <a:ext uri="{FF2B5EF4-FFF2-40B4-BE49-F238E27FC236}">
                  <a16:creationId xmlns:a16="http://schemas.microsoft.com/office/drawing/2014/main" id="{AEB41280-B837-C8BE-40B0-7E21F57F0E70}"/>
                </a:ext>
              </a:extLst>
            </p:cNvPr>
            <p:cNvSpPr/>
            <p:nvPr/>
          </p:nvSpPr>
          <p:spPr>
            <a:xfrm>
              <a:off x="5592935" y="2650277"/>
              <a:ext cx="1377873" cy="1233669"/>
            </a:xfrm>
            <a:custGeom>
              <a:avLst/>
              <a:gdLst>
                <a:gd name="connsiteX0" fmla="*/ 984027 w 1377873"/>
                <a:gd name="connsiteY0" fmla="*/ 357641 h 1233669"/>
                <a:gd name="connsiteX1" fmla="*/ 822203 w 1377873"/>
                <a:gd name="connsiteY1" fmla="*/ 77045 h 1233669"/>
                <a:gd name="connsiteX2" fmla="*/ 556623 w 1377873"/>
                <a:gd name="connsiteY2" fmla="*/ 77045 h 1233669"/>
                <a:gd name="connsiteX3" fmla="*/ 319599 w 1377873"/>
                <a:gd name="connsiteY3" fmla="*/ 487000 h 1233669"/>
                <a:gd name="connsiteX4" fmla="*/ 288186 w 1377873"/>
                <a:gd name="connsiteY4" fmla="*/ 540265 h 1233669"/>
                <a:gd name="connsiteX5" fmla="*/ 104469 w 1377873"/>
                <a:gd name="connsiteY5" fmla="*/ 858908 h 1233669"/>
                <a:gd name="connsiteX6" fmla="*/ 20702 w 1377873"/>
                <a:gd name="connsiteY6" fmla="*/ 1003486 h 1233669"/>
                <a:gd name="connsiteX7" fmla="*/ 153968 w 1377873"/>
                <a:gd name="connsiteY7" fmla="*/ 1233669 h 1233669"/>
                <a:gd name="connsiteX8" fmla="*/ 688937 w 1377873"/>
                <a:gd name="connsiteY8" fmla="*/ 1233669 h 1233669"/>
                <a:gd name="connsiteX9" fmla="*/ 1223906 w 1377873"/>
                <a:gd name="connsiteY9" fmla="*/ 1233669 h 1233669"/>
                <a:gd name="connsiteX10" fmla="*/ 1357172 w 1377873"/>
                <a:gd name="connsiteY10" fmla="*/ 1003486 h 1233669"/>
                <a:gd name="connsiteX11" fmla="*/ 1155369 w 1377873"/>
                <a:gd name="connsiteY11" fmla="*/ 654406 h 1233669"/>
                <a:gd name="connsiteX12" fmla="*/ 1089688 w 1377873"/>
                <a:gd name="connsiteY12" fmla="*/ 540265 h 1233669"/>
                <a:gd name="connsiteX13" fmla="*/ 984027 w 1377873"/>
                <a:gd name="connsiteY13" fmla="*/ 357641 h 1233669"/>
                <a:gd name="connsiteX14" fmla="*/ 688937 w 1377873"/>
                <a:gd name="connsiteY14" fmla="*/ 791375 h 1233669"/>
                <a:gd name="connsiteX15" fmla="*/ 490941 w 1377873"/>
                <a:gd name="connsiteY15" fmla="*/ 593531 h 1233669"/>
                <a:gd name="connsiteX16" fmla="*/ 688937 w 1377873"/>
                <a:gd name="connsiteY16" fmla="*/ 395687 h 1233669"/>
                <a:gd name="connsiteX17" fmla="*/ 886933 w 1377873"/>
                <a:gd name="connsiteY17" fmla="*/ 593531 h 1233669"/>
                <a:gd name="connsiteX18" fmla="*/ 688937 w 1377873"/>
                <a:gd name="connsiteY18" fmla="*/ 791375 h 12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873" h="1233669">
                  <a:moveTo>
                    <a:pt x="984027" y="357641"/>
                  </a:moveTo>
                  <a:lnTo>
                    <a:pt x="822203" y="77045"/>
                  </a:lnTo>
                  <a:cubicBezTo>
                    <a:pt x="763186" y="-25682"/>
                    <a:pt x="615641" y="-25682"/>
                    <a:pt x="556623" y="77045"/>
                  </a:cubicBezTo>
                  <a:lnTo>
                    <a:pt x="319599" y="487000"/>
                  </a:lnTo>
                  <a:lnTo>
                    <a:pt x="288186" y="540265"/>
                  </a:lnTo>
                  <a:lnTo>
                    <a:pt x="104469" y="858908"/>
                  </a:lnTo>
                  <a:lnTo>
                    <a:pt x="20702" y="1003486"/>
                  </a:lnTo>
                  <a:cubicBezTo>
                    <a:pt x="-38316" y="1106213"/>
                    <a:pt x="35932" y="1233669"/>
                    <a:pt x="153968" y="1233669"/>
                  </a:cubicBezTo>
                  <a:lnTo>
                    <a:pt x="688937" y="1233669"/>
                  </a:lnTo>
                  <a:lnTo>
                    <a:pt x="1223906" y="1233669"/>
                  </a:lnTo>
                  <a:cubicBezTo>
                    <a:pt x="1341942" y="1233669"/>
                    <a:pt x="1416190" y="1106213"/>
                    <a:pt x="1357172" y="1003486"/>
                  </a:cubicBezTo>
                  <a:lnTo>
                    <a:pt x="1155369" y="654406"/>
                  </a:lnTo>
                  <a:lnTo>
                    <a:pt x="1089688" y="540265"/>
                  </a:lnTo>
                  <a:lnTo>
                    <a:pt x="984027" y="357641"/>
                  </a:lnTo>
                  <a:close/>
                  <a:moveTo>
                    <a:pt x="688937" y="791375"/>
                  </a:moveTo>
                  <a:cubicBezTo>
                    <a:pt x="579468" y="791375"/>
                    <a:pt x="490941" y="702916"/>
                    <a:pt x="490941" y="593531"/>
                  </a:cubicBezTo>
                  <a:cubicBezTo>
                    <a:pt x="490941" y="484146"/>
                    <a:pt x="579468" y="395687"/>
                    <a:pt x="688937" y="395687"/>
                  </a:cubicBezTo>
                  <a:cubicBezTo>
                    <a:pt x="798406" y="395687"/>
                    <a:pt x="886933" y="484146"/>
                    <a:pt x="886933" y="593531"/>
                  </a:cubicBezTo>
                  <a:cubicBezTo>
                    <a:pt x="885981" y="702916"/>
                    <a:pt x="797454" y="791375"/>
                    <a:pt x="688937" y="791375"/>
                  </a:cubicBezTo>
                  <a:close/>
                </a:path>
              </a:pathLst>
            </a:custGeom>
            <a:solidFill>
              <a:srgbClr val="7DCCCC"/>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087CAA-233F-2FC6-9557-268EC353B550}"/>
                </a:ext>
              </a:extLst>
            </p:cNvPr>
            <p:cNvSpPr/>
            <p:nvPr/>
          </p:nvSpPr>
          <p:spPr>
            <a:xfrm>
              <a:off x="5485130" y="3883947"/>
              <a:ext cx="1592532" cy="344324"/>
            </a:xfrm>
            <a:custGeom>
              <a:avLst/>
              <a:gdLst>
                <a:gd name="connsiteX0" fmla="*/ 260821 w 1592532"/>
                <a:gd name="connsiteY0" fmla="*/ 0 h 344324"/>
                <a:gd name="connsiteX1" fmla="*/ 127555 w 1592532"/>
                <a:gd name="connsiteY1" fmla="*/ 0 h 344324"/>
                <a:gd name="connsiteX2" fmla="*/ 0 w 1592532"/>
                <a:gd name="connsiteY2" fmla="*/ 127457 h 344324"/>
                <a:gd name="connsiteX3" fmla="*/ 0 w 1592532"/>
                <a:gd name="connsiteY3" fmla="*/ 216867 h 344324"/>
                <a:gd name="connsiteX4" fmla="*/ 127555 w 1592532"/>
                <a:gd name="connsiteY4" fmla="*/ 344324 h 344324"/>
                <a:gd name="connsiteX5" fmla="*/ 1464977 w 1592532"/>
                <a:gd name="connsiteY5" fmla="*/ 344324 h 344324"/>
                <a:gd name="connsiteX6" fmla="*/ 1592532 w 1592532"/>
                <a:gd name="connsiteY6" fmla="*/ 216867 h 344324"/>
                <a:gd name="connsiteX7" fmla="*/ 1592532 w 1592532"/>
                <a:gd name="connsiteY7" fmla="*/ 127457 h 344324"/>
                <a:gd name="connsiteX8" fmla="*/ 1464977 w 1592532"/>
                <a:gd name="connsiteY8" fmla="*/ 0 h 344324"/>
                <a:gd name="connsiteX9" fmla="*/ 1331711 w 1592532"/>
                <a:gd name="connsiteY9" fmla="*/ 0 h 344324"/>
                <a:gd name="connsiteX10" fmla="*/ 796742 w 1592532"/>
                <a:gd name="connsiteY10" fmla="*/ 0 h 344324"/>
                <a:gd name="connsiteX11" fmla="*/ 260821 w 1592532"/>
                <a:gd name="connsiteY11" fmla="*/ 0 h 3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532" h="344324">
                  <a:moveTo>
                    <a:pt x="260821" y="0"/>
                  </a:moveTo>
                  <a:lnTo>
                    <a:pt x="127555" y="0"/>
                  </a:lnTo>
                  <a:cubicBezTo>
                    <a:pt x="57114" y="0"/>
                    <a:pt x="0" y="57070"/>
                    <a:pt x="0" y="127457"/>
                  </a:cubicBezTo>
                  <a:lnTo>
                    <a:pt x="0" y="216867"/>
                  </a:lnTo>
                  <a:cubicBezTo>
                    <a:pt x="0" y="287254"/>
                    <a:pt x="57114" y="344324"/>
                    <a:pt x="127555" y="344324"/>
                  </a:cubicBezTo>
                  <a:lnTo>
                    <a:pt x="1464977" y="344324"/>
                  </a:lnTo>
                  <a:cubicBezTo>
                    <a:pt x="1535418" y="344324"/>
                    <a:pt x="1592532" y="287254"/>
                    <a:pt x="1592532" y="216867"/>
                  </a:cubicBezTo>
                  <a:lnTo>
                    <a:pt x="1592532" y="127457"/>
                  </a:lnTo>
                  <a:cubicBezTo>
                    <a:pt x="1592532" y="57070"/>
                    <a:pt x="1535418" y="0"/>
                    <a:pt x="1464977" y="0"/>
                  </a:cubicBezTo>
                  <a:lnTo>
                    <a:pt x="1331711" y="0"/>
                  </a:lnTo>
                  <a:lnTo>
                    <a:pt x="796742" y="0"/>
                  </a:lnTo>
                  <a:lnTo>
                    <a:pt x="260821" y="0"/>
                  </a:lnTo>
                  <a:close/>
                </a:path>
              </a:pathLst>
            </a:custGeom>
            <a:solidFill>
              <a:srgbClr val="72888E"/>
            </a:solidFill>
            <a:ln w="95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DB96C8-8B11-0921-E1DB-8199649204C3}"/>
                </a:ext>
              </a:extLst>
            </p:cNvPr>
            <p:cNvSpPr/>
            <p:nvPr/>
          </p:nvSpPr>
          <p:spPr>
            <a:xfrm>
              <a:off x="6083876" y="3046916"/>
              <a:ext cx="395991" cy="395687"/>
            </a:xfrm>
            <a:custGeom>
              <a:avLst/>
              <a:gdLst>
                <a:gd name="connsiteX0" fmla="*/ 197996 w 395991"/>
                <a:gd name="connsiteY0" fmla="*/ 0 h 395687"/>
                <a:gd name="connsiteX1" fmla="*/ 0 w 395991"/>
                <a:gd name="connsiteY1" fmla="*/ 197844 h 395687"/>
                <a:gd name="connsiteX2" fmla="*/ 197996 w 395991"/>
                <a:gd name="connsiteY2" fmla="*/ 395687 h 395687"/>
                <a:gd name="connsiteX3" fmla="*/ 395991 w 395991"/>
                <a:gd name="connsiteY3" fmla="*/ 197844 h 395687"/>
                <a:gd name="connsiteX4" fmla="*/ 197996 w 395991"/>
                <a:gd name="connsiteY4" fmla="*/ 0 h 39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91" h="395687">
                  <a:moveTo>
                    <a:pt x="197996" y="0"/>
                  </a:moveTo>
                  <a:cubicBezTo>
                    <a:pt x="88527" y="0"/>
                    <a:pt x="0" y="88459"/>
                    <a:pt x="0" y="197844"/>
                  </a:cubicBezTo>
                  <a:cubicBezTo>
                    <a:pt x="0" y="307228"/>
                    <a:pt x="88527" y="395687"/>
                    <a:pt x="197996" y="395687"/>
                  </a:cubicBezTo>
                  <a:cubicBezTo>
                    <a:pt x="307464" y="395687"/>
                    <a:pt x="395991" y="307228"/>
                    <a:pt x="395991" y="197844"/>
                  </a:cubicBezTo>
                  <a:cubicBezTo>
                    <a:pt x="395039" y="88459"/>
                    <a:pt x="306512" y="0"/>
                    <a:pt x="197996" y="0"/>
                  </a:cubicBezTo>
                  <a:close/>
                </a:path>
              </a:pathLst>
            </a:custGeom>
            <a:solidFill>
              <a:srgbClr val="F3C144"/>
            </a:solidFill>
            <a:ln w="9507" cap="flat">
              <a:noFill/>
              <a:prstDash val="solid"/>
              <a:miter/>
            </a:ln>
          </p:spPr>
          <p:txBody>
            <a:bodyPr rtlCol="0" anchor="ctr"/>
            <a:lstStyle/>
            <a:p>
              <a:endParaRPr lang="en-US" dirty="0"/>
            </a:p>
          </p:txBody>
        </p:sp>
      </p:grpSp>
      <p:grpSp>
        <p:nvGrpSpPr>
          <p:cNvPr id="112" name="Group 111">
            <a:extLst>
              <a:ext uri="{FF2B5EF4-FFF2-40B4-BE49-F238E27FC236}">
                <a16:creationId xmlns:a16="http://schemas.microsoft.com/office/drawing/2014/main" id="{86D772A1-23E6-5EC9-0454-C7668EB6A763}"/>
              </a:ext>
            </a:extLst>
          </p:cNvPr>
          <p:cNvGrpSpPr/>
          <p:nvPr/>
        </p:nvGrpSpPr>
        <p:grpSpPr>
          <a:xfrm>
            <a:off x="7305601" y="4624812"/>
            <a:ext cx="3188471" cy="1827201"/>
            <a:chOff x="6335855" y="2294165"/>
            <a:chExt cx="3188471" cy="1827201"/>
          </a:xfrm>
        </p:grpSpPr>
        <p:sp>
          <p:nvSpPr>
            <p:cNvPr id="113" name="TextBox 112">
              <a:extLst>
                <a:ext uri="{FF2B5EF4-FFF2-40B4-BE49-F238E27FC236}">
                  <a16:creationId xmlns:a16="http://schemas.microsoft.com/office/drawing/2014/main" id="{4D851A5B-5129-0FC8-1F58-6D0FF58E6161}"/>
                </a:ext>
              </a:extLst>
            </p:cNvPr>
            <p:cNvSpPr txBox="1"/>
            <p:nvPr/>
          </p:nvSpPr>
          <p:spPr>
            <a:xfrm>
              <a:off x="6335855" y="2294165"/>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D</a:t>
              </a:r>
              <a:r>
                <a:rPr lang="en-US" sz="2800" dirty="0">
                  <a:latin typeface="Calibri" panose="020F0502020204030204" pitchFamily="34" charset="0"/>
                  <a:cs typeface="Calibri" panose="020F0502020204030204" pitchFamily="34" charset="0"/>
                </a:rPr>
                <a:t>istributed</a:t>
              </a:r>
            </a:p>
          </p:txBody>
        </p:sp>
        <p:sp>
          <p:nvSpPr>
            <p:cNvPr id="114" name="TextBox 113">
              <a:extLst>
                <a:ext uri="{FF2B5EF4-FFF2-40B4-BE49-F238E27FC236}">
                  <a16:creationId xmlns:a16="http://schemas.microsoft.com/office/drawing/2014/main" id="{7E91B9F7-BDE2-F9B5-557E-5221703C1069}"/>
                </a:ext>
              </a:extLst>
            </p:cNvPr>
            <p:cNvSpPr txBox="1"/>
            <p:nvPr/>
          </p:nvSpPr>
          <p:spPr>
            <a:xfrm>
              <a:off x="6335855" y="2853822"/>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I</a:t>
              </a:r>
              <a:r>
                <a:rPr lang="en-US" sz="2800" dirty="0">
                  <a:cs typeface="Courier New" panose="02070309020205020404" pitchFamily="49" charset="0"/>
                </a:rPr>
                <a:t>mmutable</a:t>
              </a:r>
            </a:p>
          </p:txBody>
        </p:sp>
        <p:sp>
          <p:nvSpPr>
            <p:cNvPr id="115" name="TextBox 114">
              <a:extLst>
                <a:ext uri="{FF2B5EF4-FFF2-40B4-BE49-F238E27FC236}">
                  <a16:creationId xmlns:a16="http://schemas.microsoft.com/office/drawing/2014/main" id="{E49D795C-9BEB-9DFD-D47C-B9FF355CB822}"/>
                </a:ext>
              </a:extLst>
            </p:cNvPr>
            <p:cNvSpPr txBox="1"/>
            <p:nvPr/>
          </p:nvSpPr>
          <p:spPr>
            <a:xfrm>
              <a:off x="6335855" y="3413480"/>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E</a:t>
              </a:r>
              <a:r>
                <a:rPr lang="en-US" sz="2800" dirty="0">
                  <a:cs typeface="Courier New" panose="02070309020205020404" pitchFamily="49" charset="0"/>
                </a:rPr>
                <a:t>phemeral</a:t>
              </a:r>
            </a:p>
          </p:txBody>
        </p:sp>
      </p:grpSp>
      <p:grpSp>
        <p:nvGrpSpPr>
          <p:cNvPr id="116" name="Group 115">
            <a:extLst>
              <a:ext uri="{FF2B5EF4-FFF2-40B4-BE49-F238E27FC236}">
                <a16:creationId xmlns:a16="http://schemas.microsoft.com/office/drawing/2014/main" id="{B844026E-A7BE-D4E7-6988-92D50B6C5B02}"/>
              </a:ext>
            </a:extLst>
          </p:cNvPr>
          <p:cNvGrpSpPr/>
          <p:nvPr/>
        </p:nvGrpSpPr>
        <p:grpSpPr>
          <a:xfrm>
            <a:off x="2735841" y="4624811"/>
            <a:ext cx="3188471" cy="1827201"/>
            <a:chOff x="6335855" y="2294165"/>
            <a:chExt cx="3188471" cy="1827201"/>
          </a:xfrm>
        </p:grpSpPr>
        <p:sp>
          <p:nvSpPr>
            <p:cNvPr id="117" name="TextBox 116">
              <a:extLst>
                <a:ext uri="{FF2B5EF4-FFF2-40B4-BE49-F238E27FC236}">
                  <a16:creationId xmlns:a16="http://schemas.microsoft.com/office/drawing/2014/main" id="{6817B1B6-8B5C-47A1-A1E6-458D7C6A80E0}"/>
                </a:ext>
              </a:extLst>
            </p:cNvPr>
            <p:cNvSpPr txBox="1"/>
            <p:nvPr/>
          </p:nvSpPr>
          <p:spPr>
            <a:xfrm>
              <a:off x="6335855" y="2294165"/>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A</a:t>
              </a:r>
              <a:r>
                <a:rPr lang="en-US" sz="2800" dirty="0">
                  <a:latin typeface="Calibri" panose="020F0502020204030204" pitchFamily="34" charset="0"/>
                  <a:cs typeface="Calibri" panose="020F0502020204030204" pitchFamily="34" charset="0"/>
                </a:rPr>
                <a:t>vailability</a:t>
              </a:r>
            </a:p>
          </p:txBody>
        </p:sp>
        <p:sp>
          <p:nvSpPr>
            <p:cNvPr id="118" name="TextBox 117">
              <a:extLst>
                <a:ext uri="{FF2B5EF4-FFF2-40B4-BE49-F238E27FC236}">
                  <a16:creationId xmlns:a16="http://schemas.microsoft.com/office/drawing/2014/main" id="{51A2521F-CF42-DDC8-6715-539029532DD2}"/>
                </a:ext>
              </a:extLst>
            </p:cNvPr>
            <p:cNvSpPr txBox="1"/>
            <p:nvPr/>
          </p:nvSpPr>
          <p:spPr>
            <a:xfrm>
              <a:off x="6335855" y="2853822"/>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I</a:t>
              </a:r>
              <a:r>
                <a:rPr lang="en-US" sz="2800" dirty="0">
                  <a:cs typeface="Courier New" panose="02070309020205020404" pitchFamily="49" charset="0"/>
                </a:rPr>
                <a:t>ntegrity</a:t>
              </a:r>
            </a:p>
          </p:txBody>
        </p:sp>
        <p:sp>
          <p:nvSpPr>
            <p:cNvPr id="119" name="TextBox 118">
              <a:extLst>
                <a:ext uri="{FF2B5EF4-FFF2-40B4-BE49-F238E27FC236}">
                  <a16:creationId xmlns:a16="http://schemas.microsoft.com/office/drawing/2014/main" id="{0E170173-EE38-605A-F9CE-F6F9DFBEE497}"/>
                </a:ext>
              </a:extLst>
            </p:cNvPr>
            <p:cNvSpPr txBox="1"/>
            <p:nvPr/>
          </p:nvSpPr>
          <p:spPr>
            <a:xfrm>
              <a:off x="6335855" y="3413480"/>
              <a:ext cx="3188471" cy="707886"/>
            </a:xfrm>
            <a:prstGeom prst="rect">
              <a:avLst/>
            </a:prstGeom>
            <a:noFill/>
          </p:spPr>
          <p:txBody>
            <a:bodyPr wrap="square" rtlCol="0">
              <a:spAutoFit/>
            </a:bodyPr>
            <a:lstStyle/>
            <a:p>
              <a:r>
                <a:rPr lang="en-US" sz="4000" b="1" dirty="0">
                  <a:latin typeface="Courier New" panose="02070309020205020404" pitchFamily="49" charset="0"/>
                  <a:cs typeface="Courier New" panose="02070309020205020404" pitchFamily="49" charset="0"/>
                </a:rPr>
                <a:t>C</a:t>
              </a:r>
              <a:r>
                <a:rPr lang="en-US" sz="2800" dirty="0">
                  <a:cs typeface="Courier New" panose="02070309020205020404" pitchFamily="49" charset="0"/>
                </a:rPr>
                <a:t>onfidentiality</a:t>
              </a:r>
            </a:p>
          </p:txBody>
        </p:sp>
      </p:grpSp>
    </p:spTree>
    <p:extLst>
      <p:ext uri="{BB962C8B-B14F-4D97-AF65-F5344CB8AC3E}">
        <p14:creationId xmlns:p14="http://schemas.microsoft.com/office/powerpoint/2010/main" val="669059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12"/>
                                        </p:tgtEl>
                                      </p:cBhvr>
                                      <p:by x="125000" y="125000"/>
                                    </p:animScale>
                                  </p:childTnLst>
                                </p:cTn>
                              </p:par>
                              <p:par>
                                <p:cTn id="7" presetID="6" presetClass="emph" presetSubtype="0" fill="hold" nodeType="withEffect">
                                  <p:stCondLst>
                                    <p:cond delay="0"/>
                                  </p:stCondLst>
                                  <p:childTnLst>
                                    <p:animScale>
                                      <p:cBhvr>
                                        <p:cTn id="8" dur="2000" fill="hold"/>
                                        <p:tgtEl>
                                          <p:spTgt spid="11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CIA By Design vs DIE By Design</a:t>
            </a:r>
          </a:p>
        </p:txBody>
      </p:sp>
      <p:grpSp>
        <p:nvGrpSpPr>
          <p:cNvPr id="49" name="Group 48">
            <a:extLst>
              <a:ext uri="{FF2B5EF4-FFF2-40B4-BE49-F238E27FC236}">
                <a16:creationId xmlns:a16="http://schemas.microsoft.com/office/drawing/2014/main" id="{D3CB2A78-95A4-FD43-B7EE-B0FFBD6BD239}"/>
              </a:ext>
            </a:extLst>
          </p:cNvPr>
          <p:cNvGrpSpPr/>
          <p:nvPr/>
        </p:nvGrpSpPr>
        <p:grpSpPr>
          <a:xfrm rot="780000">
            <a:off x="3338937" y="1557019"/>
            <a:ext cx="1656879" cy="1656880"/>
            <a:chOff x="5471095" y="1745349"/>
            <a:chExt cx="1182853" cy="1182853"/>
          </a:xfrm>
        </p:grpSpPr>
        <p:grpSp>
          <p:nvGrpSpPr>
            <p:cNvPr id="64" name="Graphic 4">
              <a:extLst>
                <a:ext uri="{FF2B5EF4-FFF2-40B4-BE49-F238E27FC236}">
                  <a16:creationId xmlns:a16="http://schemas.microsoft.com/office/drawing/2014/main" id="{25094383-17B3-6746-9BDC-3EF2945B1CCD}"/>
                </a:ext>
              </a:extLst>
            </p:cNvPr>
            <p:cNvGrpSpPr/>
            <p:nvPr/>
          </p:nvGrpSpPr>
          <p:grpSpPr>
            <a:xfrm rot="10800000">
              <a:off x="5471095" y="1745349"/>
              <a:ext cx="1182853" cy="1182853"/>
              <a:chOff x="1114147" y="2030135"/>
              <a:chExt cx="2956420" cy="2956420"/>
            </a:xfrm>
          </p:grpSpPr>
          <p:sp>
            <p:nvSpPr>
              <p:cNvPr id="68" name="Freeform 67">
                <a:extLst>
                  <a:ext uri="{FF2B5EF4-FFF2-40B4-BE49-F238E27FC236}">
                    <a16:creationId xmlns:a16="http://schemas.microsoft.com/office/drawing/2014/main" id="{2A4A1C9A-DE83-9247-87C9-2B827443183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2800"/>
              </a:p>
            </p:txBody>
          </p:sp>
          <p:sp>
            <p:nvSpPr>
              <p:cNvPr id="69" name="Freeform 68">
                <a:extLst>
                  <a:ext uri="{FF2B5EF4-FFF2-40B4-BE49-F238E27FC236}">
                    <a16:creationId xmlns:a16="http://schemas.microsoft.com/office/drawing/2014/main" id="{19248B0C-7560-DE42-90FD-11E702507FF5}"/>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2800" dirty="0"/>
              </a:p>
            </p:txBody>
          </p:sp>
          <p:sp>
            <p:nvSpPr>
              <p:cNvPr id="70" name="Freeform 69">
                <a:extLst>
                  <a:ext uri="{FF2B5EF4-FFF2-40B4-BE49-F238E27FC236}">
                    <a16:creationId xmlns:a16="http://schemas.microsoft.com/office/drawing/2014/main" id="{081C13E7-E2B5-1A4F-919F-F5CC184ED9D2}"/>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2800"/>
              </a:p>
            </p:txBody>
          </p:sp>
          <p:sp>
            <p:nvSpPr>
              <p:cNvPr id="71" name="Freeform 70">
                <a:extLst>
                  <a:ext uri="{FF2B5EF4-FFF2-40B4-BE49-F238E27FC236}">
                    <a16:creationId xmlns:a16="http://schemas.microsoft.com/office/drawing/2014/main" id="{7256B854-76B9-5E4C-92BD-9783E930229A}"/>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2800" dirty="0"/>
              </a:p>
            </p:txBody>
          </p:sp>
        </p:grpSp>
        <p:sp>
          <p:nvSpPr>
            <p:cNvPr id="65" name="TextBox 64">
              <a:extLst>
                <a:ext uri="{FF2B5EF4-FFF2-40B4-BE49-F238E27FC236}">
                  <a16:creationId xmlns:a16="http://schemas.microsoft.com/office/drawing/2014/main" id="{46788257-3E12-644E-AA95-D2CBF3E7B413}"/>
                </a:ext>
              </a:extLst>
            </p:cNvPr>
            <p:cNvSpPr txBox="1"/>
            <p:nvPr/>
          </p:nvSpPr>
          <p:spPr>
            <a:xfrm>
              <a:off x="5530468" y="1765616"/>
              <a:ext cx="103631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Confidentiality</a:t>
              </a:r>
            </a:p>
          </p:txBody>
        </p:sp>
        <p:sp>
          <p:nvSpPr>
            <p:cNvPr id="66" name="TextBox 65">
              <a:extLst>
                <a:ext uri="{FF2B5EF4-FFF2-40B4-BE49-F238E27FC236}">
                  <a16:creationId xmlns:a16="http://schemas.microsoft.com/office/drawing/2014/main" id="{92F3EC95-EF48-7744-BC89-7757D0837824}"/>
                </a:ext>
              </a:extLst>
            </p:cNvPr>
            <p:cNvSpPr txBox="1"/>
            <p:nvPr/>
          </p:nvSpPr>
          <p:spPr>
            <a:xfrm rot="3600000">
              <a:off x="5472465" y="2248513"/>
              <a:ext cx="65486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Integrity</a:t>
              </a:r>
            </a:p>
          </p:txBody>
        </p:sp>
        <p:sp>
          <p:nvSpPr>
            <p:cNvPr id="67" name="TextBox 66">
              <a:extLst>
                <a:ext uri="{FF2B5EF4-FFF2-40B4-BE49-F238E27FC236}">
                  <a16:creationId xmlns:a16="http://schemas.microsoft.com/office/drawing/2014/main" id="{E389A948-876F-8B4C-8A9A-E81E02C1E367}"/>
                </a:ext>
              </a:extLst>
            </p:cNvPr>
            <p:cNvSpPr txBox="1"/>
            <p:nvPr/>
          </p:nvSpPr>
          <p:spPr>
            <a:xfrm rot="18000000">
              <a:off x="5913364" y="2248228"/>
              <a:ext cx="808443"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Availability</a:t>
              </a:r>
            </a:p>
          </p:txBody>
        </p:sp>
      </p:grpSp>
      <p:grpSp>
        <p:nvGrpSpPr>
          <p:cNvPr id="72" name="Group 71">
            <a:extLst>
              <a:ext uri="{FF2B5EF4-FFF2-40B4-BE49-F238E27FC236}">
                <a16:creationId xmlns:a16="http://schemas.microsoft.com/office/drawing/2014/main" id="{0DC029BF-D8CF-364D-8A25-1F9185468C17}"/>
              </a:ext>
            </a:extLst>
          </p:cNvPr>
          <p:cNvGrpSpPr/>
          <p:nvPr/>
        </p:nvGrpSpPr>
        <p:grpSpPr>
          <a:xfrm rot="780000">
            <a:off x="7532532" y="2508747"/>
            <a:ext cx="1684648" cy="1684648"/>
            <a:chOff x="10217858" y="241474"/>
            <a:chExt cx="771251" cy="771251"/>
          </a:xfrm>
        </p:grpSpPr>
        <p:grpSp>
          <p:nvGrpSpPr>
            <p:cNvPr id="73" name="Graphic 4">
              <a:extLst>
                <a:ext uri="{FF2B5EF4-FFF2-40B4-BE49-F238E27FC236}">
                  <a16:creationId xmlns:a16="http://schemas.microsoft.com/office/drawing/2014/main" id="{525DCCDE-A3CD-2C44-A98A-6493D598CAD0}"/>
                </a:ext>
              </a:extLst>
            </p:cNvPr>
            <p:cNvGrpSpPr/>
            <p:nvPr/>
          </p:nvGrpSpPr>
          <p:grpSpPr>
            <a:xfrm>
              <a:off x="10217858" y="241474"/>
              <a:ext cx="771251" cy="771251"/>
              <a:chOff x="1114147" y="2030135"/>
              <a:chExt cx="2956420" cy="2956420"/>
            </a:xfrm>
          </p:grpSpPr>
          <p:sp>
            <p:nvSpPr>
              <p:cNvPr id="77" name="Freeform 76">
                <a:extLst>
                  <a:ext uri="{FF2B5EF4-FFF2-40B4-BE49-F238E27FC236}">
                    <a16:creationId xmlns:a16="http://schemas.microsoft.com/office/drawing/2014/main" id="{94C92A1A-C515-7648-8840-6E8D3F421E2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1200"/>
              </a:p>
            </p:txBody>
          </p:sp>
          <p:sp>
            <p:nvSpPr>
              <p:cNvPr id="78" name="Freeform 77">
                <a:extLst>
                  <a:ext uri="{FF2B5EF4-FFF2-40B4-BE49-F238E27FC236}">
                    <a16:creationId xmlns:a16="http://schemas.microsoft.com/office/drawing/2014/main" id="{3F7B4237-A77F-3C43-9C9E-A710EC06CB99}"/>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1200"/>
              </a:p>
            </p:txBody>
          </p:sp>
          <p:sp>
            <p:nvSpPr>
              <p:cNvPr id="79" name="Freeform 78">
                <a:extLst>
                  <a:ext uri="{FF2B5EF4-FFF2-40B4-BE49-F238E27FC236}">
                    <a16:creationId xmlns:a16="http://schemas.microsoft.com/office/drawing/2014/main" id="{8951B412-D825-1E4C-8FA6-7ED890B9B601}"/>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1200"/>
              </a:p>
            </p:txBody>
          </p:sp>
          <p:sp>
            <p:nvSpPr>
              <p:cNvPr id="80" name="Freeform 79">
                <a:extLst>
                  <a:ext uri="{FF2B5EF4-FFF2-40B4-BE49-F238E27FC236}">
                    <a16:creationId xmlns:a16="http://schemas.microsoft.com/office/drawing/2014/main" id="{654A5900-14D0-1E48-9743-E794185002CB}"/>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1200"/>
              </a:p>
            </p:txBody>
          </p:sp>
        </p:grpSp>
        <p:sp>
          <p:nvSpPr>
            <p:cNvPr id="74" name="TextBox 73">
              <a:extLst>
                <a:ext uri="{FF2B5EF4-FFF2-40B4-BE49-F238E27FC236}">
                  <a16:creationId xmlns:a16="http://schemas.microsoft.com/office/drawing/2014/main" id="{193066B6-28C0-D243-9701-E453EF520143}"/>
                </a:ext>
              </a:extLst>
            </p:cNvPr>
            <p:cNvSpPr txBox="1"/>
            <p:nvPr/>
          </p:nvSpPr>
          <p:spPr>
            <a:xfrm>
              <a:off x="10345009" y="817810"/>
              <a:ext cx="516940"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75" name="TextBox 74">
              <a:extLst>
                <a:ext uri="{FF2B5EF4-FFF2-40B4-BE49-F238E27FC236}">
                  <a16:creationId xmlns:a16="http://schemas.microsoft.com/office/drawing/2014/main" id="{B5FB7D5B-7D15-6F4B-9A0B-6B8A4DE1D80C}"/>
                </a:ext>
              </a:extLst>
            </p:cNvPr>
            <p:cNvSpPr txBox="1"/>
            <p:nvPr/>
          </p:nvSpPr>
          <p:spPr>
            <a:xfrm rot="3612658" flipH="1">
              <a:off x="10527042" y="515763"/>
              <a:ext cx="50326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76" name="TextBox 75">
              <a:extLst>
                <a:ext uri="{FF2B5EF4-FFF2-40B4-BE49-F238E27FC236}">
                  <a16:creationId xmlns:a16="http://schemas.microsoft.com/office/drawing/2014/main" id="{C1DC45DD-07A2-4341-9B91-0AA6E916556E}"/>
                </a:ext>
              </a:extLst>
            </p:cNvPr>
            <p:cNvSpPr txBox="1"/>
            <p:nvPr/>
          </p:nvSpPr>
          <p:spPr>
            <a:xfrm rot="18000000" flipH="1">
              <a:off x="10146571" y="547601"/>
              <a:ext cx="52965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Distributed</a:t>
              </a:r>
            </a:p>
          </p:txBody>
        </p:sp>
      </p:grpSp>
      <p:sp>
        <p:nvSpPr>
          <p:cNvPr id="27" name="Rounded Rectangle 26">
            <a:extLst>
              <a:ext uri="{FF2B5EF4-FFF2-40B4-BE49-F238E27FC236}">
                <a16:creationId xmlns:a16="http://schemas.microsoft.com/office/drawing/2014/main" id="{4694C1DB-5575-3BC5-E8C8-68465A1B3A2D}"/>
              </a:ext>
            </a:extLst>
          </p:cNvPr>
          <p:cNvSpPr/>
          <p:nvPr/>
        </p:nvSpPr>
        <p:spPr>
          <a:xfrm rot="780000">
            <a:off x="2592135" y="3573448"/>
            <a:ext cx="6970592" cy="335405"/>
          </a:xfrm>
          <a:prstGeom prst="roundRect">
            <a:avLst>
              <a:gd name="adj" fmla="val 41451"/>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40767FC-AB00-8660-DF6B-1DF897AA59A8}"/>
              </a:ext>
            </a:extLst>
          </p:cNvPr>
          <p:cNvGrpSpPr/>
          <p:nvPr/>
        </p:nvGrpSpPr>
        <p:grpSpPr>
          <a:xfrm>
            <a:off x="5281165" y="3133685"/>
            <a:ext cx="1592532" cy="1577994"/>
            <a:chOff x="5485130" y="2650277"/>
            <a:chExt cx="1592532" cy="1577994"/>
          </a:xfrm>
        </p:grpSpPr>
        <p:sp>
          <p:nvSpPr>
            <p:cNvPr id="24" name="Freeform 23">
              <a:extLst>
                <a:ext uri="{FF2B5EF4-FFF2-40B4-BE49-F238E27FC236}">
                  <a16:creationId xmlns:a16="http://schemas.microsoft.com/office/drawing/2014/main" id="{AEB41280-B837-C8BE-40B0-7E21F57F0E70}"/>
                </a:ext>
              </a:extLst>
            </p:cNvPr>
            <p:cNvSpPr/>
            <p:nvPr/>
          </p:nvSpPr>
          <p:spPr>
            <a:xfrm>
              <a:off x="5592935" y="2650277"/>
              <a:ext cx="1377873" cy="1233669"/>
            </a:xfrm>
            <a:custGeom>
              <a:avLst/>
              <a:gdLst>
                <a:gd name="connsiteX0" fmla="*/ 984027 w 1377873"/>
                <a:gd name="connsiteY0" fmla="*/ 357641 h 1233669"/>
                <a:gd name="connsiteX1" fmla="*/ 822203 w 1377873"/>
                <a:gd name="connsiteY1" fmla="*/ 77045 h 1233669"/>
                <a:gd name="connsiteX2" fmla="*/ 556623 w 1377873"/>
                <a:gd name="connsiteY2" fmla="*/ 77045 h 1233669"/>
                <a:gd name="connsiteX3" fmla="*/ 319599 w 1377873"/>
                <a:gd name="connsiteY3" fmla="*/ 487000 h 1233669"/>
                <a:gd name="connsiteX4" fmla="*/ 288186 w 1377873"/>
                <a:gd name="connsiteY4" fmla="*/ 540265 h 1233669"/>
                <a:gd name="connsiteX5" fmla="*/ 104469 w 1377873"/>
                <a:gd name="connsiteY5" fmla="*/ 858908 h 1233669"/>
                <a:gd name="connsiteX6" fmla="*/ 20702 w 1377873"/>
                <a:gd name="connsiteY6" fmla="*/ 1003486 h 1233669"/>
                <a:gd name="connsiteX7" fmla="*/ 153968 w 1377873"/>
                <a:gd name="connsiteY7" fmla="*/ 1233669 h 1233669"/>
                <a:gd name="connsiteX8" fmla="*/ 688937 w 1377873"/>
                <a:gd name="connsiteY8" fmla="*/ 1233669 h 1233669"/>
                <a:gd name="connsiteX9" fmla="*/ 1223906 w 1377873"/>
                <a:gd name="connsiteY9" fmla="*/ 1233669 h 1233669"/>
                <a:gd name="connsiteX10" fmla="*/ 1357172 w 1377873"/>
                <a:gd name="connsiteY10" fmla="*/ 1003486 h 1233669"/>
                <a:gd name="connsiteX11" fmla="*/ 1155369 w 1377873"/>
                <a:gd name="connsiteY11" fmla="*/ 654406 h 1233669"/>
                <a:gd name="connsiteX12" fmla="*/ 1089688 w 1377873"/>
                <a:gd name="connsiteY12" fmla="*/ 540265 h 1233669"/>
                <a:gd name="connsiteX13" fmla="*/ 984027 w 1377873"/>
                <a:gd name="connsiteY13" fmla="*/ 357641 h 1233669"/>
                <a:gd name="connsiteX14" fmla="*/ 688937 w 1377873"/>
                <a:gd name="connsiteY14" fmla="*/ 791375 h 1233669"/>
                <a:gd name="connsiteX15" fmla="*/ 490941 w 1377873"/>
                <a:gd name="connsiteY15" fmla="*/ 593531 h 1233669"/>
                <a:gd name="connsiteX16" fmla="*/ 688937 w 1377873"/>
                <a:gd name="connsiteY16" fmla="*/ 395687 h 1233669"/>
                <a:gd name="connsiteX17" fmla="*/ 886933 w 1377873"/>
                <a:gd name="connsiteY17" fmla="*/ 593531 h 1233669"/>
                <a:gd name="connsiteX18" fmla="*/ 688937 w 1377873"/>
                <a:gd name="connsiteY18" fmla="*/ 791375 h 12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873" h="1233669">
                  <a:moveTo>
                    <a:pt x="984027" y="357641"/>
                  </a:moveTo>
                  <a:lnTo>
                    <a:pt x="822203" y="77045"/>
                  </a:lnTo>
                  <a:cubicBezTo>
                    <a:pt x="763186" y="-25682"/>
                    <a:pt x="615641" y="-25682"/>
                    <a:pt x="556623" y="77045"/>
                  </a:cubicBezTo>
                  <a:lnTo>
                    <a:pt x="319599" y="487000"/>
                  </a:lnTo>
                  <a:lnTo>
                    <a:pt x="288186" y="540265"/>
                  </a:lnTo>
                  <a:lnTo>
                    <a:pt x="104469" y="858908"/>
                  </a:lnTo>
                  <a:lnTo>
                    <a:pt x="20702" y="1003486"/>
                  </a:lnTo>
                  <a:cubicBezTo>
                    <a:pt x="-38316" y="1106213"/>
                    <a:pt x="35932" y="1233669"/>
                    <a:pt x="153968" y="1233669"/>
                  </a:cubicBezTo>
                  <a:lnTo>
                    <a:pt x="688937" y="1233669"/>
                  </a:lnTo>
                  <a:lnTo>
                    <a:pt x="1223906" y="1233669"/>
                  </a:lnTo>
                  <a:cubicBezTo>
                    <a:pt x="1341942" y="1233669"/>
                    <a:pt x="1416190" y="1106213"/>
                    <a:pt x="1357172" y="1003486"/>
                  </a:cubicBezTo>
                  <a:lnTo>
                    <a:pt x="1155369" y="654406"/>
                  </a:lnTo>
                  <a:lnTo>
                    <a:pt x="1089688" y="540265"/>
                  </a:lnTo>
                  <a:lnTo>
                    <a:pt x="984027" y="357641"/>
                  </a:lnTo>
                  <a:close/>
                  <a:moveTo>
                    <a:pt x="688937" y="791375"/>
                  </a:moveTo>
                  <a:cubicBezTo>
                    <a:pt x="579468" y="791375"/>
                    <a:pt x="490941" y="702916"/>
                    <a:pt x="490941" y="593531"/>
                  </a:cubicBezTo>
                  <a:cubicBezTo>
                    <a:pt x="490941" y="484146"/>
                    <a:pt x="579468" y="395687"/>
                    <a:pt x="688937" y="395687"/>
                  </a:cubicBezTo>
                  <a:cubicBezTo>
                    <a:pt x="798406" y="395687"/>
                    <a:pt x="886933" y="484146"/>
                    <a:pt x="886933" y="593531"/>
                  </a:cubicBezTo>
                  <a:cubicBezTo>
                    <a:pt x="885981" y="702916"/>
                    <a:pt x="797454" y="791375"/>
                    <a:pt x="688937" y="791375"/>
                  </a:cubicBezTo>
                  <a:close/>
                </a:path>
              </a:pathLst>
            </a:custGeom>
            <a:solidFill>
              <a:srgbClr val="7DCCCC"/>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087CAA-233F-2FC6-9557-268EC353B550}"/>
                </a:ext>
              </a:extLst>
            </p:cNvPr>
            <p:cNvSpPr/>
            <p:nvPr/>
          </p:nvSpPr>
          <p:spPr>
            <a:xfrm>
              <a:off x="5485130" y="3883947"/>
              <a:ext cx="1592532" cy="344324"/>
            </a:xfrm>
            <a:custGeom>
              <a:avLst/>
              <a:gdLst>
                <a:gd name="connsiteX0" fmla="*/ 260821 w 1592532"/>
                <a:gd name="connsiteY0" fmla="*/ 0 h 344324"/>
                <a:gd name="connsiteX1" fmla="*/ 127555 w 1592532"/>
                <a:gd name="connsiteY1" fmla="*/ 0 h 344324"/>
                <a:gd name="connsiteX2" fmla="*/ 0 w 1592532"/>
                <a:gd name="connsiteY2" fmla="*/ 127457 h 344324"/>
                <a:gd name="connsiteX3" fmla="*/ 0 w 1592532"/>
                <a:gd name="connsiteY3" fmla="*/ 216867 h 344324"/>
                <a:gd name="connsiteX4" fmla="*/ 127555 w 1592532"/>
                <a:gd name="connsiteY4" fmla="*/ 344324 h 344324"/>
                <a:gd name="connsiteX5" fmla="*/ 1464977 w 1592532"/>
                <a:gd name="connsiteY5" fmla="*/ 344324 h 344324"/>
                <a:gd name="connsiteX6" fmla="*/ 1592532 w 1592532"/>
                <a:gd name="connsiteY6" fmla="*/ 216867 h 344324"/>
                <a:gd name="connsiteX7" fmla="*/ 1592532 w 1592532"/>
                <a:gd name="connsiteY7" fmla="*/ 127457 h 344324"/>
                <a:gd name="connsiteX8" fmla="*/ 1464977 w 1592532"/>
                <a:gd name="connsiteY8" fmla="*/ 0 h 344324"/>
                <a:gd name="connsiteX9" fmla="*/ 1331711 w 1592532"/>
                <a:gd name="connsiteY9" fmla="*/ 0 h 344324"/>
                <a:gd name="connsiteX10" fmla="*/ 796742 w 1592532"/>
                <a:gd name="connsiteY10" fmla="*/ 0 h 344324"/>
                <a:gd name="connsiteX11" fmla="*/ 260821 w 1592532"/>
                <a:gd name="connsiteY11" fmla="*/ 0 h 3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532" h="344324">
                  <a:moveTo>
                    <a:pt x="260821" y="0"/>
                  </a:moveTo>
                  <a:lnTo>
                    <a:pt x="127555" y="0"/>
                  </a:lnTo>
                  <a:cubicBezTo>
                    <a:pt x="57114" y="0"/>
                    <a:pt x="0" y="57070"/>
                    <a:pt x="0" y="127457"/>
                  </a:cubicBezTo>
                  <a:lnTo>
                    <a:pt x="0" y="216867"/>
                  </a:lnTo>
                  <a:cubicBezTo>
                    <a:pt x="0" y="287254"/>
                    <a:pt x="57114" y="344324"/>
                    <a:pt x="127555" y="344324"/>
                  </a:cubicBezTo>
                  <a:lnTo>
                    <a:pt x="1464977" y="344324"/>
                  </a:lnTo>
                  <a:cubicBezTo>
                    <a:pt x="1535418" y="344324"/>
                    <a:pt x="1592532" y="287254"/>
                    <a:pt x="1592532" y="216867"/>
                  </a:cubicBezTo>
                  <a:lnTo>
                    <a:pt x="1592532" y="127457"/>
                  </a:lnTo>
                  <a:cubicBezTo>
                    <a:pt x="1592532" y="57070"/>
                    <a:pt x="1535418" y="0"/>
                    <a:pt x="1464977" y="0"/>
                  </a:cubicBezTo>
                  <a:lnTo>
                    <a:pt x="1331711" y="0"/>
                  </a:lnTo>
                  <a:lnTo>
                    <a:pt x="796742" y="0"/>
                  </a:lnTo>
                  <a:lnTo>
                    <a:pt x="260821" y="0"/>
                  </a:lnTo>
                  <a:close/>
                </a:path>
              </a:pathLst>
            </a:custGeom>
            <a:solidFill>
              <a:srgbClr val="72888E"/>
            </a:solidFill>
            <a:ln w="95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DB96C8-8B11-0921-E1DB-8199649204C3}"/>
                </a:ext>
              </a:extLst>
            </p:cNvPr>
            <p:cNvSpPr/>
            <p:nvPr/>
          </p:nvSpPr>
          <p:spPr>
            <a:xfrm>
              <a:off x="6083876" y="3046916"/>
              <a:ext cx="395991" cy="395687"/>
            </a:xfrm>
            <a:custGeom>
              <a:avLst/>
              <a:gdLst>
                <a:gd name="connsiteX0" fmla="*/ 197996 w 395991"/>
                <a:gd name="connsiteY0" fmla="*/ 0 h 395687"/>
                <a:gd name="connsiteX1" fmla="*/ 0 w 395991"/>
                <a:gd name="connsiteY1" fmla="*/ 197844 h 395687"/>
                <a:gd name="connsiteX2" fmla="*/ 197996 w 395991"/>
                <a:gd name="connsiteY2" fmla="*/ 395687 h 395687"/>
                <a:gd name="connsiteX3" fmla="*/ 395991 w 395991"/>
                <a:gd name="connsiteY3" fmla="*/ 197844 h 395687"/>
                <a:gd name="connsiteX4" fmla="*/ 197996 w 395991"/>
                <a:gd name="connsiteY4" fmla="*/ 0 h 39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91" h="395687">
                  <a:moveTo>
                    <a:pt x="197996" y="0"/>
                  </a:moveTo>
                  <a:cubicBezTo>
                    <a:pt x="88527" y="0"/>
                    <a:pt x="0" y="88459"/>
                    <a:pt x="0" y="197844"/>
                  </a:cubicBezTo>
                  <a:cubicBezTo>
                    <a:pt x="0" y="307228"/>
                    <a:pt x="88527" y="395687"/>
                    <a:pt x="197996" y="395687"/>
                  </a:cubicBezTo>
                  <a:cubicBezTo>
                    <a:pt x="307464" y="395687"/>
                    <a:pt x="395991" y="307228"/>
                    <a:pt x="395991" y="197844"/>
                  </a:cubicBezTo>
                  <a:cubicBezTo>
                    <a:pt x="395039" y="88459"/>
                    <a:pt x="306512" y="0"/>
                    <a:pt x="197996" y="0"/>
                  </a:cubicBezTo>
                  <a:close/>
                </a:path>
              </a:pathLst>
            </a:custGeom>
            <a:solidFill>
              <a:srgbClr val="F3C144"/>
            </a:solidFill>
            <a:ln w="9507" cap="flat">
              <a:noFill/>
              <a:prstDash val="solid"/>
              <a:miter/>
            </a:ln>
          </p:spPr>
          <p:txBody>
            <a:bodyPr rtlCol="0" anchor="ctr"/>
            <a:lstStyle/>
            <a:p>
              <a:endParaRPr lang="en-US" dirty="0"/>
            </a:p>
          </p:txBody>
        </p:sp>
      </p:grpSp>
      <p:sp>
        <p:nvSpPr>
          <p:cNvPr id="109" name="TextBox 108">
            <a:extLst>
              <a:ext uri="{FF2B5EF4-FFF2-40B4-BE49-F238E27FC236}">
                <a16:creationId xmlns:a16="http://schemas.microsoft.com/office/drawing/2014/main" id="{78B75D50-4F2C-BD20-280C-2A67086B546C}"/>
              </a:ext>
            </a:extLst>
          </p:cNvPr>
          <p:cNvSpPr txBox="1"/>
          <p:nvPr/>
        </p:nvSpPr>
        <p:spPr>
          <a:xfrm>
            <a:off x="4647750" y="4783597"/>
            <a:ext cx="2896499" cy="1200329"/>
          </a:xfrm>
          <a:prstGeom prst="rect">
            <a:avLst/>
          </a:prstGeom>
          <a:noFill/>
        </p:spPr>
        <p:txBody>
          <a:bodyPr wrap="none" rtlCol="0">
            <a:spAutoFit/>
          </a:bodyPr>
          <a:lstStyle/>
          <a:p>
            <a:pPr algn="ctr"/>
            <a:r>
              <a:rPr lang="en-US" dirty="0"/>
              <a:t>Strong authentication</a:t>
            </a:r>
          </a:p>
          <a:p>
            <a:pPr algn="ctr"/>
            <a:r>
              <a:rPr lang="en-US" dirty="0"/>
              <a:t>User-centric design</a:t>
            </a:r>
          </a:p>
          <a:p>
            <a:pPr algn="ctr"/>
            <a:r>
              <a:rPr lang="en-US" dirty="0"/>
              <a:t>Logging/observability</a:t>
            </a:r>
          </a:p>
        </p:txBody>
      </p:sp>
      <p:sp>
        <p:nvSpPr>
          <p:cNvPr id="110" name="TextBox 109">
            <a:extLst>
              <a:ext uri="{FF2B5EF4-FFF2-40B4-BE49-F238E27FC236}">
                <a16:creationId xmlns:a16="http://schemas.microsoft.com/office/drawing/2014/main" id="{F070673D-9A60-83F5-1BAA-498C166E32A7}"/>
              </a:ext>
            </a:extLst>
          </p:cNvPr>
          <p:cNvSpPr txBox="1"/>
          <p:nvPr/>
        </p:nvSpPr>
        <p:spPr>
          <a:xfrm>
            <a:off x="1441463" y="5152929"/>
            <a:ext cx="2350515" cy="461665"/>
          </a:xfrm>
          <a:prstGeom prst="rect">
            <a:avLst/>
          </a:prstGeom>
          <a:noFill/>
        </p:spPr>
        <p:txBody>
          <a:bodyPr wrap="none" rtlCol="0">
            <a:spAutoFit/>
          </a:bodyPr>
          <a:lstStyle/>
          <a:p>
            <a:pPr algn="ctr"/>
            <a:r>
              <a:rPr lang="en-US" dirty="0"/>
              <a:t>Secure by default</a:t>
            </a:r>
          </a:p>
        </p:txBody>
      </p:sp>
      <p:sp>
        <p:nvSpPr>
          <p:cNvPr id="111" name="TextBox 110">
            <a:extLst>
              <a:ext uri="{FF2B5EF4-FFF2-40B4-BE49-F238E27FC236}">
                <a16:creationId xmlns:a16="http://schemas.microsoft.com/office/drawing/2014/main" id="{548242AE-29D9-038B-0196-D73A03ACE2D2}"/>
              </a:ext>
            </a:extLst>
          </p:cNvPr>
          <p:cNvSpPr txBox="1"/>
          <p:nvPr/>
        </p:nvSpPr>
        <p:spPr>
          <a:xfrm>
            <a:off x="8123826" y="4968263"/>
            <a:ext cx="3024931" cy="830997"/>
          </a:xfrm>
          <a:prstGeom prst="rect">
            <a:avLst/>
          </a:prstGeom>
          <a:noFill/>
        </p:spPr>
        <p:txBody>
          <a:bodyPr wrap="none" rtlCol="0">
            <a:spAutoFit/>
          </a:bodyPr>
          <a:lstStyle/>
          <a:p>
            <a:pPr algn="ctr"/>
            <a:r>
              <a:rPr lang="en-US" dirty="0"/>
              <a:t>Reduced hardening</a:t>
            </a:r>
          </a:p>
          <a:p>
            <a:pPr algn="ctr"/>
            <a:r>
              <a:rPr lang="en-US" dirty="0"/>
              <a:t>Invariants (Immutable)</a:t>
            </a:r>
          </a:p>
        </p:txBody>
      </p:sp>
    </p:spTree>
    <p:extLst>
      <p:ext uri="{BB962C8B-B14F-4D97-AF65-F5344CB8AC3E}">
        <p14:creationId xmlns:p14="http://schemas.microsoft.com/office/powerpoint/2010/main" val="95470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Examples</a:t>
            </a:r>
          </a:p>
        </p:txBody>
      </p:sp>
      <p:grpSp>
        <p:nvGrpSpPr>
          <p:cNvPr id="36" name="Group 35">
            <a:extLst>
              <a:ext uri="{FF2B5EF4-FFF2-40B4-BE49-F238E27FC236}">
                <a16:creationId xmlns:a16="http://schemas.microsoft.com/office/drawing/2014/main" id="{AD44D885-307B-AC24-C6F9-E865AA569499}"/>
              </a:ext>
            </a:extLst>
          </p:cNvPr>
          <p:cNvGrpSpPr/>
          <p:nvPr/>
        </p:nvGrpSpPr>
        <p:grpSpPr>
          <a:xfrm>
            <a:off x="1973612" y="1083722"/>
            <a:ext cx="1656879" cy="1656880"/>
            <a:chOff x="5471095" y="1745349"/>
            <a:chExt cx="1182853" cy="1182853"/>
          </a:xfrm>
        </p:grpSpPr>
        <p:grpSp>
          <p:nvGrpSpPr>
            <p:cNvPr id="37" name="Graphic 4">
              <a:extLst>
                <a:ext uri="{FF2B5EF4-FFF2-40B4-BE49-F238E27FC236}">
                  <a16:creationId xmlns:a16="http://schemas.microsoft.com/office/drawing/2014/main" id="{1FE47C21-AF30-F9CD-D256-2A6D94DF28FC}"/>
                </a:ext>
              </a:extLst>
            </p:cNvPr>
            <p:cNvGrpSpPr/>
            <p:nvPr/>
          </p:nvGrpSpPr>
          <p:grpSpPr>
            <a:xfrm rot="10800000">
              <a:off x="5471095" y="1745349"/>
              <a:ext cx="1182853" cy="1182853"/>
              <a:chOff x="1114147" y="2030135"/>
              <a:chExt cx="2956420" cy="2956420"/>
            </a:xfrm>
          </p:grpSpPr>
          <p:sp>
            <p:nvSpPr>
              <p:cNvPr id="42" name="Freeform 41">
                <a:extLst>
                  <a:ext uri="{FF2B5EF4-FFF2-40B4-BE49-F238E27FC236}">
                    <a16:creationId xmlns:a16="http://schemas.microsoft.com/office/drawing/2014/main" id="{9481876C-0C6D-4305-BEEA-5E7AAE33644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2800"/>
              </a:p>
            </p:txBody>
          </p:sp>
          <p:sp>
            <p:nvSpPr>
              <p:cNvPr id="43" name="Freeform 42">
                <a:extLst>
                  <a:ext uri="{FF2B5EF4-FFF2-40B4-BE49-F238E27FC236}">
                    <a16:creationId xmlns:a16="http://schemas.microsoft.com/office/drawing/2014/main" id="{92AFE4D0-5ADF-CF29-135E-E8416CDA0612}"/>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2800" dirty="0"/>
              </a:p>
            </p:txBody>
          </p:sp>
          <p:sp>
            <p:nvSpPr>
              <p:cNvPr id="44" name="Freeform 43">
                <a:extLst>
                  <a:ext uri="{FF2B5EF4-FFF2-40B4-BE49-F238E27FC236}">
                    <a16:creationId xmlns:a16="http://schemas.microsoft.com/office/drawing/2014/main" id="{21E352A9-DE08-A187-8427-74F30611512C}"/>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2800"/>
              </a:p>
            </p:txBody>
          </p:sp>
          <p:sp>
            <p:nvSpPr>
              <p:cNvPr id="45" name="Freeform 44">
                <a:extLst>
                  <a:ext uri="{FF2B5EF4-FFF2-40B4-BE49-F238E27FC236}">
                    <a16:creationId xmlns:a16="http://schemas.microsoft.com/office/drawing/2014/main" id="{1E4963EF-6EC2-7CE6-911F-90A29010E6E0}"/>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2800" dirty="0"/>
              </a:p>
            </p:txBody>
          </p:sp>
        </p:grpSp>
        <p:sp>
          <p:nvSpPr>
            <p:cNvPr id="38" name="TextBox 37">
              <a:extLst>
                <a:ext uri="{FF2B5EF4-FFF2-40B4-BE49-F238E27FC236}">
                  <a16:creationId xmlns:a16="http://schemas.microsoft.com/office/drawing/2014/main" id="{7C82C856-D9D4-A99C-806B-8C2E007DC35E}"/>
                </a:ext>
              </a:extLst>
            </p:cNvPr>
            <p:cNvSpPr txBox="1"/>
            <p:nvPr/>
          </p:nvSpPr>
          <p:spPr>
            <a:xfrm>
              <a:off x="5530468" y="1765616"/>
              <a:ext cx="103631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Confidentiality</a:t>
              </a:r>
            </a:p>
          </p:txBody>
        </p:sp>
        <p:sp>
          <p:nvSpPr>
            <p:cNvPr id="40" name="TextBox 39">
              <a:extLst>
                <a:ext uri="{FF2B5EF4-FFF2-40B4-BE49-F238E27FC236}">
                  <a16:creationId xmlns:a16="http://schemas.microsoft.com/office/drawing/2014/main" id="{A7A6B4E6-3B7F-0C32-F42A-FCF31E487496}"/>
                </a:ext>
              </a:extLst>
            </p:cNvPr>
            <p:cNvSpPr txBox="1"/>
            <p:nvPr/>
          </p:nvSpPr>
          <p:spPr>
            <a:xfrm rot="3600000">
              <a:off x="5472465" y="2248513"/>
              <a:ext cx="654865"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Integrity</a:t>
              </a:r>
            </a:p>
          </p:txBody>
        </p:sp>
        <p:sp>
          <p:nvSpPr>
            <p:cNvPr id="41" name="TextBox 40">
              <a:extLst>
                <a:ext uri="{FF2B5EF4-FFF2-40B4-BE49-F238E27FC236}">
                  <a16:creationId xmlns:a16="http://schemas.microsoft.com/office/drawing/2014/main" id="{7189883F-433E-0B07-3101-DDE88AD686BD}"/>
                </a:ext>
              </a:extLst>
            </p:cNvPr>
            <p:cNvSpPr txBox="1"/>
            <p:nvPr/>
          </p:nvSpPr>
          <p:spPr>
            <a:xfrm rot="18000000">
              <a:off x="5913364" y="2248228"/>
              <a:ext cx="808443" cy="219723"/>
            </a:xfrm>
            <a:prstGeom prst="rect">
              <a:avLst/>
            </a:prstGeom>
            <a:noFill/>
          </p:spPr>
          <p:txBody>
            <a:bodyPr wrap="none" rtlCol="0" anchor="b">
              <a:spAutoFit/>
            </a:bodyPr>
            <a:lstStyle/>
            <a:p>
              <a:pPr algn="ctr"/>
              <a:r>
                <a:rPr lang="en-US" sz="1400" dirty="0">
                  <a:solidFill>
                    <a:schemeClr val="bg1"/>
                  </a:solidFill>
                  <a:latin typeface="Arial Rounded MT Bold" panose="020F0704030504030204" pitchFamily="34" charset="77"/>
                </a:rPr>
                <a:t>Availability</a:t>
              </a:r>
            </a:p>
          </p:txBody>
        </p:sp>
      </p:grpSp>
      <p:grpSp>
        <p:nvGrpSpPr>
          <p:cNvPr id="46" name="Group 45">
            <a:extLst>
              <a:ext uri="{FF2B5EF4-FFF2-40B4-BE49-F238E27FC236}">
                <a16:creationId xmlns:a16="http://schemas.microsoft.com/office/drawing/2014/main" id="{FCCEC895-907C-514D-4A9B-96766C479314}"/>
              </a:ext>
            </a:extLst>
          </p:cNvPr>
          <p:cNvGrpSpPr/>
          <p:nvPr/>
        </p:nvGrpSpPr>
        <p:grpSpPr>
          <a:xfrm>
            <a:off x="8256872" y="1030288"/>
            <a:ext cx="1684648" cy="1684648"/>
            <a:chOff x="10217858" y="241474"/>
            <a:chExt cx="771251" cy="771251"/>
          </a:xfrm>
        </p:grpSpPr>
        <p:grpSp>
          <p:nvGrpSpPr>
            <p:cNvPr id="47" name="Graphic 4">
              <a:extLst>
                <a:ext uri="{FF2B5EF4-FFF2-40B4-BE49-F238E27FC236}">
                  <a16:creationId xmlns:a16="http://schemas.microsoft.com/office/drawing/2014/main" id="{A78B0C02-E881-4AB3-887D-286EEF106AAE}"/>
                </a:ext>
              </a:extLst>
            </p:cNvPr>
            <p:cNvGrpSpPr/>
            <p:nvPr/>
          </p:nvGrpSpPr>
          <p:grpSpPr>
            <a:xfrm>
              <a:off x="10217858" y="241474"/>
              <a:ext cx="771251" cy="771251"/>
              <a:chOff x="1114147" y="2030135"/>
              <a:chExt cx="2956420" cy="2956420"/>
            </a:xfrm>
          </p:grpSpPr>
          <p:sp>
            <p:nvSpPr>
              <p:cNvPr id="59" name="Freeform 58">
                <a:extLst>
                  <a:ext uri="{FF2B5EF4-FFF2-40B4-BE49-F238E27FC236}">
                    <a16:creationId xmlns:a16="http://schemas.microsoft.com/office/drawing/2014/main" id="{84D6FE08-6786-8B5D-E9C4-4C25F98545D0}"/>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1200"/>
              </a:p>
            </p:txBody>
          </p:sp>
          <p:sp>
            <p:nvSpPr>
              <p:cNvPr id="60" name="Freeform 59">
                <a:extLst>
                  <a:ext uri="{FF2B5EF4-FFF2-40B4-BE49-F238E27FC236}">
                    <a16:creationId xmlns:a16="http://schemas.microsoft.com/office/drawing/2014/main" id="{467391E1-80F8-7DF2-2C4F-9EF8B1F716E9}"/>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1200"/>
              </a:p>
            </p:txBody>
          </p:sp>
          <p:sp>
            <p:nvSpPr>
              <p:cNvPr id="61" name="Freeform 60">
                <a:extLst>
                  <a:ext uri="{FF2B5EF4-FFF2-40B4-BE49-F238E27FC236}">
                    <a16:creationId xmlns:a16="http://schemas.microsoft.com/office/drawing/2014/main" id="{E62D4133-DF23-71C9-DBBB-D363013FD98B}"/>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1200"/>
              </a:p>
            </p:txBody>
          </p:sp>
          <p:sp>
            <p:nvSpPr>
              <p:cNvPr id="85" name="Freeform 84">
                <a:extLst>
                  <a:ext uri="{FF2B5EF4-FFF2-40B4-BE49-F238E27FC236}">
                    <a16:creationId xmlns:a16="http://schemas.microsoft.com/office/drawing/2014/main" id="{B7F08739-54D0-969A-F406-32C89E5F6A73}"/>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1200"/>
              </a:p>
            </p:txBody>
          </p:sp>
        </p:grpSp>
        <p:sp>
          <p:nvSpPr>
            <p:cNvPr id="48" name="TextBox 47">
              <a:extLst>
                <a:ext uri="{FF2B5EF4-FFF2-40B4-BE49-F238E27FC236}">
                  <a16:creationId xmlns:a16="http://schemas.microsoft.com/office/drawing/2014/main" id="{E8F4339C-9B96-780B-071B-F04C7EB9B797}"/>
                </a:ext>
              </a:extLst>
            </p:cNvPr>
            <p:cNvSpPr txBox="1"/>
            <p:nvPr/>
          </p:nvSpPr>
          <p:spPr>
            <a:xfrm>
              <a:off x="10345009" y="817810"/>
              <a:ext cx="516940"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50" name="TextBox 49">
              <a:extLst>
                <a:ext uri="{FF2B5EF4-FFF2-40B4-BE49-F238E27FC236}">
                  <a16:creationId xmlns:a16="http://schemas.microsoft.com/office/drawing/2014/main" id="{54B9041B-E3C5-B439-99B0-244B1F85150B}"/>
                </a:ext>
              </a:extLst>
            </p:cNvPr>
            <p:cNvSpPr txBox="1"/>
            <p:nvPr/>
          </p:nvSpPr>
          <p:spPr>
            <a:xfrm rot="3612658" flipH="1">
              <a:off x="10527042" y="515763"/>
              <a:ext cx="50326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58" name="TextBox 57">
              <a:extLst>
                <a:ext uri="{FF2B5EF4-FFF2-40B4-BE49-F238E27FC236}">
                  <a16:creationId xmlns:a16="http://schemas.microsoft.com/office/drawing/2014/main" id="{9B2918B1-9A82-431E-C4E0-7953181A8C98}"/>
                </a:ext>
              </a:extLst>
            </p:cNvPr>
            <p:cNvSpPr txBox="1"/>
            <p:nvPr/>
          </p:nvSpPr>
          <p:spPr>
            <a:xfrm rot="18000000" flipH="1">
              <a:off x="10146571" y="547601"/>
              <a:ext cx="529651" cy="140904"/>
            </a:xfrm>
            <a:prstGeom prst="rect">
              <a:avLst/>
            </a:prstGeom>
            <a:noFill/>
          </p:spPr>
          <p:txBody>
            <a:bodyPr wrap="none" rtlCol="0" anchor="b">
              <a:spAutoFit/>
            </a:bodyPr>
            <a:lstStyle/>
            <a:p>
              <a:pPr algn="ctr"/>
              <a:r>
                <a:rPr lang="en-US" sz="1400" dirty="0">
                  <a:solidFill>
                    <a:schemeClr val="bg1"/>
                  </a:solidFill>
                  <a:effectLst>
                    <a:glow rad="12700">
                      <a:schemeClr val="bg1">
                        <a:lumMod val="50000"/>
                      </a:schemeClr>
                    </a:glow>
                  </a:effectLst>
                  <a:latin typeface="Arial Rounded MT Bold" panose="020F0704030504030204" pitchFamily="34" charset="77"/>
                </a:rPr>
                <a:t>Distributed</a:t>
              </a:r>
            </a:p>
          </p:txBody>
        </p:sp>
      </p:grpSp>
      <p:sp>
        <p:nvSpPr>
          <p:cNvPr id="105" name="TextBox 104">
            <a:extLst>
              <a:ext uri="{FF2B5EF4-FFF2-40B4-BE49-F238E27FC236}">
                <a16:creationId xmlns:a16="http://schemas.microsoft.com/office/drawing/2014/main" id="{7FA577CA-5AB2-6DC7-7A13-CBB85F8AA7D2}"/>
              </a:ext>
            </a:extLst>
          </p:cNvPr>
          <p:cNvSpPr txBox="1"/>
          <p:nvPr/>
        </p:nvSpPr>
        <p:spPr>
          <a:xfrm>
            <a:off x="6254410" y="2596959"/>
            <a:ext cx="5641673" cy="3709285"/>
          </a:xfrm>
          <a:prstGeom prst="rect">
            <a:avLst/>
          </a:prstGeom>
          <a:noFill/>
        </p:spPr>
        <p:txBody>
          <a:bodyPr wrap="none" rtlCol="0">
            <a:spAutoFit/>
          </a:bodyPr>
          <a:lstStyle/>
          <a:p>
            <a:pPr algn="ctr">
              <a:lnSpc>
                <a:spcPct val="150000"/>
              </a:lnSpc>
            </a:pPr>
            <a:r>
              <a:rPr lang="en-US" sz="3200" dirty="0"/>
              <a:t>Drones</a:t>
            </a:r>
          </a:p>
          <a:p>
            <a:pPr algn="ctr">
              <a:lnSpc>
                <a:spcPct val="150000"/>
              </a:lnSpc>
            </a:pPr>
            <a:r>
              <a:rPr lang="en-US" sz="3200" dirty="0"/>
              <a:t>Life Straws</a:t>
            </a:r>
          </a:p>
          <a:p>
            <a:pPr algn="ctr">
              <a:lnSpc>
                <a:spcPct val="150000"/>
              </a:lnSpc>
            </a:pPr>
            <a:r>
              <a:rPr lang="en-US" sz="3200" dirty="0"/>
              <a:t>Localized Solar Generation</a:t>
            </a:r>
          </a:p>
          <a:p>
            <a:pPr algn="ctr">
              <a:lnSpc>
                <a:spcPct val="150000"/>
              </a:lnSpc>
            </a:pPr>
            <a:r>
              <a:rPr lang="en-US" sz="3200" dirty="0"/>
              <a:t>Decentralized Finance</a:t>
            </a:r>
          </a:p>
          <a:p>
            <a:pPr algn="ctr">
              <a:lnSpc>
                <a:spcPct val="150000"/>
              </a:lnSpc>
            </a:pPr>
            <a:r>
              <a:rPr lang="en-US" sz="3200" dirty="0"/>
              <a:t>Telemedicine / Clinics on Wheels</a:t>
            </a:r>
          </a:p>
        </p:txBody>
      </p:sp>
      <p:sp>
        <p:nvSpPr>
          <p:cNvPr id="106" name="TextBox 105">
            <a:extLst>
              <a:ext uri="{FF2B5EF4-FFF2-40B4-BE49-F238E27FC236}">
                <a16:creationId xmlns:a16="http://schemas.microsoft.com/office/drawing/2014/main" id="{33EEB469-12FB-FAD4-4CF6-A4CD48E5A673}"/>
              </a:ext>
            </a:extLst>
          </p:cNvPr>
          <p:cNvSpPr txBox="1"/>
          <p:nvPr/>
        </p:nvSpPr>
        <p:spPr>
          <a:xfrm>
            <a:off x="727402" y="2596959"/>
            <a:ext cx="4138762" cy="3709285"/>
          </a:xfrm>
          <a:prstGeom prst="rect">
            <a:avLst/>
          </a:prstGeom>
          <a:noFill/>
        </p:spPr>
        <p:txBody>
          <a:bodyPr wrap="none" rtlCol="0">
            <a:spAutoFit/>
          </a:bodyPr>
          <a:lstStyle/>
          <a:p>
            <a:pPr algn="ctr">
              <a:lnSpc>
                <a:spcPct val="150000"/>
              </a:lnSpc>
            </a:pPr>
            <a:r>
              <a:rPr lang="en-US" sz="3200" dirty="0"/>
              <a:t>F-16s</a:t>
            </a:r>
          </a:p>
          <a:p>
            <a:pPr algn="ctr">
              <a:lnSpc>
                <a:spcPct val="150000"/>
              </a:lnSpc>
            </a:pPr>
            <a:r>
              <a:rPr lang="en-US" sz="3200" dirty="0"/>
              <a:t>Water Treatment Plants</a:t>
            </a:r>
          </a:p>
          <a:p>
            <a:pPr algn="ctr">
              <a:lnSpc>
                <a:spcPct val="150000"/>
              </a:lnSpc>
            </a:pPr>
            <a:r>
              <a:rPr lang="en-US" sz="3200" dirty="0"/>
              <a:t>Nuclear Power Plants</a:t>
            </a:r>
          </a:p>
          <a:p>
            <a:pPr algn="ctr">
              <a:lnSpc>
                <a:spcPct val="150000"/>
              </a:lnSpc>
            </a:pPr>
            <a:r>
              <a:rPr lang="en-US" sz="3200" dirty="0"/>
              <a:t>Banks</a:t>
            </a:r>
          </a:p>
          <a:p>
            <a:pPr algn="ctr">
              <a:lnSpc>
                <a:spcPct val="150000"/>
              </a:lnSpc>
            </a:pPr>
            <a:r>
              <a:rPr lang="en-US" sz="3200" dirty="0"/>
              <a:t>Hospitals</a:t>
            </a:r>
          </a:p>
        </p:txBody>
      </p:sp>
    </p:spTree>
    <p:extLst>
      <p:ext uri="{BB962C8B-B14F-4D97-AF65-F5344CB8AC3E}">
        <p14:creationId xmlns:p14="http://schemas.microsoft.com/office/powerpoint/2010/main" val="138946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allAtOnce"/>
      <p:bldP spid="106"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28E9-E5FD-E04D-96DC-E5BCB157D1BE}"/>
              </a:ext>
            </a:extLst>
          </p:cNvPr>
          <p:cNvSpPr>
            <a:spLocks noGrp="1"/>
          </p:cNvSpPr>
          <p:nvPr>
            <p:ph type="title"/>
          </p:nvPr>
        </p:nvSpPr>
        <p:spPr/>
        <p:txBody>
          <a:bodyPr/>
          <a:lstStyle/>
          <a:p>
            <a:r>
              <a:rPr lang="en-US" dirty="0"/>
              <a:t>DIE and the OODA Loop</a:t>
            </a:r>
          </a:p>
        </p:txBody>
      </p:sp>
      <p:graphicFrame>
        <p:nvGraphicFramePr>
          <p:cNvPr id="24" name="Diagram 23">
            <a:extLst>
              <a:ext uri="{FF2B5EF4-FFF2-40B4-BE49-F238E27FC236}">
                <a16:creationId xmlns:a16="http://schemas.microsoft.com/office/drawing/2014/main" id="{AE234826-0A86-7C4A-AF85-FA1837BACD75}"/>
              </a:ext>
            </a:extLst>
          </p:cNvPr>
          <p:cNvGraphicFramePr/>
          <p:nvPr>
            <p:extLst>
              <p:ext uri="{D42A27DB-BD31-4B8C-83A1-F6EECF244321}">
                <p14:modId xmlns:p14="http://schemas.microsoft.com/office/powerpoint/2010/main" val="2071411669"/>
              </p:ext>
            </p:extLst>
          </p:nvPr>
        </p:nvGraphicFramePr>
        <p:xfrm>
          <a:off x="314108" y="1293673"/>
          <a:ext cx="6077384" cy="463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a:extLst>
              <a:ext uri="{FF2B5EF4-FFF2-40B4-BE49-F238E27FC236}">
                <a16:creationId xmlns:a16="http://schemas.microsoft.com/office/drawing/2014/main" id="{9DFC61F7-FC04-0047-8429-7E875548FD24}"/>
              </a:ext>
            </a:extLst>
          </p:cNvPr>
          <p:cNvPicPr>
            <a:picLocks noChangeAspect="1"/>
          </p:cNvPicPr>
          <p:nvPr/>
        </p:nvPicPr>
        <p:blipFill>
          <a:blip r:embed="rId8">
            <a:duotone>
              <a:prstClr val="black"/>
              <a:srgbClr val="0025BD">
                <a:tint val="45000"/>
                <a:satMod val="400000"/>
              </a:srgbClr>
            </a:duotone>
            <a:extLst>
              <a:ext uri="{28A0092B-C50C-407E-A947-70E740481C1C}">
                <a14:useLocalDpi xmlns:a14="http://schemas.microsoft.com/office/drawing/2010/main" val="0"/>
              </a:ext>
            </a:extLst>
          </a:blip>
          <a:stretch>
            <a:fillRect/>
          </a:stretch>
        </p:blipFill>
        <p:spPr>
          <a:xfrm>
            <a:off x="6096000" y="1826530"/>
            <a:ext cx="571500" cy="571500"/>
          </a:xfrm>
          <a:prstGeom prst="rect">
            <a:avLst/>
          </a:prstGeom>
        </p:spPr>
      </p:pic>
      <p:pic>
        <p:nvPicPr>
          <p:cNvPr id="26" name="Picture 25">
            <a:extLst>
              <a:ext uri="{FF2B5EF4-FFF2-40B4-BE49-F238E27FC236}">
                <a16:creationId xmlns:a16="http://schemas.microsoft.com/office/drawing/2014/main" id="{F6F91918-A7E2-3D46-86F6-FB0C599EC145}"/>
              </a:ext>
            </a:extLst>
          </p:cNvPr>
          <p:cNvPicPr>
            <a:picLocks noChangeAspect="1"/>
          </p:cNvPicPr>
          <p:nvPr/>
        </p:nvPicPr>
        <p:blipFill>
          <a:blip r:embed="rId8">
            <a:duotone>
              <a:prstClr val="black"/>
              <a:srgbClr val="0025BD">
                <a:tint val="45000"/>
                <a:satMod val="400000"/>
              </a:srgbClr>
            </a:duotone>
            <a:extLst>
              <a:ext uri="{28A0092B-C50C-407E-A947-70E740481C1C}">
                <a14:useLocalDpi xmlns:a14="http://schemas.microsoft.com/office/drawing/2010/main" val="0"/>
              </a:ext>
            </a:extLst>
          </a:blip>
          <a:stretch>
            <a:fillRect/>
          </a:stretch>
        </p:blipFill>
        <p:spPr>
          <a:xfrm>
            <a:off x="6391492" y="1826530"/>
            <a:ext cx="571500" cy="571500"/>
          </a:xfrm>
          <a:prstGeom prst="rect">
            <a:avLst/>
          </a:prstGeom>
        </p:spPr>
      </p:pic>
      <p:pic>
        <p:nvPicPr>
          <p:cNvPr id="27" name="Picture 26">
            <a:extLst>
              <a:ext uri="{FF2B5EF4-FFF2-40B4-BE49-F238E27FC236}">
                <a16:creationId xmlns:a16="http://schemas.microsoft.com/office/drawing/2014/main" id="{6432CB18-FB33-6C4A-B2B5-ADE5C9439A5E}"/>
              </a:ext>
            </a:extLst>
          </p:cNvPr>
          <p:cNvPicPr>
            <a:picLocks noChangeAspect="1"/>
          </p:cNvPicPr>
          <p:nvPr/>
        </p:nvPicPr>
        <p:blipFill>
          <a:blip r:embed="rId8">
            <a:duotone>
              <a:prstClr val="black"/>
              <a:srgbClr val="0025BD">
                <a:tint val="45000"/>
                <a:satMod val="400000"/>
              </a:srgbClr>
            </a:duotone>
            <a:extLst>
              <a:ext uri="{28A0092B-C50C-407E-A947-70E740481C1C}">
                <a14:useLocalDpi xmlns:a14="http://schemas.microsoft.com/office/drawing/2010/main" val="0"/>
              </a:ext>
            </a:extLst>
          </a:blip>
          <a:stretch>
            <a:fillRect/>
          </a:stretch>
        </p:blipFill>
        <p:spPr>
          <a:xfrm>
            <a:off x="6686984" y="1826530"/>
            <a:ext cx="571500" cy="571500"/>
          </a:xfrm>
          <a:prstGeom prst="rect">
            <a:avLst/>
          </a:prstGeom>
        </p:spPr>
      </p:pic>
      <p:sp>
        <p:nvSpPr>
          <p:cNvPr id="28" name="TextBox 27">
            <a:extLst>
              <a:ext uri="{FF2B5EF4-FFF2-40B4-BE49-F238E27FC236}">
                <a16:creationId xmlns:a16="http://schemas.microsoft.com/office/drawing/2014/main" id="{5199636E-280A-F74B-98CA-A099F069D8DE}"/>
              </a:ext>
            </a:extLst>
          </p:cNvPr>
          <p:cNvSpPr txBox="1"/>
          <p:nvPr/>
        </p:nvSpPr>
        <p:spPr>
          <a:xfrm>
            <a:off x="7258484" y="1890680"/>
            <a:ext cx="2379177" cy="387798"/>
          </a:xfrm>
          <a:prstGeom prst="rect">
            <a:avLst/>
          </a:prstGeom>
          <a:noFill/>
        </p:spPr>
        <p:txBody>
          <a:bodyPr wrap="none" rtlCol="0">
            <a:spAutoFit/>
          </a:bodyPr>
          <a:lstStyle/>
          <a:p>
            <a:r>
              <a:rPr lang="en-US" sz="1920" b="1" dirty="0">
                <a:solidFill>
                  <a:srgbClr val="0025BD"/>
                </a:solidFill>
              </a:rPr>
              <a:t>Defender OODA Loop</a:t>
            </a:r>
          </a:p>
        </p:txBody>
      </p:sp>
      <p:grpSp>
        <p:nvGrpSpPr>
          <p:cNvPr id="29" name="Group 28">
            <a:extLst>
              <a:ext uri="{FF2B5EF4-FFF2-40B4-BE49-F238E27FC236}">
                <a16:creationId xmlns:a16="http://schemas.microsoft.com/office/drawing/2014/main" id="{02304BA2-2716-F040-984A-516EE6F9F1EB}"/>
              </a:ext>
            </a:extLst>
          </p:cNvPr>
          <p:cNvGrpSpPr/>
          <p:nvPr/>
        </p:nvGrpSpPr>
        <p:grpSpPr>
          <a:xfrm>
            <a:off x="6096002" y="2535096"/>
            <a:ext cx="866992" cy="571500"/>
            <a:chOff x="4572000" y="1666583"/>
            <a:chExt cx="722493" cy="476250"/>
          </a:xfrm>
        </p:grpSpPr>
        <p:pic>
          <p:nvPicPr>
            <p:cNvPr id="30" name="Picture 29">
              <a:extLst>
                <a:ext uri="{FF2B5EF4-FFF2-40B4-BE49-F238E27FC236}">
                  <a16:creationId xmlns:a16="http://schemas.microsoft.com/office/drawing/2014/main" id="{89D9C49F-AD58-E24E-A391-03DC5DCAECEB}"/>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72000" y="1666583"/>
              <a:ext cx="476250" cy="476250"/>
            </a:xfrm>
            <a:prstGeom prst="rect">
              <a:avLst/>
            </a:prstGeom>
          </p:spPr>
        </p:pic>
        <p:pic>
          <p:nvPicPr>
            <p:cNvPr id="31" name="Picture 30">
              <a:extLst>
                <a:ext uri="{FF2B5EF4-FFF2-40B4-BE49-F238E27FC236}">
                  <a16:creationId xmlns:a16="http://schemas.microsoft.com/office/drawing/2014/main" id="{FF0E7FC0-B994-B844-AA22-A408F610B86B}"/>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818243" y="1666583"/>
              <a:ext cx="476250" cy="476250"/>
            </a:xfrm>
            <a:prstGeom prst="rect">
              <a:avLst/>
            </a:prstGeom>
          </p:spPr>
        </p:pic>
      </p:grpSp>
      <p:sp>
        <p:nvSpPr>
          <p:cNvPr id="32" name="TextBox 31">
            <a:extLst>
              <a:ext uri="{FF2B5EF4-FFF2-40B4-BE49-F238E27FC236}">
                <a16:creationId xmlns:a16="http://schemas.microsoft.com/office/drawing/2014/main" id="{52E50032-5FF3-D946-91BF-71754DBBD2C4}"/>
              </a:ext>
            </a:extLst>
          </p:cNvPr>
          <p:cNvSpPr txBox="1"/>
          <p:nvPr/>
        </p:nvSpPr>
        <p:spPr>
          <a:xfrm>
            <a:off x="7258483" y="2599247"/>
            <a:ext cx="2284856" cy="387798"/>
          </a:xfrm>
          <a:prstGeom prst="rect">
            <a:avLst/>
          </a:prstGeom>
          <a:noFill/>
        </p:spPr>
        <p:txBody>
          <a:bodyPr wrap="none" rtlCol="0">
            <a:spAutoFit/>
          </a:bodyPr>
          <a:lstStyle/>
          <a:p>
            <a:r>
              <a:rPr lang="en-US" sz="1920" b="1" dirty="0">
                <a:solidFill>
                  <a:srgbClr val="FF2600"/>
                </a:solidFill>
              </a:rPr>
              <a:t>Attacker OODA Loop</a:t>
            </a:r>
          </a:p>
        </p:txBody>
      </p:sp>
      <p:graphicFrame>
        <p:nvGraphicFramePr>
          <p:cNvPr id="33" name="Diagram 32">
            <a:extLst>
              <a:ext uri="{FF2B5EF4-FFF2-40B4-BE49-F238E27FC236}">
                <a16:creationId xmlns:a16="http://schemas.microsoft.com/office/drawing/2014/main" id="{A0A13484-7CBE-A940-9F36-11789C4CAA84}"/>
              </a:ext>
            </a:extLst>
          </p:cNvPr>
          <p:cNvGraphicFramePr/>
          <p:nvPr>
            <p:extLst>
              <p:ext uri="{D42A27DB-BD31-4B8C-83A1-F6EECF244321}">
                <p14:modId xmlns:p14="http://schemas.microsoft.com/office/powerpoint/2010/main" val="1610119571"/>
              </p:ext>
            </p:extLst>
          </p:nvPr>
        </p:nvGraphicFramePr>
        <p:xfrm>
          <a:off x="1558459" y="2123894"/>
          <a:ext cx="3577313" cy="29961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4" name="Diagram 33">
            <a:extLst>
              <a:ext uri="{FF2B5EF4-FFF2-40B4-BE49-F238E27FC236}">
                <a16:creationId xmlns:a16="http://schemas.microsoft.com/office/drawing/2014/main" id="{03134086-1A1F-4346-BF6E-19118893902F}"/>
              </a:ext>
            </a:extLst>
          </p:cNvPr>
          <p:cNvGraphicFramePr/>
          <p:nvPr>
            <p:extLst>
              <p:ext uri="{D42A27DB-BD31-4B8C-83A1-F6EECF244321}">
                <p14:modId xmlns:p14="http://schemas.microsoft.com/office/powerpoint/2010/main" val="2131612179"/>
              </p:ext>
            </p:extLst>
          </p:nvPr>
        </p:nvGraphicFramePr>
        <p:xfrm>
          <a:off x="2400389" y="2752283"/>
          <a:ext cx="1893455" cy="173932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35" name="Picture 34">
            <a:extLst>
              <a:ext uri="{FF2B5EF4-FFF2-40B4-BE49-F238E27FC236}">
                <a16:creationId xmlns:a16="http://schemas.microsoft.com/office/drawing/2014/main" id="{E3C79769-3F5F-0B49-9BFC-DB3960057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952228"/>
            <a:ext cx="571500" cy="571500"/>
          </a:xfrm>
          <a:prstGeom prst="rect">
            <a:avLst/>
          </a:prstGeom>
        </p:spPr>
      </p:pic>
      <p:sp>
        <p:nvSpPr>
          <p:cNvPr id="36" name="TextBox 35">
            <a:extLst>
              <a:ext uri="{FF2B5EF4-FFF2-40B4-BE49-F238E27FC236}">
                <a16:creationId xmlns:a16="http://schemas.microsoft.com/office/drawing/2014/main" id="{94AAD190-F40A-F443-B18B-3766B9469B89}"/>
              </a:ext>
            </a:extLst>
          </p:cNvPr>
          <p:cNvSpPr txBox="1"/>
          <p:nvPr/>
        </p:nvSpPr>
        <p:spPr>
          <a:xfrm>
            <a:off x="7258485" y="4016378"/>
            <a:ext cx="4042453" cy="387798"/>
          </a:xfrm>
          <a:prstGeom prst="rect">
            <a:avLst/>
          </a:prstGeom>
          <a:noFill/>
        </p:spPr>
        <p:txBody>
          <a:bodyPr wrap="none" rtlCol="0">
            <a:spAutoFit/>
          </a:bodyPr>
          <a:lstStyle/>
          <a:p>
            <a:r>
              <a:rPr lang="en-US" sz="1920" b="1" dirty="0">
                <a:solidFill>
                  <a:srgbClr val="008F00"/>
                </a:solidFill>
              </a:rPr>
              <a:t>Natural Business OODA Loop with DIE</a:t>
            </a:r>
          </a:p>
        </p:txBody>
      </p:sp>
      <p:sp>
        <p:nvSpPr>
          <p:cNvPr id="37" name="TextBox 36">
            <a:extLst>
              <a:ext uri="{FF2B5EF4-FFF2-40B4-BE49-F238E27FC236}">
                <a16:creationId xmlns:a16="http://schemas.microsoft.com/office/drawing/2014/main" id="{B91DAE38-7701-304D-AB8A-081F1744D933}"/>
              </a:ext>
            </a:extLst>
          </p:cNvPr>
          <p:cNvSpPr txBox="1"/>
          <p:nvPr/>
        </p:nvSpPr>
        <p:spPr>
          <a:xfrm>
            <a:off x="7258485" y="3178547"/>
            <a:ext cx="3226845" cy="683264"/>
          </a:xfrm>
          <a:prstGeom prst="rect">
            <a:avLst/>
          </a:prstGeom>
          <a:noFill/>
        </p:spPr>
        <p:txBody>
          <a:bodyPr wrap="none" rtlCol="0">
            <a:spAutoFit/>
          </a:bodyPr>
          <a:lstStyle/>
          <a:p>
            <a:r>
              <a:rPr lang="en-US" sz="1920" b="1" dirty="0">
                <a:solidFill>
                  <a:srgbClr val="008F00"/>
                </a:solidFill>
              </a:rPr>
              <a:t>Business OODA Loop</a:t>
            </a:r>
          </a:p>
          <a:p>
            <a:r>
              <a:rPr lang="en-US" sz="1920" b="1" dirty="0">
                <a:solidFill>
                  <a:srgbClr val="008F00"/>
                </a:solidFill>
              </a:rPr>
              <a:t>w/Traditional CIA Restrictions</a:t>
            </a:r>
          </a:p>
        </p:txBody>
      </p:sp>
      <p:pic>
        <p:nvPicPr>
          <p:cNvPr id="38" name="Picture 37">
            <a:extLst>
              <a:ext uri="{FF2B5EF4-FFF2-40B4-BE49-F238E27FC236}">
                <a16:creationId xmlns:a16="http://schemas.microsoft.com/office/drawing/2014/main" id="{F45C8D2D-8E99-6141-BF43-FC8A6C4423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243662"/>
            <a:ext cx="571500" cy="571500"/>
          </a:xfrm>
          <a:prstGeom prst="rect">
            <a:avLst/>
          </a:prstGeom>
        </p:spPr>
      </p:pic>
      <p:grpSp>
        <p:nvGrpSpPr>
          <p:cNvPr id="39" name="Group 38">
            <a:extLst>
              <a:ext uri="{FF2B5EF4-FFF2-40B4-BE49-F238E27FC236}">
                <a16:creationId xmlns:a16="http://schemas.microsoft.com/office/drawing/2014/main" id="{BEC1C2F4-3786-7342-AB88-B525B96EA2F7}"/>
              </a:ext>
            </a:extLst>
          </p:cNvPr>
          <p:cNvGrpSpPr/>
          <p:nvPr/>
        </p:nvGrpSpPr>
        <p:grpSpPr>
          <a:xfrm>
            <a:off x="6384370" y="3243662"/>
            <a:ext cx="1070774" cy="571500"/>
            <a:chOff x="4812307" y="2257055"/>
            <a:chExt cx="892312" cy="476250"/>
          </a:xfrm>
        </p:grpSpPr>
        <p:pic>
          <p:nvPicPr>
            <p:cNvPr id="40" name="Picture 39">
              <a:extLst>
                <a:ext uri="{FF2B5EF4-FFF2-40B4-BE49-F238E27FC236}">
                  <a16:creationId xmlns:a16="http://schemas.microsoft.com/office/drawing/2014/main" id="{B8C4490E-4262-1E48-8E19-6A91F6BDB2DA}"/>
                </a:ext>
              </a:extLst>
            </p:cNvPr>
            <p:cNvPicPr>
              <a:picLocks noChangeAspect="1"/>
            </p:cNvPicPr>
            <p:nvPr/>
          </p:nvPicPr>
          <p:blipFill>
            <a:blip r:embed="rId8">
              <a:duotone>
                <a:prstClr val="black"/>
                <a:srgbClr val="0025BD">
                  <a:tint val="45000"/>
                  <a:satMod val="400000"/>
                </a:srgbClr>
              </a:duotone>
              <a:extLst>
                <a:ext uri="{28A0092B-C50C-407E-A947-70E740481C1C}">
                  <a14:useLocalDpi xmlns:a14="http://schemas.microsoft.com/office/drawing/2010/main" val="0"/>
                </a:ext>
              </a:extLst>
            </a:blip>
            <a:stretch>
              <a:fillRect/>
            </a:stretch>
          </p:blipFill>
          <p:spPr>
            <a:xfrm>
              <a:off x="4812307" y="2257055"/>
              <a:ext cx="476250" cy="476250"/>
            </a:xfrm>
            <a:prstGeom prst="rect">
              <a:avLst/>
            </a:prstGeom>
          </p:spPr>
        </p:pic>
        <p:pic>
          <p:nvPicPr>
            <p:cNvPr id="41" name="Picture 40">
              <a:extLst>
                <a:ext uri="{FF2B5EF4-FFF2-40B4-BE49-F238E27FC236}">
                  <a16:creationId xmlns:a16="http://schemas.microsoft.com/office/drawing/2014/main" id="{A61A4129-FFE2-4E42-A30C-9048623BD784}"/>
                </a:ext>
              </a:extLst>
            </p:cNvPr>
            <p:cNvPicPr>
              <a:picLocks noChangeAspect="1"/>
            </p:cNvPicPr>
            <p:nvPr/>
          </p:nvPicPr>
          <p:blipFill>
            <a:blip r:embed="rId8">
              <a:duotone>
                <a:prstClr val="black"/>
                <a:srgbClr val="0025BD">
                  <a:tint val="45000"/>
                  <a:satMod val="400000"/>
                </a:srgbClr>
              </a:duotone>
              <a:extLst>
                <a:ext uri="{28A0092B-C50C-407E-A947-70E740481C1C}">
                  <a14:useLocalDpi xmlns:a14="http://schemas.microsoft.com/office/drawing/2010/main" val="0"/>
                </a:ext>
              </a:extLst>
            </a:blip>
            <a:stretch>
              <a:fillRect/>
            </a:stretch>
          </p:blipFill>
          <p:spPr>
            <a:xfrm>
              <a:off x="5021632" y="2257055"/>
              <a:ext cx="476250" cy="476250"/>
            </a:xfrm>
            <a:prstGeom prst="rect">
              <a:avLst/>
            </a:prstGeom>
          </p:spPr>
        </p:pic>
        <p:pic>
          <p:nvPicPr>
            <p:cNvPr id="42" name="Picture 41">
              <a:extLst>
                <a:ext uri="{FF2B5EF4-FFF2-40B4-BE49-F238E27FC236}">
                  <a16:creationId xmlns:a16="http://schemas.microsoft.com/office/drawing/2014/main" id="{164E1726-4DF3-254C-B3EB-1C73D63F43E5}"/>
                </a:ext>
              </a:extLst>
            </p:cNvPr>
            <p:cNvPicPr>
              <a:picLocks noChangeAspect="1"/>
            </p:cNvPicPr>
            <p:nvPr/>
          </p:nvPicPr>
          <p:blipFill>
            <a:blip r:embed="rId8">
              <a:duotone>
                <a:prstClr val="black"/>
                <a:srgbClr val="0025BD">
                  <a:tint val="45000"/>
                  <a:satMod val="400000"/>
                </a:srgbClr>
              </a:duotone>
              <a:extLst>
                <a:ext uri="{28A0092B-C50C-407E-A947-70E740481C1C}">
                  <a14:useLocalDpi xmlns:a14="http://schemas.microsoft.com/office/drawing/2010/main" val="0"/>
                </a:ext>
              </a:extLst>
            </a:blip>
            <a:stretch>
              <a:fillRect/>
            </a:stretch>
          </p:blipFill>
          <p:spPr>
            <a:xfrm>
              <a:off x="5228369" y="2257055"/>
              <a:ext cx="476250" cy="476250"/>
            </a:xfrm>
            <a:prstGeom prst="rect">
              <a:avLst/>
            </a:prstGeom>
          </p:spPr>
        </p:pic>
      </p:grpSp>
      <p:sp>
        <p:nvSpPr>
          <p:cNvPr id="43" name="TextBox 42">
            <a:extLst>
              <a:ext uri="{FF2B5EF4-FFF2-40B4-BE49-F238E27FC236}">
                <a16:creationId xmlns:a16="http://schemas.microsoft.com/office/drawing/2014/main" id="{557036E1-CDCA-2244-8F04-57B89693E8B6}"/>
              </a:ext>
            </a:extLst>
          </p:cNvPr>
          <p:cNvSpPr txBox="1"/>
          <p:nvPr/>
        </p:nvSpPr>
        <p:spPr>
          <a:xfrm>
            <a:off x="5977702" y="4627406"/>
            <a:ext cx="5598881" cy="1237262"/>
          </a:xfrm>
          <a:prstGeom prst="rect">
            <a:avLst/>
          </a:prstGeom>
          <a:noFill/>
        </p:spPr>
        <p:txBody>
          <a:bodyPr wrap="square" rtlCol="0">
            <a:spAutoFit/>
          </a:bodyPr>
          <a:lstStyle/>
          <a:p>
            <a:r>
              <a:rPr lang="en-US" sz="2160" dirty="0"/>
              <a:t>DIE design patterns that allow businesses to move faster </a:t>
            </a:r>
            <a:r>
              <a:rPr lang="en-US" sz="2160" b="1" u="sng" dirty="0"/>
              <a:t>naturally shorten the OODA loop</a:t>
            </a:r>
          </a:p>
          <a:p>
            <a:endParaRPr lang="en-US" sz="960" b="1" u="sng" dirty="0"/>
          </a:p>
          <a:p>
            <a:pPr algn="ctr"/>
            <a:r>
              <a:rPr lang="en-US" sz="2160" b="1" dirty="0"/>
              <a:t>(</a:t>
            </a:r>
            <a:r>
              <a:rPr lang="en-US" sz="2160" b="1" dirty="0" err="1"/>
              <a:t>OODA</a:t>
            </a:r>
            <a:r>
              <a:rPr lang="en-US" sz="2160" b="1" baseline="-25000" dirty="0" err="1"/>
              <a:t>Business</a:t>
            </a:r>
            <a:r>
              <a:rPr lang="en-US" sz="2160" b="1" dirty="0"/>
              <a:t> </a:t>
            </a:r>
            <a:r>
              <a:rPr lang="mr-IN" sz="2160" b="1" dirty="0"/>
              <a:t>–</a:t>
            </a:r>
            <a:r>
              <a:rPr lang="en-US" sz="2160" b="1" dirty="0"/>
              <a:t> OODA</a:t>
            </a:r>
            <a:r>
              <a:rPr lang="en-US" sz="2160" b="1" baseline="-25000" dirty="0"/>
              <a:t>CIO+CISO</a:t>
            </a:r>
            <a:r>
              <a:rPr lang="en-US" sz="2160" b="1" dirty="0"/>
              <a:t> </a:t>
            </a:r>
            <a:r>
              <a:rPr lang="en-US" sz="2160" b="1" dirty="0">
                <a:sym typeface="Wingdings"/>
              </a:rPr>
              <a:t>= Shadow IT)</a:t>
            </a:r>
            <a:endParaRPr lang="en-US" sz="2160" b="1" dirty="0"/>
          </a:p>
        </p:txBody>
      </p:sp>
    </p:spTree>
    <p:extLst>
      <p:ext uri="{BB962C8B-B14F-4D97-AF65-F5344CB8AC3E}">
        <p14:creationId xmlns:p14="http://schemas.microsoft.com/office/powerpoint/2010/main" val="342268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accel="50000" decel="50000" fill="hold" grpId="0" nodeType="clickEffect">
                                  <p:stCondLst>
                                    <p:cond delay="0"/>
                                  </p:stCondLst>
                                  <p:childTnLst>
                                    <p:animScale>
                                      <p:cBhvr>
                                        <p:cTn id="34" dur="2000" fill="hold"/>
                                        <p:tgtEl>
                                          <p:spTgt spid="34"/>
                                        </p:tgtEl>
                                      </p:cBhvr>
                                      <p:by x="350000" y="350000"/>
                                    </p:animScale>
                                  </p:childTnLst>
                                </p:cTn>
                              </p:par>
                              <p:par>
                                <p:cTn id="35" presetID="10" presetClass="entr" presetSubtype="0" fill="hold" grpId="0" nodeType="with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animEffect transition="in" filter="fade">
                                      <p:cBhvr>
                                        <p:cTn id="37" dur="500"/>
                                        <p:tgtEl>
                                          <p:spTgt spid="37">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accel="50000" decel="50000" fill="hold" grpId="1" nodeType="clickEffect">
                                  <p:stCondLst>
                                    <p:cond delay="0"/>
                                  </p:stCondLst>
                                  <p:childTnLst>
                                    <p:animScale>
                                      <p:cBhvr>
                                        <p:cTn id="44" dur="2000" fill="hold"/>
                                        <p:tgtEl>
                                          <p:spTgt spid="34"/>
                                        </p:tgtEl>
                                      </p:cBhvr>
                                      <p:by x="28000" y="28000"/>
                                    </p:animScale>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8" grpId="0"/>
      <p:bldGraphic spid="34" grpId="0">
        <p:bldAsOne/>
      </p:bldGraphic>
      <p:bldGraphic spid="34" grpId="1">
        <p:bldAsOne/>
      </p:bldGraphic>
      <p:bldGraphic spid="34" grpId="2">
        <p:bldAsOne/>
      </p:bldGraphic>
      <p:bldP spid="36" grpId="0"/>
      <p:bldP spid="37" grpId="0" build="p"/>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1725577" y="5357072"/>
            <a:ext cx="1541500"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None</a:t>
            </a:r>
          </a:p>
        </p:txBody>
      </p:sp>
      <p:sp>
        <p:nvSpPr>
          <p:cNvPr id="47" name="Freeform 46"/>
          <p:cNvSpPr/>
          <p:nvPr/>
        </p:nvSpPr>
        <p:spPr>
          <a:xfrm>
            <a:off x="3910174" y="5357072"/>
            <a:ext cx="1538129"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Hobby Shop / Vulnerability </a:t>
            </a:r>
            <a:r>
              <a:rPr lang="en-US" sz="1467" dirty="0" err="1">
                <a:solidFill>
                  <a:schemeClr val="bg1"/>
                </a:solidFill>
              </a:rPr>
              <a:t>Mgt</a:t>
            </a:r>
            <a:endParaRPr lang="en-US" sz="1467" dirty="0">
              <a:solidFill>
                <a:schemeClr val="bg1"/>
              </a:solidFill>
            </a:endParaRPr>
          </a:p>
        </p:txBody>
      </p:sp>
      <p:sp>
        <p:nvSpPr>
          <p:cNvPr id="48" name="Freeform 47"/>
          <p:cNvSpPr/>
          <p:nvPr/>
        </p:nvSpPr>
        <p:spPr>
          <a:xfrm>
            <a:off x="8240548" y="5357072"/>
            <a:ext cx="1560681"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0" tIns="118235" rIns="0" bIns="118235" numCol="1" spcCol="1270" anchor="ctr" anchorCtr="0">
            <a:noAutofit/>
          </a:bodyPr>
          <a:lstStyle/>
          <a:p>
            <a:pPr algn="ctr" defTabSz="1066747">
              <a:lnSpc>
                <a:spcPct val="90000"/>
              </a:lnSpc>
              <a:spcAft>
                <a:spcPct val="35000"/>
              </a:spcAft>
            </a:pPr>
            <a:r>
              <a:rPr lang="en-US" sz="1467" dirty="0">
                <a:solidFill>
                  <a:schemeClr val="bg1"/>
                </a:solidFill>
              </a:rPr>
              <a:t>Dedicated Biz</a:t>
            </a:r>
            <a:br>
              <a:rPr lang="en-US" sz="1467" dirty="0">
                <a:solidFill>
                  <a:schemeClr val="bg1"/>
                </a:solidFill>
              </a:rPr>
            </a:br>
            <a:r>
              <a:rPr lang="en-US" sz="1467" dirty="0">
                <a:solidFill>
                  <a:schemeClr val="bg1"/>
                </a:solidFill>
              </a:rPr>
              <a:t>Unit / Risk </a:t>
            </a:r>
            <a:r>
              <a:rPr lang="en-US" sz="1467" dirty="0" err="1">
                <a:solidFill>
                  <a:schemeClr val="bg1"/>
                </a:solidFill>
              </a:rPr>
              <a:t>Mgt</a:t>
            </a:r>
            <a:endParaRPr lang="en-US" sz="1467" dirty="0">
              <a:solidFill>
                <a:schemeClr val="bg1"/>
              </a:solidFill>
            </a:endParaRPr>
          </a:p>
        </p:txBody>
      </p:sp>
      <p:sp>
        <p:nvSpPr>
          <p:cNvPr id="50" name="Freeform 49"/>
          <p:cNvSpPr/>
          <p:nvPr/>
        </p:nvSpPr>
        <p:spPr>
          <a:xfrm>
            <a:off x="6068847" y="5357072"/>
            <a:ext cx="1551156"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Sec Ops Center /</a:t>
            </a:r>
            <a:br>
              <a:rPr lang="en-US" sz="1467" dirty="0">
                <a:solidFill>
                  <a:schemeClr val="bg1"/>
                </a:solidFill>
              </a:rPr>
            </a:br>
            <a:r>
              <a:rPr lang="en-US" sz="1467" dirty="0">
                <a:solidFill>
                  <a:schemeClr val="bg1"/>
                </a:solidFill>
              </a:rPr>
              <a:t>Threat </a:t>
            </a:r>
            <a:r>
              <a:rPr lang="en-US" sz="1467" dirty="0" err="1">
                <a:solidFill>
                  <a:schemeClr val="bg1"/>
                </a:solidFill>
              </a:rPr>
              <a:t>Mgt</a:t>
            </a:r>
            <a:endParaRPr lang="en-US" sz="1467" dirty="0">
              <a:solidFill>
                <a:schemeClr val="bg1"/>
              </a:solidFill>
            </a:endParaRPr>
          </a:p>
        </p:txBody>
      </p:sp>
      <p:sp>
        <p:nvSpPr>
          <p:cNvPr id="52" name="Rectangle 51"/>
          <p:cNvSpPr/>
          <p:nvPr/>
        </p:nvSpPr>
        <p:spPr>
          <a:xfrm>
            <a:off x="1718349" y="3959798"/>
            <a:ext cx="10253867" cy="13165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2" name="Title 1"/>
          <p:cNvSpPr>
            <a:spLocks noGrp="1"/>
          </p:cNvSpPr>
          <p:nvPr>
            <p:ph type="title"/>
          </p:nvPr>
        </p:nvSpPr>
        <p:spPr/>
        <p:txBody>
          <a:bodyPr/>
          <a:lstStyle/>
          <a:p>
            <a:r>
              <a:rPr lang="en-US" dirty="0"/>
              <a:t>The Future of Security… Completing the CSF</a:t>
            </a:r>
          </a:p>
        </p:txBody>
      </p:sp>
      <p:sp>
        <p:nvSpPr>
          <p:cNvPr id="15" name="Freeform 14"/>
          <p:cNvSpPr/>
          <p:nvPr/>
        </p:nvSpPr>
        <p:spPr>
          <a:xfrm>
            <a:off x="1725577" y="1946269"/>
            <a:ext cx="1541499" cy="906464"/>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What did we buy and how does it support the biz?</a:t>
            </a:r>
          </a:p>
        </p:txBody>
      </p:sp>
      <p:sp>
        <p:nvSpPr>
          <p:cNvPr id="16" name="Freeform 15"/>
          <p:cNvSpPr/>
          <p:nvPr/>
        </p:nvSpPr>
        <p:spPr>
          <a:xfrm>
            <a:off x="3910172" y="1946271"/>
            <a:ext cx="1538128"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Viruses, Server-side Attacks, Insecure Configs</a:t>
            </a:r>
          </a:p>
        </p:txBody>
      </p:sp>
      <p:sp>
        <p:nvSpPr>
          <p:cNvPr id="17" name="Freeform 16"/>
          <p:cNvSpPr/>
          <p:nvPr/>
        </p:nvSpPr>
        <p:spPr>
          <a:xfrm>
            <a:off x="6072349" y="1946269"/>
            <a:ext cx="1547655" cy="906464"/>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445972"/>
              <a:satOff val="-932"/>
              <a:lumOff val="-9903"/>
              <a:alphaOff val="0"/>
            </a:schemeClr>
          </a:fillRef>
          <a:effectRef idx="0">
            <a:schemeClr val="accent3">
              <a:hueOff val="445972"/>
              <a:satOff val="-932"/>
              <a:lumOff val="-9903"/>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Too many logs and alerts, Client-side attacks</a:t>
            </a:r>
          </a:p>
        </p:txBody>
      </p:sp>
      <p:sp>
        <p:nvSpPr>
          <p:cNvPr id="18" name="Freeform 17"/>
          <p:cNvSpPr/>
          <p:nvPr/>
        </p:nvSpPr>
        <p:spPr>
          <a:xfrm>
            <a:off x="8244049" y="1946271"/>
            <a:ext cx="1557180"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Assume Breach, Raging Fires, Too Many Privileges</a:t>
            </a:r>
          </a:p>
        </p:txBody>
      </p:sp>
      <p:sp>
        <p:nvSpPr>
          <p:cNvPr id="20" name="TextBox 19"/>
          <p:cNvSpPr txBox="1"/>
          <p:nvPr/>
        </p:nvSpPr>
        <p:spPr>
          <a:xfrm>
            <a:off x="1800201" y="3959799"/>
            <a:ext cx="930511" cy="543867"/>
          </a:xfrm>
          <a:prstGeom prst="rect">
            <a:avLst/>
          </a:prstGeom>
          <a:noFill/>
        </p:spPr>
        <p:txBody>
          <a:bodyPr wrap="none" rtlCol="0">
            <a:spAutoFit/>
          </a:bodyPr>
          <a:lstStyle/>
          <a:p>
            <a:pPr algn="ctr"/>
            <a:r>
              <a:rPr lang="en-US" sz="1467" b="1" dirty="0"/>
              <a:t>SECURITY</a:t>
            </a:r>
          </a:p>
          <a:p>
            <a:pPr algn="ctr"/>
            <a:r>
              <a:rPr lang="en-US" sz="1467" b="1" dirty="0"/>
              <a:t>(CISO)</a:t>
            </a:r>
          </a:p>
        </p:txBody>
      </p:sp>
      <p:sp>
        <p:nvSpPr>
          <p:cNvPr id="41" name="Freeform 40"/>
          <p:cNvSpPr/>
          <p:nvPr/>
        </p:nvSpPr>
        <p:spPr>
          <a:xfrm>
            <a:off x="1725577" y="2991255"/>
            <a:ext cx="1541499"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Asset </a:t>
            </a:r>
            <a:r>
              <a:rPr lang="en-US" sz="1467" dirty="0" err="1">
                <a:solidFill>
                  <a:schemeClr val="bg1"/>
                </a:solidFill>
              </a:rPr>
              <a:t>Mgt</a:t>
            </a:r>
            <a:r>
              <a:rPr lang="en-US" sz="1467" dirty="0">
                <a:solidFill>
                  <a:schemeClr val="bg1"/>
                </a:solidFill>
              </a:rPr>
              <a:t>, Systems </a:t>
            </a:r>
            <a:r>
              <a:rPr lang="en-US" sz="1467" dirty="0" err="1">
                <a:solidFill>
                  <a:schemeClr val="bg1"/>
                </a:solidFill>
              </a:rPr>
              <a:t>Mgt</a:t>
            </a:r>
            <a:r>
              <a:rPr lang="en-US" sz="1467" dirty="0">
                <a:solidFill>
                  <a:schemeClr val="bg1"/>
                </a:solidFill>
              </a:rPr>
              <a:t> Tools</a:t>
            </a:r>
          </a:p>
        </p:txBody>
      </p:sp>
      <p:sp>
        <p:nvSpPr>
          <p:cNvPr id="42" name="Freeform 41"/>
          <p:cNvSpPr/>
          <p:nvPr/>
        </p:nvSpPr>
        <p:spPr>
          <a:xfrm>
            <a:off x="3910172" y="2991255"/>
            <a:ext cx="1538128"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Anti-Virus, Firewalls, Secure Configs</a:t>
            </a:r>
          </a:p>
        </p:txBody>
      </p:sp>
      <p:sp>
        <p:nvSpPr>
          <p:cNvPr id="43" name="Freeform 42"/>
          <p:cNvSpPr/>
          <p:nvPr/>
        </p:nvSpPr>
        <p:spPr>
          <a:xfrm>
            <a:off x="6072349" y="2991255"/>
            <a:ext cx="1547655"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445972"/>
              <a:satOff val="-932"/>
              <a:lumOff val="-9903"/>
              <a:alphaOff val="0"/>
            </a:schemeClr>
          </a:fillRef>
          <a:effectRef idx="0">
            <a:schemeClr val="accent3">
              <a:hueOff val="445972"/>
              <a:satOff val="-932"/>
              <a:lumOff val="-9903"/>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IDS, SIEM</a:t>
            </a:r>
          </a:p>
        </p:txBody>
      </p:sp>
      <p:sp>
        <p:nvSpPr>
          <p:cNvPr id="55" name="Freeform 54"/>
          <p:cNvSpPr/>
          <p:nvPr/>
        </p:nvSpPr>
        <p:spPr>
          <a:xfrm>
            <a:off x="8244049" y="2991255"/>
            <a:ext cx="1557180"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Incident Responders &amp; IR Tools (EDR, SOAR)</a:t>
            </a:r>
          </a:p>
        </p:txBody>
      </p:sp>
      <p:sp>
        <p:nvSpPr>
          <p:cNvPr id="77" name="TextBox 76"/>
          <p:cNvSpPr txBox="1"/>
          <p:nvPr/>
        </p:nvSpPr>
        <p:spPr>
          <a:xfrm>
            <a:off x="1805556" y="4716540"/>
            <a:ext cx="939040" cy="543867"/>
          </a:xfrm>
          <a:prstGeom prst="rect">
            <a:avLst/>
          </a:prstGeom>
          <a:noFill/>
        </p:spPr>
        <p:txBody>
          <a:bodyPr wrap="none" rtlCol="0">
            <a:spAutoFit/>
          </a:bodyPr>
          <a:lstStyle/>
          <a:p>
            <a:pPr algn="ctr"/>
            <a:r>
              <a:rPr lang="en-US" sz="1467" b="1" dirty="0"/>
              <a:t>STABILITY</a:t>
            </a:r>
          </a:p>
          <a:p>
            <a:pPr algn="ctr"/>
            <a:r>
              <a:rPr lang="en-US" sz="1467" b="1" dirty="0"/>
              <a:t>(CIO)</a:t>
            </a:r>
          </a:p>
        </p:txBody>
      </p:sp>
      <p:sp>
        <p:nvSpPr>
          <p:cNvPr id="60" name="Freeform 59"/>
          <p:cNvSpPr/>
          <p:nvPr/>
        </p:nvSpPr>
        <p:spPr>
          <a:xfrm>
            <a:off x="2209800" y="4448510"/>
            <a:ext cx="93133" cy="334433"/>
          </a:xfrm>
          <a:custGeom>
            <a:avLst/>
            <a:gdLst>
              <a:gd name="connsiteX0" fmla="*/ 44450 w 69850"/>
              <a:gd name="connsiteY0" fmla="*/ 0 h 250825"/>
              <a:gd name="connsiteX1" fmla="*/ 0 w 69850"/>
              <a:gd name="connsiteY1" fmla="*/ 123825 h 250825"/>
              <a:gd name="connsiteX2" fmla="*/ 69850 w 69850"/>
              <a:gd name="connsiteY2" fmla="*/ 107950 h 250825"/>
              <a:gd name="connsiteX3" fmla="*/ 25400 w 69850"/>
              <a:gd name="connsiteY3" fmla="*/ 250825 h 250825"/>
            </a:gdLst>
            <a:ahLst/>
            <a:cxnLst>
              <a:cxn ang="0">
                <a:pos x="connsiteX0" y="connsiteY0"/>
              </a:cxn>
              <a:cxn ang="0">
                <a:pos x="connsiteX1" y="connsiteY1"/>
              </a:cxn>
              <a:cxn ang="0">
                <a:pos x="connsiteX2" y="connsiteY2"/>
              </a:cxn>
              <a:cxn ang="0">
                <a:pos x="connsiteX3" y="connsiteY3"/>
              </a:cxn>
            </a:cxnLst>
            <a:rect l="l" t="t" r="r" b="b"/>
            <a:pathLst>
              <a:path w="69850" h="250825">
                <a:moveTo>
                  <a:pt x="44450" y="0"/>
                </a:moveTo>
                <a:lnTo>
                  <a:pt x="0" y="123825"/>
                </a:lnTo>
                <a:lnTo>
                  <a:pt x="69850" y="107950"/>
                </a:lnTo>
                <a:lnTo>
                  <a:pt x="25400" y="250825"/>
                </a:lnTo>
              </a:path>
            </a:pathLst>
          </a:custGeom>
          <a:ln>
            <a:solidFill>
              <a:srgbClr val="903CE6"/>
            </a:solidFill>
          </a:ln>
          <a:effectLst>
            <a:glow rad="25400">
              <a:srgbClr val="FF2600">
                <a:alpha val="40000"/>
              </a:srgbClr>
            </a:glo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1404"/>
          </a:p>
        </p:txBody>
      </p:sp>
      <p:grpSp>
        <p:nvGrpSpPr>
          <p:cNvPr id="3" name="Group 2">
            <a:extLst>
              <a:ext uri="{FF2B5EF4-FFF2-40B4-BE49-F238E27FC236}">
                <a16:creationId xmlns:a16="http://schemas.microsoft.com/office/drawing/2014/main" id="{0FB04B9D-323A-3842-8F51-7CE18D212374}"/>
              </a:ext>
            </a:extLst>
          </p:cNvPr>
          <p:cNvGrpSpPr/>
          <p:nvPr/>
        </p:nvGrpSpPr>
        <p:grpSpPr>
          <a:xfrm flipV="1">
            <a:off x="2696285" y="4099513"/>
            <a:ext cx="6482715" cy="1054117"/>
            <a:chOff x="2696285" y="4099513"/>
            <a:chExt cx="6482715" cy="1054117"/>
          </a:xfrm>
        </p:grpSpPr>
        <p:sp>
          <p:nvSpPr>
            <p:cNvPr id="23" name="Oval 22"/>
            <p:cNvSpPr/>
            <p:nvPr/>
          </p:nvSpPr>
          <p:spPr bwMode="auto">
            <a:xfrm flipV="1">
              <a:off x="4529403" y="4099513"/>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25" name="Straight Arrow Connector 24"/>
            <p:cNvCxnSpPr>
              <a:cxnSpLocks/>
              <a:stCxn id="14" idx="6"/>
              <a:endCxn id="23" idx="2"/>
            </p:cNvCxnSpPr>
            <p:nvPr/>
          </p:nvCxnSpPr>
          <p:spPr>
            <a:xfrm flipV="1">
              <a:off x="2993580" y="4249346"/>
              <a:ext cx="1535825" cy="8"/>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flipV="1">
              <a:off x="6696339" y="4099517"/>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30" name="Straight Arrow Connector 29"/>
            <p:cNvCxnSpPr>
              <a:cxnSpLocks/>
              <a:stCxn id="23" idx="6"/>
              <a:endCxn id="28" idx="2"/>
            </p:cNvCxnSpPr>
            <p:nvPr/>
          </p:nvCxnSpPr>
          <p:spPr>
            <a:xfrm>
              <a:off x="4829072" y="4249350"/>
              <a:ext cx="1867267" cy="4"/>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flipV="1">
              <a:off x="8879331" y="4099520"/>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sp>
          <p:nvSpPr>
            <p:cNvPr id="38" name="Oval 37"/>
            <p:cNvSpPr/>
            <p:nvPr/>
          </p:nvSpPr>
          <p:spPr bwMode="auto">
            <a:xfrm flipV="1">
              <a:off x="8879331" y="4853961"/>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40" name="Straight Arrow Connector 39"/>
            <p:cNvCxnSpPr>
              <a:cxnSpLocks/>
              <a:stCxn id="29" idx="2"/>
              <a:endCxn id="38" idx="2"/>
            </p:cNvCxnSpPr>
            <p:nvPr/>
          </p:nvCxnSpPr>
          <p:spPr>
            <a:xfrm>
              <a:off x="6696337" y="4787498"/>
              <a:ext cx="2182992" cy="21630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a:stCxn id="14" idx="2"/>
              <a:endCxn id="24" idx="2"/>
            </p:cNvCxnSpPr>
            <p:nvPr/>
          </p:nvCxnSpPr>
          <p:spPr>
            <a:xfrm>
              <a:off x="2696289" y="4249354"/>
              <a:ext cx="1833116" cy="32184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24" idx="2"/>
              <a:endCxn id="29" idx="2"/>
            </p:cNvCxnSpPr>
            <p:nvPr/>
          </p:nvCxnSpPr>
          <p:spPr>
            <a:xfrm>
              <a:off x="4529401" y="4571198"/>
              <a:ext cx="2166936" cy="21630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flipV="1">
              <a:off x="4529403" y="4421361"/>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sp>
          <p:nvSpPr>
            <p:cNvPr id="29" name="Oval 28"/>
            <p:cNvSpPr/>
            <p:nvPr/>
          </p:nvSpPr>
          <p:spPr bwMode="auto">
            <a:xfrm flipV="1">
              <a:off x="6696339" y="4637661"/>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76" name="Straight Arrow Connector 75"/>
            <p:cNvCxnSpPr>
              <a:cxnSpLocks/>
              <a:stCxn id="28" idx="6"/>
              <a:endCxn id="37" idx="2"/>
            </p:cNvCxnSpPr>
            <p:nvPr/>
          </p:nvCxnSpPr>
          <p:spPr>
            <a:xfrm>
              <a:off x="6996008" y="4249350"/>
              <a:ext cx="1883323" cy="3"/>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flipV="1">
              <a:off x="2696285" y="4100710"/>
              <a:ext cx="297291" cy="297291"/>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grpSp>
      <p:cxnSp>
        <p:nvCxnSpPr>
          <p:cNvPr id="65" name="Straight Connector 64"/>
          <p:cNvCxnSpPr>
            <a:cxnSpLocks/>
            <a:stCxn id="37" idx="0"/>
          </p:cNvCxnSpPr>
          <p:nvPr/>
        </p:nvCxnSpPr>
        <p:spPr>
          <a:xfrm flipH="1" flipV="1">
            <a:off x="9029164" y="4499310"/>
            <a:ext cx="2" cy="354644"/>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cxnSpLocks/>
            <a:stCxn id="38" idx="4"/>
          </p:cNvCxnSpPr>
          <p:nvPr/>
        </p:nvCxnSpPr>
        <p:spPr>
          <a:xfrm flipH="1">
            <a:off x="9029164" y="4399182"/>
            <a:ext cx="2" cy="452168"/>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71" name="Explosion 1 70"/>
          <p:cNvSpPr/>
          <p:nvPr/>
        </p:nvSpPr>
        <p:spPr>
          <a:xfrm>
            <a:off x="8910969" y="4494860"/>
            <a:ext cx="236396" cy="236396"/>
          </a:xfrm>
          <a:prstGeom prst="irregularSeal1">
            <a:avLst/>
          </a:prstGeom>
          <a:solidFill>
            <a:srgbClr val="903CE6"/>
          </a:solidFill>
          <a:effectLst>
            <a:glow rad="63500">
              <a:srgbClr val="FF2600">
                <a:alpha val="4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aphicFrame>
        <p:nvGraphicFramePr>
          <p:cNvPr id="68" name="Diagram 67"/>
          <p:cNvGraphicFramePr/>
          <p:nvPr/>
        </p:nvGraphicFramePr>
        <p:xfrm>
          <a:off x="1718349" y="954861"/>
          <a:ext cx="10253867" cy="844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5" name="Freeform 84"/>
          <p:cNvSpPr/>
          <p:nvPr/>
        </p:nvSpPr>
        <p:spPr>
          <a:xfrm>
            <a:off x="10415039" y="1939282"/>
            <a:ext cx="1557180"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Ransomware, MBR Wiper, DDoS, Firmware Bricking</a:t>
            </a:r>
          </a:p>
        </p:txBody>
      </p:sp>
      <p:sp>
        <p:nvSpPr>
          <p:cNvPr id="86" name="Freeform 85"/>
          <p:cNvSpPr/>
          <p:nvPr/>
        </p:nvSpPr>
        <p:spPr>
          <a:xfrm>
            <a:off x="10415039" y="2990271"/>
            <a:ext cx="1557180"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467" dirty="0">
                <a:solidFill>
                  <a:schemeClr val="bg1"/>
                </a:solidFill>
              </a:rPr>
              <a:t>Distributed, Immutable, Ephemeral (DIE!!!) Systems</a:t>
            </a:r>
          </a:p>
        </p:txBody>
      </p:sp>
      <p:sp>
        <p:nvSpPr>
          <p:cNvPr id="87" name="Freeform 86"/>
          <p:cNvSpPr/>
          <p:nvPr/>
        </p:nvSpPr>
        <p:spPr>
          <a:xfrm>
            <a:off x="10411538" y="5357072"/>
            <a:ext cx="1560681"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0" tIns="118235" rIns="0" bIns="118235" numCol="1" spcCol="1270" anchor="ctr" anchorCtr="0">
            <a:noAutofit/>
          </a:bodyPr>
          <a:lstStyle/>
          <a:p>
            <a:pPr algn="ctr" defTabSz="1066747">
              <a:lnSpc>
                <a:spcPct val="90000"/>
              </a:lnSpc>
              <a:spcAft>
                <a:spcPct val="35000"/>
              </a:spcAft>
            </a:pPr>
            <a:r>
              <a:rPr lang="en-US" sz="1467" dirty="0">
                <a:solidFill>
                  <a:schemeClr val="bg1"/>
                </a:solidFill>
              </a:rPr>
              <a:t>Choose Your</a:t>
            </a:r>
            <a:br>
              <a:rPr lang="en-US" sz="1467" dirty="0">
                <a:solidFill>
                  <a:schemeClr val="bg1"/>
                </a:solidFill>
              </a:rPr>
            </a:br>
            <a:r>
              <a:rPr lang="en-US" sz="1467" dirty="0">
                <a:solidFill>
                  <a:schemeClr val="bg1"/>
                </a:solidFill>
              </a:rPr>
              <a:t>Own Destiny</a:t>
            </a:r>
          </a:p>
        </p:txBody>
      </p:sp>
      <p:sp>
        <p:nvSpPr>
          <p:cNvPr id="49" name="TextBox 48"/>
          <p:cNvSpPr txBox="1"/>
          <p:nvPr/>
        </p:nvSpPr>
        <p:spPr>
          <a:xfrm>
            <a:off x="173192" y="2001535"/>
            <a:ext cx="1440010" cy="769441"/>
          </a:xfrm>
          <a:prstGeom prst="rect">
            <a:avLst/>
          </a:prstGeom>
          <a:noFill/>
        </p:spPr>
        <p:txBody>
          <a:bodyPr wrap="none" rtlCol="0">
            <a:spAutoFit/>
          </a:bodyPr>
          <a:lstStyle/>
          <a:p>
            <a:pPr algn="ctr"/>
            <a:r>
              <a:rPr lang="en-US" sz="2200" b="1"/>
              <a:t>Core</a:t>
            </a:r>
            <a:br>
              <a:rPr lang="en-US" sz="2200" b="1"/>
            </a:br>
            <a:r>
              <a:rPr lang="en-US" sz="2200" b="1"/>
              <a:t>Challenges</a:t>
            </a:r>
            <a:endParaRPr lang="en-US" sz="2200" b="1" dirty="0"/>
          </a:p>
        </p:txBody>
      </p:sp>
      <p:sp>
        <p:nvSpPr>
          <p:cNvPr id="51" name="TextBox 50"/>
          <p:cNvSpPr txBox="1"/>
          <p:nvPr/>
        </p:nvSpPr>
        <p:spPr>
          <a:xfrm>
            <a:off x="257447" y="3164583"/>
            <a:ext cx="1271502" cy="430887"/>
          </a:xfrm>
          <a:prstGeom prst="rect">
            <a:avLst/>
          </a:prstGeom>
          <a:noFill/>
        </p:spPr>
        <p:txBody>
          <a:bodyPr wrap="none" rtlCol="0">
            <a:spAutoFit/>
          </a:bodyPr>
          <a:lstStyle/>
          <a:p>
            <a:pPr algn="ctr"/>
            <a:r>
              <a:rPr lang="en-US" sz="2200" b="1"/>
              <a:t>Solutions</a:t>
            </a:r>
            <a:endParaRPr lang="en-US" sz="2200" b="1" dirty="0"/>
          </a:p>
        </p:txBody>
      </p:sp>
      <p:sp>
        <p:nvSpPr>
          <p:cNvPr id="54" name="TextBox 53"/>
          <p:cNvSpPr txBox="1"/>
          <p:nvPr/>
        </p:nvSpPr>
        <p:spPr>
          <a:xfrm>
            <a:off x="9758" y="4258669"/>
            <a:ext cx="1766881" cy="769441"/>
          </a:xfrm>
          <a:prstGeom prst="rect">
            <a:avLst/>
          </a:prstGeom>
          <a:noFill/>
        </p:spPr>
        <p:txBody>
          <a:bodyPr wrap="square" rtlCol="0">
            <a:spAutoFit/>
          </a:bodyPr>
          <a:lstStyle/>
          <a:p>
            <a:pPr algn="ctr"/>
            <a:r>
              <a:rPr lang="en-US" sz="2200" b="1"/>
              <a:t>IT / Security </a:t>
            </a:r>
            <a:r>
              <a:rPr lang="en-US" sz="2200" b="1" dirty="0"/>
              <a:t>Tension</a:t>
            </a:r>
          </a:p>
        </p:txBody>
      </p:sp>
      <p:sp>
        <p:nvSpPr>
          <p:cNvPr id="56" name="TextBox 55"/>
          <p:cNvSpPr txBox="1"/>
          <p:nvPr/>
        </p:nvSpPr>
        <p:spPr>
          <a:xfrm>
            <a:off x="614821" y="1197155"/>
            <a:ext cx="556755" cy="430887"/>
          </a:xfrm>
          <a:prstGeom prst="rect">
            <a:avLst/>
          </a:prstGeom>
          <a:noFill/>
        </p:spPr>
        <p:txBody>
          <a:bodyPr wrap="none" rtlCol="0">
            <a:spAutoFit/>
          </a:bodyPr>
          <a:lstStyle/>
          <a:p>
            <a:pPr algn="ctr"/>
            <a:r>
              <a:rPr lang="en-US" sz="2200" b="1"/>
              <a:t>Era</a:t>
            </a:r>
            <a:endParaRPr lang="en-US" sz="2200" b="1" dirty="0"/>
          </a:p>
        </p:txBody>
      </p:sp>
      <p:sp>
        <p:nvSpPr>
          <p:cNvPr id="57" name="TextBox 56"/>
          <p:cNvSpPr txBox="1"/>
          <p:nvPr/>
        </p:nvSpPr>
        <p:spPr>
          <a:xfrm>
            <a:off x="-17308" y="5259882"/>
            <a:ext cx="1821011" cy="1015663"/>
          </a:xfrm>
          <a:prstGeom prst="rect">
            <a:avLst/>
          </a:prstGeom>
          <a:noFill/>
        </p:spPr>
        <p:txBody>
          <a:bodyPr wrap="none" rtlCol="0">
            <a:spAutoFit/>
          </a:bodyPr>
          <a:lstStyle/>
          <a:p>
            <a:pPr algn="ctr">
              <a:lnSpc>
                <a:spcPts val="2400"/>
              </a:lnSpc>
            </a:pPr>
            <a:r>
              <a:rPr lang="en-US" sz="2200" b="1" dirty="0"/>
              <a:t>Security Team</a:t>
            </a:r>
          </a:p>
          <a:p>
            <a:pPr algn="ctr">
              <a:lnSpc>
                <a:spcPts val="2400"/>
              </a:lnSpc>
            </a:pPr>
            <a:r>
              <a:rPr lang="en-US" sz="2200" b="1" dirty="0"/>
              <a:t>Composition</a:t>
            </a:r>
          </a:p>
          <a:p>
            <a:pPr algn="ctr">
              <a:lnSpc>
                <a:spcPts val="2400"/>
              </a:lnSpc>
            </a:pPr>
            <a:r>
              <a:rPr lang="en-US" sz="2200" b="1" dirty="0"/>
              <a:t>&amp; Focus</a:t>
            </a:r>
          </a:p>
        </p:txBody>
      </p:sp>
      <p:grpSp>
        <p:nvGrpSpPr>
          <p:cNvPr id="13" name="Group 12">
            <a:extLst>
              <a:ext uri="{FF2B5EF4-FFF2-40B4-BE49-F238E27FC236}">
                <a16:creationId xmlns:a16="http://schemas.microsoft.com/office/drawing/2014/main" id="{8FB06678-EC92-124D-8754-DDEA07242A63}"/>
              </a:ext>
            </a:extLst>
          </p:cNvPr>
          <p:cNvGrpSpPr/>
          <p:nvPr/>
        </p:nvGrpSpPr>
        <p:grpSpPr>
          <a:xfrm>
            <a:off x="9033344" y="4997851"/>
            <a:ext cx="2290267" cy="533356"/>
            <a:chOff x="9033344" y="4997851"/>
            <a:chExt cx="2290267" cy="533356"/>
          </a:xfrm>
        </p:grpSpPr>
        <p:sp>
          <p:nvSpPr>
            <p:cNvPr id="74" name="Oval 73">
              <a:extLst>
                <a:ext uri="{FF2B5EF4-FFF2-40B4-BE49-F238E27FC236}">
                  <a16:creationId xmlns:a16="http://schemas.microsoft.com/office/drawing/2014/main" id="{5FC7FE4E-094F-3C43-BF5B-B58E6D631ABD}"/>
                </a:ext>
              </a:extLst>
            </p:cNvPr>
            <p:cNvSpPr/>
            <p:nvPr/>
          </p:nvSpPr>
          <p:spPr bwMode="auto">
            <a:xfrm rot="10800000" flipV="1">
              <a:off x="11023942" y="5231538"/>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40" eaLnBrk="0" hangingPunct="0"/>
              <a:r>
                <a:rPr lang="en-US" sz="2000" dirty="0">
                  <a:solidFill>
                    <a:schemeClr val="bg1"/>
                  </a:solidFill>
                  <a:latin typeface="Arial" charset="0"/>
                </a:rPr>
                <a:t>C</a:t>
              </a:r>
            </a:p>
          </p:txBody>
        </p:sp>
        <p:sp>
          <p:nvSpPr>
            <p:cNvPr id="73" name="Freeform 72">
              <a:extLst>
                <a:ext uri="{FF2B5EF4-FFF2-40B4-BE49-F238E27FC236}">
                  <a16:creationId xmlns:a16="http://schemas.microsoft.com/office/drawing/2014/main" id="{82975BDA-4A96-C746-AAEA-A0463B75BBB0}"/>
                </a:ext>
              </a:extLst>
            </p:cNvPr>
            <p:cNvSpPr/>
            <p:nvPr/>
          </p:nvSpPr>
          <p:spPr>
            <a:xfrm>
              <a:off x="9033344" y="4997851"/>
              <a:ext cx="1972222" cy="378121"/>
            </a:xfrm>
            <a:custGeom>
              <a:avLst/>
              <a:gdLst>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99592 w 1604865"/>
                <a:gd name="connsiteY4" fmla="*/ 391885 h 905069"/>
                <a:gd name="connsiteX5" fmla="*/ 1343608 w 1604865"/>
                <a:gd name="connsiteY5" fmla="*/ 270587 h 905069"/>
                <a:gd name="connsiteX6" fmla="*/ 37322 w 1604865"/>
                <a:gd name="connsiteY6" fmla="*/ 905069 h 905069"/>
                <a:gd name="connsiteX7" fmla="*/ 0 w 1604865"/>
                <a:gd name="connsiteY7" fmla="*/ 130628 h 905069"/>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62269 w 1604865"/>
                <a:gd name="connsiteY4" fmla="*/ 438538 h 905069"/>
                <a:gd name="connsiteX5" fmla="*/ 1343608 w 1604865"/>
                <a:gd name="connsiteY5" fmla="*/ 270587 h 905069"/>
                <a:gd name="connsiteX6" fmla="*/ 37322 w 1604865"/>
                <a:gd name="connsiteY6" fmla="*/ 905069 h 905069"/>
                <a:gd name="connsiteX7" fmla="*/ 0 w 1604865"/>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38538 h 905069"/>
                <a:gd name="connsiteX5" fmla="*/ 1343608 w 1623526"/>
                <a:gd name="connsiteY5" fmla="*/ 270587 h 905069"/>
                <a:gd name="connsiteX6" fmla="*/ 37322 w 1623526"/>
                <a:gd name="connsiteY6" fmla="*/ 905069 h 905069"/>
                <a:gd name="connsiteX7" fmla="*/ 0 w 1623526"/>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47868 h 905069"/>
                <a:gd name="connsiteX5" fmla="*/ 1343608 w 1623526"/>
                <a:gd name="connsiteY5" fmla="*/ 270587 h 905069"/>
                <a:gd name="connsiteX6" fmla="*/ 37322 w 1623526"/>
                <a:gd name="connsiteY6" fmla="*/ 905069 h 905069"/>
                <a:gd name="connsiteX7" fmla="*/ 0 w 1623526"/>
                <a:gd name="connsiteY7" fmla="*/ 130628 h 905069"/>
                <a:gd name="connsiteX0" fmla="*/ 0 w 1586204"/>
                <a:gd name="connsiteY0" fmla="*/ 121298 h 905069"/>
                <a:gd name="connsiteX1" fmla="*/ 1278294 w 1586204"/>
                <a:gd name="connsiteY1" fmla="*/ 139959 h 905069"/>
                <a:gd name="connsiteX2" fmla="*/ 1268963 w 1586204"/>
                <a:gd name="connsiteY2" fmla="*/ 0 h 905069"/>
                <a:gd name="connsiteX3" fmla="*/ 1586204 w 1586204"/>
                <a:gd name="connsiteY3" fmla="*/ 158620 h 905069"/>
                <a:gd name="connsiteX4" fmla="*/ 1324947 w 1586204"/>
                <a:gd name="connsiteY4" fmla="*/ 447868 h 905069"/>
                <a:gd name="connsiteX5" fmla="*/ 1306286 w 1586204"/>
                <a:gd name="connsiteY5" fmla="*/ 270587 h 905069"/>
                <a:gd name="connsiteX6" fmla="*/ 0 w 1586204"/>
                <a:gd name="connsiteY6" fmla="*/ 905069 h 905069"/>
                <a:gd name="connsiteX7" fmla="*/ 0 w 1586204"/>
                <a:gd name="connsiteY7" fmla="*/ 121298 h 905069"/>
                <a:gd name="connsiteX0" fmla="*/ 0 w 1611310"/>
                <a:gd name="connsiteY0" fmla="*/ 121298 h 1455575"/>
                <a:gd name="connsiteX1" fmla="*/ 1278294 w 1611310"/>
                <a:gd name="connsiteY1" fmla="*/ 139959 h 1455575"/>
                <a:gd name="connsiteX2" fmla="*/ 1268963 w 1611310"/>
                <a:gd name="connsiteY2" fmla="*/ 0 h 1455575"/>
                <a:gd name="connsiteX3" fmla="*/ 1611310 w 1611310"/>
                <a:gd name="connsiteY3" fmla="*/ 1455575 h 1455575"/>
                <a:gd name="connsiteX4" fmla="*/ 1324947 w 1611310"/>
                <a:gd name="connsiteY4" fmla="*/ 447868 h 1455575"/>
                <a:gd name="connsiteX5" fmla="*/ 1306286 w 1611310"/>
                <a:gd name="connsiteY5" fmla="*/ 270587 h 1455575"/>
                <a:gd name="connsiteX6" fmla="*/ 0 w 1611310"/>
                <a:gd name="connsiteY6" fmla="*/ 905069 h 1455575"/>
                <a:gd name="connsiteX7" fmla="*/ 0 w 1611310"/>
                <a:gd name="connsiteY7" fmla="*/ 121298 h 1455575"/>
                <a:gd name="connsiteX0" fmla="*/ 0 w 1611310"/>
                <a:gd name="connsiteY0" fmla="*/ 121298 h 1502227"/>
                <a:gd name="connsiteX1" fmla="*/ 1278294 w 1611310"/>
                <a:gd name="connsiteY1" fmla="*/ 139959 h 1502227"/>
                <a:gd name="connsiteX2" fmla="*/ 1268963 w 1611310"/>
                <a:gd name="connsiteY2" fmla="*/ 0 h 1502227"/>
                <a:gd name="connsiteX3" fmla="*/ 1611310 w 1611310"/>
                <a:gd name="connsiteY3" fmla="*/ 1455575 h 1502227"/>
                <a:gd name="connsiteX4" fmla="*/ 1358421 w 1611310"/>
                <a:gd name="connsiteY4" fmla="*/ 1502227 h 1502227"/>
                <a:gd name="connsiteX5" fmla="*/ 1306286 w 1611310"/>
                <a:gd name="connsiteY5" fmla="*/ 270587 h 1502227"/>
                <a:gd name="connsiteX6" fmla="*/ 0 w 1611310"/>
                <a:gd name="connsiteY6" fmla="*/ 905069 h 1502227"/>
                <a:gd name="connsiteX7" fmla="*/ 0 w 1611310"/>
                <a:gd name="connsiteY7" fmla="*/ 121298 h 1502227"/>
                <a:gd name="connsiteX0" fmla="*/ 0 w 1611310"/>
                <a:gd name="connsiteY0" fmla="*/ 121298 h 1502227"/>
                <a:gd name="connsiteX1" fmla="*/ 1278294 w 1611310"/>
                <a:gd name="connsiteY1" fmla="*/ 139959 h 1502227"/>
                <a:gd name="connsiteX2" fmla="*/ 1268963 w 1611310"/>
                <a:gd name="connsiteY2" fmla="*/ 0 h 1502227"/>
                <a:gd name="connsiteX3" fmla="*/ 1611310 w 1611310"/>
                <a:gd name="connsiteY3" fmla="*/ 1455575 h 1502227"/>
                <a:gd name="connsiteX4" fmla="*/ 1358421 w 1611310"/>
                <a:gd name="connsiteY4" fmla="*/ 1502227 h 1502227"/>
                <a:gd name="connsiteX5" fmla="*/ 1373235 w 1611310"/>
                <a:gd name="connsiteY5" fmla="*/ 1315615 h 1502227"/>
                <a:gd name="connsiteX6" fmla="*/ 0 w 1611310"/>
                <a:gd name="connsiteY6" fmla="*/ 905069 h 1502227"/>
                <a:gd name="connsiteX7" fmla="*/ 0 w 1611310"/>
                <a:gd name="connsiteY7" fmla="*/ 121298 h 1502227"/>
                <a:gd name="connsiteX0" fmla="*/ 0 w 1611310"/>
                <a:gd name="connsiteY0" fmla="*/ 121298 h 1502227"/>
                <a:gd name="connsiteX1" fmla="*/ 1253188 w 1611310"/>
                <a:gd name="connsiteY1" fmla="*/ 867746 h 1502227"/>
                <a:gd name="connsiteX2" fmla="*/ 1268963 w 1611310"/>
                <a:gd name="connsiteY2" fmla="*/ 0 h 1502227"/>
                <a:gd name="connsiteX3" fmla="*/ 1611310 w 1611310"/>
                <a:gd name="connsiteY3" fmla="*/ 1455575 h 1502227"/>
                <a:gd name="connsiteX4" fmla="*/ 1358421 w 1611310"/>
                <a:gd name="connsiteY4" fmla="*/ 1502227 h 1502227"/>
                <a:gd name="connsiteX5" fmla="*/ 1373235 w 1611310"/>
                <a:gd name="connsiteY5" fmla="*/ 1315615 h 1502227"/>
                <a:gd name="connsiteX6" fmla="*/ 0 w 1611310"/>
                <a:gd name="connsiteY6" fmla="*/ 905069 h 1502227"/>
                <a:gd name="connsiteX7" fmla="*/ 0 w 1611310"/>
                <a:gd name="connsiteY7" fmla="*/ 121298 h 1502227"/>
                <a:gd name="connsiteX0" fmla="*/ 0 w 1611310"/>
                <a:gd name="connsiteY0" fmla="*/ 0 h 1380929"/>
                <a:gd name="connsiteX1" fmla="*/ 1253188 w 1611310"/>
                <a:gd name="connsiteY1" fmla="*/ 746448 h 1380929"/>
                <a:gd name="connsiteX2" fmla="*/ 1578604 w 1611310"/>
                <a:gd name="connsiteY2" fmla="*/ 1026367 h 1380929"/>
                <a:gd name="connsiteX3" fmla="*/ 1611310 w 1611310"/>
                <a:gd name="connsiteY3" fmla="*/ 1334277 h 1380929"/>
                <a:gd name="connsiteX4" fmla="*/ 1358421 w 1611310"/>
                <a:gd name="connsiteY4" fmla="*/ 1380929 h 1380929"/>
                <a:gd name="connsiteX5" fmla="*/ 1373235 w 1611310"/>
                <a:gd name="connsiteY5" fmla="*/ 1194317 h 1380929"/>
                <a:gd name="connsiteX6" fmla="*/ 0 w 1611310"/>
                <a:gd name="connsiteY6" fmla="*/ 783771 h 1380929"/>
                <a:gd name="connsiteX7" fmla="*/ 0 w 1611310"/>
                <a:gd name="connsiteY7" fmla="*/ 0 h 1380929"/>
                <a:gd name="connsiteX0" fmla="*/ 0 w 1611310"/>
                <a:gd name="connsiteY0" fmla="*/ 0 h 1380929"/>
                <a:gd name="connsiteX1" fmla="*/ 1487511 w 1611310"/>
                <a:gd name="connsiteY1" fmla="*/ 1166326 h 1380929"/>
                <a:gd name="connsiteX2" fmla="*/ 1578604 w 1611310"/>
                <a:gd name="connsiteY2" fmla="*/ 1026367 h 1380929"/>
                <a:gd name="connsiteX3" fmla="*/ 1611310 w 1611310"/>
                <a:gd name="connsiteY3" fmla="*/ 1334277 h 1380929"/>
                <a:gd name="connsiteX4" fmla="*/ 1358421 w 1611310"/>
                <a:gd name="connsiteY4" fmla="*/ 1380929 h 1380929"/>
                <a:gd name="connsiteX5" fmla="*/ 1373235 w 1611310"/>
                <a:gd name="connsiteY5" fmla="*/ 1194317 h 1380929"/>
                <a:gd name="connsiteX6" fmla="*/ 0 w 1611310"/>
                <a:gd name="connsiteY6" fmla="*/ 783771 h 1380929"/>
                <a:gd name="connsiteX7" fmla="*/ 0 w 1611310"/>
                <a:gd name="connsiteY7" fmla="*/ 0 h 1380929"/>
                <a:gd name="connsiteX0" fmla="*/ 0 w 1611310"/>
                <a:gd name="connsiteY0" fmla="*/ 0 h 1380929"/>
                <a:gd name="connsiteX1" fmla="*/ 1487511 w 1611310"/>
                <a:gd name="connsiteY1" fmla="*/ 1166326 h 1380929"/>
                <a:gd name="connsiteX2" fmla="*/ 1578604 w 1611310"/>
                <a:gd name="connsiteY2" fmla="*/ 1026367 h 1380929"/>
                <a:gd name="connsiteX3" fmla="*/ 1611310 w 1611310"/>
                <a:gd name="connsiteY3" fmla="*/ 1334277 h 1380929"/>
                <a:gd name="connsiteX4" fmla="*/ 1358421 w 1611310"/>
                <a:gd name="connsiteY4" fmla="*/ 1380929 h 1380929"/>
                <a:gd name="connsiteX5" fmla="*/ 1297917 w 1611310"/>
                <a:gd name="connsiteY5" fmla="*/ 1129002 h 1380929"/>
                <a:gd name="connsiteX6" fmla="*/ 0 w 1611310"/>
                <a:gd name="connsiteY6" fmla="*/ 783771 h 1380929"/>
                <a:gd name="connsiteX7" fmla="*/ 0 w 1611310"/>
                <a:gd name="connsiteY7" fmla="*/ 0 h 1380929"/>
                <a:gd name="connsiteX0" fmla="*/ 0 w 1611310"/>
                <a:gd name="connsiteY0" fmla="*/ 0 h 1380929"/>
                <a:gd name="connsiteX1" fmla="*/ 1370350 w 1611310"/>
                <a:gd name="connsiteY1" fmla="*/ 998375 h 1380929"/>
                <a:gd name="connsiteX2" fmla="*/ 1578604 w 1611310"/>
                <a:gd name="connsiteY2" fmla="*/ 1026367 h 1380929"/>
                <a:gd name="connsiteX3" fmla="*/ 1611310 w 1611310"/>
                <a:gd name="connsiteY3" fmla="*/ 1334277 h 1380929"/>
                <a:gd name="connsiteX4" fmla="*/ 1358421 w 1611310"/>
                <a:gd name="connsiteY4" fmla="*/ 1380929 h 1380929"/>
                <a:gd name="connsiteX5" fmla="*/ 1297917 w 1611310"/>
                <a:gd name="connsiteY5" fmla="*/ 1129002 h 1380929"/>
                <a:gd name="connsiteX6" fmla="*/ 0 w 1611310"/>
                <a:gd name="connsiteY6" fmla="*/ 783771 h 1380929"/>
                <a:gd name="connsiteX7" fmla="*/ 0 w 1611310"/>
                <a:gd name="connsiteY7" fmla="*/ 0 h 1380929"/>
                <a:gd name="connsiteX0" fmla="*/ 0 w 1611310"/>
                <a:gd name="connsiteY0" fmla="*/ 0 h 1380929"/>
                <a:gd name="connsiteX1" fmla="*/ 1370350 w 1611310"/>
                <a:gd name="connsiteY1" fmla="*/ 998375 h 1380929"/>
                <a:gd name="connsiteX2" fmla="*/ 1494918 w 1611310"/>
                <a:gd name="connsiteY2" fmla="*/ 849085 h 1380929"/>
                <a:gd name="connsiteX3" fmla="*/ 1611310 w 1611310"/>
                <a:gd name="connsiteY3" fmla="*/ 1334277 h 1380929"/>
                <a:gd name="connsiteX4" fmla="*/ 1358421 w 1611310"/>
                <a:gd name="connsiteY4" fmla="*/ 1380929 h 1380929"/>
                <a:gd name="connsiteX5" fmla="*/ 1297917 w 1611310"/>
                <a:gd name="connsiteY5" fmla="*/ 1129002 h 1380929"/>
                <a:gd name="connsiteX6" fmla="*/ 0 w 1611310"/>
                <a:gd name="connsiteY6" fmla="*/ 783771 h 1380929"/>
                <a:gd name="connsiteX7" fmla="*/ 0 w 1611310"/>
                <a:gd name="connsiteY7" fmla="*/ 0 h 1380929"/>
                <a:gd name="connsiteX0" fmla="*/ 0 w 1527624"/>
                <a:gd name="connsiteY0" fmla="*/ 0 h 1380929"/>
                <a:gd name="connsiteX1" fmla="*/ 1370350 w 1527624"/>
                <a:gd name="connsiteY1" fmla="*/ 998375 h 1380929"/>
                <a:gd name="connsiteX2" fmla="*/ 1494918 w 1527624"/>
                <a:gd name="connsiteY2" fmla="*/ 849085 h 1380929"/>
                <a:gd name="connsiteX3" fmla="*/ 1527624 w 1527624"/>
                <a:gd name="connsiteY3" fmla="*/ 1166326 h 1380929"/>
                <a:gd name="connsiteX4" fmla="*/ 1358421 w 1527624"/>
                <a:gd name="connsiteY4" fmla="*/ 1380929 h 1380929"/>
                <a:gd name="connsiteX5" fmla="*/ 1297917 w 1527624"/>
                <a:gd name="connsiteY5" fmla="*/ 1129002 h 1380929"/>
                <a:gd name="connsiteX6" fmla="*/ 0 w 1527624"/>
                <a:gd name="connsiteY6" fmla="*/ 783771 h 1380929"/>
                <a:gd name="connsiteX7" fmla="*/ 0 w 1527624"/>
                <a:gd name="connsiteY7" fmla="*/ 0 h 1380929"/>
                <a:gd name="connsiteX0" fmla="*/ 0 w 1527624"/>
                <a:gd name="connsiteY0" fmla="*/ 0 h 1306284"/>
                <a:gd name="connsiteX1" fmla="*/ 1370350 w 1527624"/>
                <a:gd name="connsiteY1" fmla="*/ 998375 h 1306284"/>
                <a:gd name="connsiteX2" fmla="*/ 1494918 w 1527624"/>
                <a:gd name="connsiteY2" fmla="*/ 849085 h 1306284"/>
                <a:gd name="connsiteX3" fmla="*/ 1527624 w 1527624"/>
                <a:gd name="connsiteY3" fmla="*/ 1166326 h 1306284"/>
                <a:gd name="connsiteX4" fmla="*/ 1199417 w 1527624"/>
                <a:gd name="connsiteY4" fmla="*/ 1306284 h 1306284"/>
                <a:gd name="connsiteX5" fmla="*/ 1297917 w 1527624"/>
                <a:gd name="connsiteY5" fmla="*/ 1129002 h 1306284"/>
                <a:gd name="connsiteX6" fmla="*/ 0 w 1527624"/>
                <a:gd name="connsiteY6" fmla="*/ 783771 h 1306284"/>
                <a:gd name="connsiteX7" fmla="*/ 0 w 1527624"/>
                <a:gd name="connsiteY7" fmla="*/ 0 h 1306284"/>
                <a:gd name="connsiteX0" fmla="*/ 920553 w 1527624"/>
                <a:gd name="connsiteY0" fmla="*/ 0 h 632395"/>
                <a:gd name="connsiteX1" fmla="*/ 1370350 w 1527624"/>
                <a:gd name="connsiteY1" fmla="*/ 324486 h 632395"/>
                <a:gd name="connsiteX2" fmla="*/ 1494918 w 1527624"/>
                <a:gd name="connsiteY2" fmla="*/ 175196 h 632395"/>
                <a:gd name="connsiteX3" fmla="*/ 1527624 w 1527624"/>
                <a:gd name="connsiteY3" fmla="*/ 492437 h 632395"/>
                <a:gd name="connsiteX4" fmla="*/ 1199417 w 1527624"/>
                <a:gd name="connsiteY4" fmla="*/ 632395 h 632395"/>
                <a:gd name="connsiteX5" fmla="*/ 1297917 w 1527624"/>
                <a:gd name="connsiteY5" fmla="*/ 455113 h 632395"/>
                <a:gd name="connsiteX6" fmla="*/ 0 w 1527624"/>
                <a:gd name="connsiteY6" fmla="*/ 109882 h 632395"/>
                <a:gd name="connsiteX7" fmla="*/ 920553 w 1527624"/>
                <a:gd name="connsiteY7" fmla="*/ 0 h 632395"/>
                <a:gd name="connsiteX0" fmla="*/ 931944 w 1539015"/>
                <a:gd name="connsiteY0" fmla="*/ 0 h 632395"/>
                <a:gd name="connsiteX1" fmla="*/ 1381741 w 1539015"/>
                <a:gd name="connsiteY1" fmla="*/ 324486 h 632395"/>
                <a:gd name="connsiteX2" fmla="*/ 1506309 w 1539015"/>
                <a:gd name="connsiteY2" fmla="*/ 175196 h 632395"/>
                <a:gd name="connsiteX3" fmla="*/ 1539015 w 1539015"/>
                <a:gd name="connsiteY3" fmla="*/ 492437 h 632395"/>
                <a:gd name="connsiteX4" fmla="*/ 1210808 w 1539015"/>
                <a:gd name="connsiteY4" fmla="*/ 632395 h 632395"/>
                <a:gd name="connsiteX5" fmla="*/ 1309308 w 1539015"/>
                <a:gd name="connsiteY5" fmla="*/ 455113 h 632395"/>
                <a:gd name="connsiteX6" fmla="*/ 0 w 1539015"/>
                <a:gd name="connsiteY6" fmla="*/ 91034 h 632395"/>
                <a:gd name="connsiteX7" fmla="*/ 931944 w 1539015"/>
                <a:gd name="connsiteY7" fmla="*/ 0 h 632395"/>
                <a:gd name="connsiteX0" fmla="*/ 931944 w 1539015"/>
                <a:gd name="connsiteY0" fmla="*/ 0 h 632395"/>
                <a:gd name="connsiteX1" fmla="*/ 1393132 w 1539015"/>
                <a:gd name="connsiteY1" fmla="*/ 264803 h 632395"/>
                <a:gd name="connsiteX2" fmla="*/ 1506309 w 1539015"/>
                <a:gd name="connsiteY2" fmla="*/ 175196 h 632395"/>
                <a:gd name="connsiteX3" fmla="*/ 1539015 w 1539015"/>
                <a:gd name="connsiteY3" fmla="*/ 492437 h 632395"/>
                <a:gd name="connsiteX4" fmla="*/ 1210808 w 1539015"/>
                <a:gd name="connsiteY4" fmla="*/ 632395 h 632395"/>
                <a:gd name="connsiteX5" fmla="*/ 1309308 w 1539015"/>
                <a:gd name="connsiteY5" fmla="*/ 455113 h 632395"/>
                <a:gd name="connsiteX6" fmla="*/ 0 w 1539015"/>
                <a:gd name="connsiteY6" fmla="*/ 91034 h 632395"/>
                <a:gd name="connsiteX7" fmla="*/ 931944 w 1539015"/>
                <a:gd name="connsiteY7" fmla="*/ 0 h 632395"/>
                <a:gd name="connsiteX0" fmla="*/ 931944 w 1539015"/>
                <a:gd name="connsiteY0" fmla="*/ 0 h 632395"/>
                <a:gd name="connsiteX1" fmla="*/ 1393132 w 1539015"/>
                <a:gd name="connsiteY1" fmla="*/ 264803 h 632395"/>
                <a:gd name="connsiteX2" fmla="*/ 1455051 w 1539015"/>
                <a:gd name="connsiteY2" fmla="*/ 178338 h 632395"/>
                <a:gd name="connsiteX3" fmla="*/ 1539015 w 1539015"/>
                <a:gd name="connsiteY3" fmla="*/ 492437 h 632395"/>
                <a:gd name="connsiteX4" fmla="*/ 1210808 w 1539015"/>
                <a:gd name="connsiteY4" fmla="*/ 632395 h 632395"/>
                <a:gd name="connsiteX5" fmla="*/ 1309308 w 1539015"/>
                <a:gd name="connsiteY5" fmla="*/ 455113 h 632395"/>
                <a:gd name="connsiteX6" fmla="*/ 0 w 1539015"/>
                <a:gd name="connsiteY6" fmla="*/ 91034 h 632395"/>
                <a:gd name="connsiteX7" fmla="*/ 931944 w 1539015"/>
                <a:gd name="connsiteY7" fmla="*/ 0 h 632395"/>
                <a:gd name="connsiteX0" fmla="*/ 931944 w 1539015"/>
                <a:gd name="connsiteY0" fmla="*/ 0 h 632395"/>
                <a:gd name="connsiteX1" fmla="*/ 1393132 w 1539015"/>
                <a:gd name="connsiteY1" fmla="*/ 264803 h 632395"/>
                <a:gd name="connsiteX2" fmla="*/ 1452204 w 1539015"/>
                <a:gd name="connsiteY2" fmla="*/ 140643 h 632395"/>
                <a:gd name="connsiteX3" fmla="*/ 1539015 w 1539015"/>
                <a:gd name="connsiteY3" fmla="*/ 492437 h 632395"/>
                <a:gd name="connsiteX4" fmla="*/ 1210808 w 1539015"/>
                <a:gd name="connsiteY4" fmla="*/ 632395 h 632395"/>
                <a:gd name="connsiteX5" fmla="*/ 1309308 w 1539015"/>
                <a:gd name="connsiteY5" fmla="*/ 455113 h 632395"/>
                <a:gd name="connsiteX6" fmla="*/ 0 w 1539015"/>
                <a:gd name="connsiteY6" fmla="*/ 91034 h 632395"/>
                <a:gd name="connsiteX7" fmla="*/ 931944 w 1539015"/>
                <a:gd name="connsiteY7" fmla="*/ 0 h 632395"/>
                <a:gd name="connsiteX0" fmla="*/ 931944 w 1501995"/>
                <a:gd name="connsiteY0" fmla="*/ 0 h 632395"/>
                <a:gd name="connsiteX1" fmla="*/ 1393132 w 1501995"/>
                <a:gd name="connsiteY1" fmla="*/ 264803 h 632395"/>
                <a:gd name="connsiteX2" fmla="*/ 1452204 w 1501995"/>
                <a:gd name="connsiteY2" fmla="*/ 140643 h 632395"/>
                <a:gd name="connsiteX3" fmla="*/ 1501995 w 1501995"/>
                <a:gd name="connsiteY3" fmla="*/ 404482 h 632395"/>
                <a:gd name="connsiteX4" fmla="*/ 1210808 w 1501995"/>
                <a:gd name="connsiteY4" fmla="*/ 632395 h 632395"/>
                <a:gd name="connsiteX5" fmla="*/ 1309308 w 1501995"/>
                <a:gd name="connsiteY5" fmla="*/ 455113 h 632395"/>
                <a:gd name="connsiteX6" fmla="*/ 0 w 1501995"/>
                <a:gd name="connsiteY6" fmla="*/ 91034 h 632395"/>
                <a:gd name="connsiteX7" fmla="*/ 931944 w 1501995"/>
                <a:gd name="connsiteY7" fmla="*/ 0 h 632395"/>
                <a:gd name="connsiteX0" fmla="*/ 931944 w 1501995"/>
                <a:gd name="connsiteY0" fmla="*/ 0 h 632395"/>
                <a:gd name="connsiteX1" fmla="*/ 1393132 w 1501995"/>
                <a:gd name="connsiteY1" fmla="*/ 264803 h 632395"/>
                <a:gd name="connsiteX2" fmla="*/ 1452204 w 1501995"/>
                <a:gd name="connsiteY2" fmla="*/ 140643 h 632395"/>
                <a:gd name="connsiteX3" fmla="*/ 1501995 w 1501995"/>
                <a:gd name="connsiteY3" fmla="*/ 404482 h 632395"/>
                <a:gd name="connsiteX4" fmla="*/ 1210808 w 1501995"/>
                <a:gd name="connsiteY4" fmla="*/ 632395 h 632395"/>
                <a:gd name="connsiteX5" fmla="*/ 1366261 w 1501995"/>
                <a:gd name="connsiteY5" fmla="*/ 351452 h 632395"/>
                <a:gd name="connsiteX6" fmla="*/ 0 w 1501995"/>
                <a:gd name="connsiteY6" fmla="*/ 91034 h 632395"/>
                <a:gd name="connsiteX7" fmla="*/ 931944 w 1501995"/>
                <a:gd name="connsiteY7" fmla="*/ 0 h 632395"/>
                <a:gd name="connsiteX0" fmla="*/ 931944 w 1501995"/>
                <a:gd name="connsiteY0" fmla="*/ 0 h 509887"/>
                <a:gd name="connsiteX1" fmla="*/ 1393132 w 1501995"/>
                <a:gd name="connsiteY1" fmla="*/ 264803 h 509887"/>
                <a:gd name="connsiteX2" fmla="*/ 1452204 w 1501995"/>
                <a:gd name="connsiteY2" fmla="*/ 140643 h 509887"/>
                <a:gd name="connsiteX3" fmla="*/ 1501995 w 1501995"/>
                <a:gd name="connsiteY3" fmla="*/ 404482 h 509887"/>
                <a:gd name="connsiteX4" fmla="*/ 1296238 w 1501995"/>
                <a:gd name="connsiteY4" fmla="*/ 509887 h 509887"/>
                <a:gd name="connsiteX5" fmla="*/ 1366261 w 1501995"/>
                <a:gd name="connsiteY5" fmla="*/ 351452 h 509887"/>
                <a:gd name="connsiteX6" fmla="*/ 0 w 1501995"/>
                <a:gd name="connsiteY6" fmla="*/ 91034 h 509887"/>
                <a:gd name="connsiteX7" fmla="*/ 931944 w 1501995"/>
                <a:gd name="connsiteY7" fmla="*/ 0 h 509887"/>
                <a:gd name="connsiteX0" fmla="*/ 931944 w 1501995"/>
                <a:gd name="connsiteY0" fmla="*/ 0 h 509887"/>
                <a:gd name="connsiteX1" fmla="*/ 1393132 w 1501995"/>
                <a:gd name="connsiteY1" fmla="*/ 264803 h 509887"/>
                <a:gd name="connsiteX2" fmla="*/ 1452204 w 1501995"/>
                <a:gd name="connsiteY2" fmla="*/ 102948 h 509887"/>
                <a:gd name="connsiteX3" fmla="*/ 1501995 w 1501995"/>
                <a:gd name="connsiteY3" fmla="*/ 404482 h 509887"/>
                <a:gd name="connsiteX4" fmla="*/ 1296238 w 1501995"/>
                <a:gd name="connsiteY4" fmla="*/ 509887 h 509887"/>
                <a:gd name="connsiteX5" fmla="*/ 1366261 w 1501995"/>
                <a:gd name="connsiteY5" fmla="*/ 351452 h 509887"/>
                <a:gd name="connsiteX6" fmla="*/ 0 w 1501995"/>
                <a:gd name="connsiteY6" fmla="*/ 91034 h 509887"/>
                <a:gd name="connsiteX7" fmla="*/ 931944 w 1501995"/>
                <a:gd name="connsiteY7" fmla="*/ 0 h 509887"/>
                <a:gd name="connsiteX0" fmla="*/ 931944 w 1521929"/>
                <a:gd name="connsiteY0" fmla="*/ 0 h 509887"/>
                <a:gd name="connsiteX1" fmla="*/ 1393132 w 1521929"/>
                <a:gd name="connsiteY1" fmla="*/ 264803 h 509887"/>
                <a:gd name="connsiteX2" fmla="*/ 1452204 w 1521929"/>
                <a:gd name="connsiteY2" fmla="*/ 102948 h 509887"/>
                <a:gd name="connsiteX3" fmla="*/ 1521929 w 1521929"/>
                <a:gd name="connsiteY3" fmla="*/ 344799 h 509887"/>
                <a:gd name="connsiteX4" fmla="*/ 1296238 w 1521929"/>
                <a:gd name="connsiteY4" fmla="*/ 509887 h 509887"/>
                <a:gd name="connsiteX5" fmla="*/ 1366261 w 1521929"/>
                <a:gd name="connsiteY5" fmla="*/ 351452 h 509887"/>
                <a:gd name="connsiteX6" fmla="*/ 0 w 1521929"/>
                <a:gd name="connsiteY6" fmla="*/ 91034 h 509887"/>
                <a:gd name="connsiteX7" fmla="*/ 931944 w 1521929"/>
                <a:gd name="connsiteY7" fmla="*/ 0 h 509887"/>
                <a:gd name="connsiteX0" fmla="*/ 931944 w 1521929"/>
                <a:gd name="connsiteY0" fmla="*/ 0 h 509887"/>
                <a:gd name="connsiteX1" fmla="*/ 1390284 w 1521929"/>
                <a:gd name="connsiteY1" fmla="*/ 236532 h 509887"/>
                <a:gd name="connsiteX2" fmla="*/ 1452204 w 1521929"/>
                <a:gd name="connsiteY2" fmla="*/ 102948 h 509887"/>
                <a:gd name="connsiteX3" fmla="*/ 1521929 w 1521929"/>
                <a:gd name="connsiteY3" fmla="*/ 344799 h 509887"/>
                <a:gd name="connsiteX4" fmla="*/ 1296238 w 1521929"/>
                <a:gd name="connsiteY4" fmla="*/ 509887 h 509887"/>
                <a:gd name="connsiteX5" fmla="*/ 1366261 w 1521929"/>
                <a:gd name="connsiteY5" fmla="*/ 351452 h 509887"/>
                <a:gd name="connsiteX6" fmla="*/ 0 w 1521929"/>
                <a:gd name="connsiteY6" fmla="*/ 91034 h 509887"/>
                <a:gd name="connsiteX7" fmla="*/ 931944 w 1521929"/>
                <a:gd name="connsiteY7" fmla="*/ 0 h 509887"/>
                <a:gd name="connsiteX0" fmla="*/ 931944 w 1521929"/>
                <a:gd name="connsiteY0" fmla="*/ 0 h 509887"/>
                <a:gd name="connsiteX1" fmla="*/ 1390284 w 1521929"/>
                <a:gd name="connsiteY1" fmla="*/ 236532 h 509887"/>
                <a:gd name="connsiteX2" fmla="*/ 1452204 w 1521929"/>
                <a:gd name="connsiteY2" fmla="*/ 102948 h 509887"/>
                <a:gd name="connsiteX3" fmla="*/ 1521929 w 1521929"/>
                <a:gd name="connsiteY3" fmla="*/ 344799 h 509887"/>
                <a:gd name="connsiteX4" fmla="*/ 1296238 w 1521929"/>
                <a:gd name="connsiteY4" fmla="*/ 509887 h 509887"/>
                <a:gd name="connsiteX5" fmla="*/ 1366261 w 1521929"/>
                <a:gd name="connsiteY5" fmla="*/ 323181 h 509887"/>
                <a:gd name="connsiteX6" fmla="*/ 0 w 1521929"/>
                <a:gd name="connsiteY6" fmla="*/ 91034 h 509887"/>
                <a:gd name="connsiteX7" fmla="*/ 931944 w 1521929"/>
                <a:gd name="connsiteY7" fmla="*/ 0 h 509887"/>
                <a:gd name="connsiteX0" fmla="*/ 931944 w 1521929"/>
                <a:gd name="connsiteY0" fmla="*/ 0 h 428215"/>
                <a:gd name="connsiteX1" fmla="*/ 1390284 w 1521929"/>
                <a:gd name="connsiteY1" fmla="*/ 236532 h 428215"/>
                <a:gd name="connsiteX2" fmla="*/ 1452204 w 1521929"/>
                <a:gd name="connsiteY2" fmla="*/ 102948 h 428215"/>
                <a:gd name="connsiteX3" fmla="*/ 1521929 w 1521929"/>
                <a:gd name="connsiteY3" fmla="*/ 344799 h 428215"/>
                <a:gd name="connsiteX4" fmla="*/ 1321867 w 1521929"/>
                <a:gd name="connsiteY4" fmla="*/ 428215 h 428215"/>
                <a:gd name="connsiteX5" fmla="*/ 1366261 w 1521929"/>
                <a:gd name="connsiteY5" fmla="*/ 323181 h 428215"/>
                <a:gd name="connsiteX6" fmla="*/ 0 w 1521929"/>
                <a:gd name="connsiteY6" fmla="*/ 91034 h 428215"/>
                <a:gd name="connsiteX7" fmla="*/ 931944 w 1521929"/>
                <a:gd name="connsiteY7" fmla="*/ 0 h 428215"/>
                <a:gd name="connsiteX0" fmla="*/ 931944 w 1521929"/>
                <a:gd name="connsiteY0" fmla="*/ 0 h 428215"/>
                <a:gd name="connsiteX1" fmla="*/ 1390284 w 1521929"/>
                <a:gd name="connsiteY1" fmla="*/ 236532 h 428215"/>
                <a:gd name="connsiteX2" fmla="*/ 1452204 w 1521929"/>
                <a:gd name="connsiteY2" fmla="*/ 102948 h 428215"/>
                <a:gd name="connsiteX3" fmla="*/ 1521929 w 1521929"/>
                <a:gd name="connsiteY3" fmla="*/ 344799 h 428215"/>
                <a:gd name="connsiteX4" fmla="*/ 1321867 w 1521929"/>
                <a:gd name="connsiteY4" fmla="*/ 428215 h 428215"/>
                <a:gd name="connsiteX5" fmla="*/ 1357718 w 1521929"/>
                <a:gd name="connsiteY5" fmla="*/ 310616 h 428215"/>
                <a:gd name="connsiteX6" fmla="*/ 0 w 1521929"/>
                <a:gd name="connsiteY6" fmla="*/ 91034 h 428215"/>
                <a:gd name="connsiteX7" fmla="*/ 931944 w 1521929"/>
                <a:gd name="connsiteY7" fmla="*/ 0 h 428215"/>
                <a:gd name="connsiteX0" fmla="*/ 919205 w 1521929"/>
                <a:gd name="connsiteY0" fmla="*/ 0 h 456435"/>
                <a:gd name="connsiteX1" fmla="*/ 1390284 w 1521929"/>
                <a:gd name="connsiteY1" fmla="*/ 264752 h 456435"/>
                <a:gd name="connsiteX2" fmla="*/ 1452204 w 1521929"/>
                <a:gd name="connsiteY2" fmla="*/ 131168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919205 w 1521929"/>
                <a:gd name="connsiteY7" fmla="*/ 0 h 456435"/>
                <a:gd name="connsiteX0" fmla="*/ 914110 w 1521929"/>
                <a:gd name="connsiteY0" fmla="*/ 0 h 456435"/>
                <a:gd name="connsiteX1" fmla="*/ 1390284 w 1521929"/>
                <a:gd name="connsiteY1" fmla="*/ 264752 h 456435"/>
                <a:gd name="connsiteX2" fmla="*/ 1452204 w 1521929"/>
                <a:gd name="connsiteY2" fmla="*/ 131168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914110 w 1521929"/>
                <a:gd name="connsiteY7" fmla="*/ 0 h 456435"/>
                <a:gd name="connsiteX0" fmla="*/ 896276 w 1521929"/>
                <a:gd name="connsiteY0" fmla="*/ 0 h 456435"/>
                <a:gd name="connsiteX1" fmla="*/ 1390284 w 1521929"/>
                <a:gd name="connsiteY1" fmla="*/ 264752 h 456435"/>
                <a:gd name="connsiteX2" fmla="*/ 1452204 w 1521929"/>
                <a:gd name="connsiteY2" fmla="*/ 131168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896276 w 1521929"/>
                <a:gd name="connsiteY7" fmla="*/ 0 h 456435"/>
                <a:gd name="connsiteX0" fmla="*/ 896276 w 1521929"/>
                <a:gd name="connsiteY0" fmla="*/ 0 h 456435"/>
                <a:gd name="connsiteX1" fmla="*/ 1385188 w 1521929"/>
                <a:gd name="connsiteY1" fmla="*/ 201258 h 456435"/>
                <a:gd name="connsiteX2" fmla="*/ 1452204 w 1521929"/>
                <a:gd name="connsiteY2" fmla="*/ 131168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896276 w 1521929"/>
                <a:gd name="connsiteY7" fmla="*/ 0 h 456435"/>
                <a:gd name="connsiteX0" fmla="*/ 896276 w 1521929"/>
                <a:gd name="connsiteY0" fmla="*/ 0 h 456435"/>
                <a:gd name="connsiteX1" fmla="*/ 1385188 w 1521929"/>
                <a:gd name="connsiteY1" fmla="*/ 201258 h 456435"/>
                <a:gd name="connsiteX2" fmla="*/ 1370674 w 1521929"/>
                <a:gd name="connsiteY2" fmla="*/ 114707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896276 w 1521929"/>
                <a:gd name="connsiteY7" fmla="*/ 0 h 456435"/>
                <a:gd name="connsiteX0" fmla="*/ 896276 w 1521929"/>
                <a:gd name="connsiteY0" fmla="*/ 0 h 456435"/>
                <a:gd name="connsiteX1" fmla="*/ 1443788 w 1521929"/>
                <a:gd name="connsiteY1" fmla="*/ 201258 h 456435"/>
                <a:gd name="connsiteX2" fmla="*/ 1370674 w 1521929"/>
                <a:gd name="connsiteY2" fmla="*/ 114707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896276 w 1521929"/>
                <a:gd name="connsiteY7" fmla="*/ 0 h 456435"/>
                <a:gd name="connsiteX0" fmla="*/ 896276 w 1521929"/>
                <a:gd name="connsiteY0" fmla="*/ 0 h 456435"/>
                <a:gd name="connsiteX1" fmla="*/ 1443788 w 1521929"/>
                <a:gd name="connsiteY1" fmla="*/ 201258 h 456435"/>
                <a:gd name="connsiteX2" fmla="*/ 1426726 w 1521929"/>
                <a:gd name="connsiteY2" fmla="*/ 119410 h 456435"/>
                <a:gd name="connsiteX3" fmla="*/ 1521929 w 1521929"/>
                <a:gd name="connsiteY3" fmla="*/ 373019 h 456435"/>
                <a:gd name="connsiteX4" fmla="*/ 1321867 w 1521929"/>
                <a:gd name="connsiteY4" fmla="*/ 456435 h 456435"/>
                <a:gd name="connsiteX5" fmla="*/ 1357718 w 1521929"/>
                <a:gd name="connsiteY5" fmla="*/ 338836 h 456435"/>
                <a:gd name="connsiteX6" fmla="*/ 0 w 1521929"/>
                <a:gd name="connsiteY6" fmla="*/ 119254 h 456435"/>
                <a:gd name="connsiteX7" fmla="*/ 896276 w 1521929"/>
                <a:gd name="connsiteY7" fmla="*/ 0 h 456435"/>
                <a:gd name="connsiteX0" fmla="*/ 896276 w 1549955"/>
                <a:gd name="connsiteY0" fmla="*/ 0 h 456435"/>
                <a:gd name="connsiteX1" fmla="*/ 1443788 w 1549955"/>
                <a:gd name="connsiteY1" fmla="*/ 201258 h 456435"/>
                <a:gd name="connsiteX2" fmla="*/ 1426726 w 1549955"/>
                <a:gd name="connsiteY2" fmla="*/ 119410 h 456435"/>
                <a:gd name="connsiteX3" fmla="*/ 1549955 w 1549955"/>
                <a:gd name="connsiteY3" fmla="*/ 231921 h 456435"/>
                <a:gd name="connsiteX4" fmla="*/ 1321867 w 1549955"/>
                <a:gd name="connsiteY4" fmla="*/ 456435 h 456435"/>
                <a:gd name="connsiteX5" fmla="*/ 1357718 w 1549955"/>
                <a:gd name="connsiteY5" fmla="*/ 338836 h 456435"/>
                <a:gd name="connsiteX6" fmla="*/ 0 w 1549955"/>
                <a:gd name="connsiteY6" fmla="*/ 119254 h 456435"/>
                <a:gd name="connsiteX7" fmla="*/ 896276 w 1549955"/>
                <a:gd name="connsiteY7" fmla="*/ 0 h 456435"/>
                <a:gd name="connsiteX0" fmla="*/ 896276 w 1549955"/>
                <a:gd name="connsiteY0" fmla="*/ 0 h 456435"/>
                <a:gd name="connsiteX1" fmla="*/ 1433597 w 1549955"/>
                <a:gd name="connsiteY1" fmla="*/ 182445 h 456435"/>
                <a:gd name="connsiteX2" fmla="*/ 1426726 w 1549955"/>
                <a:gd name="connsiteY2" fmla="*/ 119410 h 456435"/>
                <a:gd name="connsiteX3" fmla="*/ 1549955 w 1549955"/>
                <a:gd name="connsiteY3" fmla="*/ 231921 h 456435"/>
                <a:gd name="connsiteX4" fmla="*/ 1321867 w 1549955"/>
                <a:gd name="connsiteY4" fmla="*/ 456435 h 456435"/>
                <a:gd name="connsiteX5" fmla="*/ 1357718 w 1549955"/>
                <a:gd name="connsiteY5" fmla="*/ 338836 h 456435"/>
                <a:gd name="connsiteX6" fmla="*/ 0 w 1549955"/>
                <a:gd name="connsiteY6" fmla="*/ 119254 h 456435"/>
                <a:gd name="connsiteX7" fmla="*/ 896276 w 1549955"/>
                <a:gd name="connsiteY7" fmla="*/ 0 h 456435"/>
                <a:gd name="connsiteX0" fmla="*/ 896276 w 1549955"/>
                <a:gd name="connsiteY0" fmla="*/ 0 h 456435"/>
                <a:gd name="connsiteX1" fmla="*/ 1433597 w 1549955"/>
                <a:gd name="connsiteY1" fmla="*/ 182445 h 456435"/>
                <a:gd name="connsiteX2" fmla="*/ 1406344 w 1549955"/>
                <a:gd name="connsiteY2" fmla="*/ 105300 h 456435"/>
                <a:gd name="connsiteX3" fmla="*/ 1549955 w 1549955"/>
                <a:gd name="connsiteY3" fmla="*/ 231921 h 456435"/>
                <a:gd name="connsiteX4" fmla="*/ 1321867 w 1549955"/>
                <a:gd name="connsiteY4" fmla="*/ 456435 h 456435"/>
                <a:gd name="connsiteX5" fmla="*/ 1357718 w 1549955"/>
                <a:gd name="connsiteY5" fmla="*/ 338836 h 456435"/>
                <a:gd name="connsiteX6" fmla="*/ 0 w 1549955"/>
                <a:gd name="connsiteY6" fmla="*/ 119254 h 456435"/>
                <a:gd name="connsiteX7" fmla="*/ 896276 w 1549955"/>
                <a:gd name="connsiteY7" fmla="*/ 0 h 456435"/>
                <a:gd name="connsiteX0" fmla="*/ 896276 w 1549955"/>
                <a:gd name="connsiteY0" fmla="*/ 0 h 456435"/>
                <a:gd name="connsiteX1" fmla="*/ 1433597 w 1549955"/>
                <a:gd name="connsiteY1" fmla="*/ 182445 h 456435"/>
                <a:gd name="connsiteX2" fmla="*/ 1406344 w 1549955"/>
                <a:gd name="connsiteY2" fmla="*/ 105300 h 456435"/>
                <a:gd name="connsiteX3" fmla="*/ 1549955 w 1549955"/>
                <a:gd name="connsiteY3" fmla="*/ 231921 h 456435"/>
                <a:gd name="connsiteX4" fmla="*/ 1321867 w 1549955"/>
                <a:gd name="connsiteY4" fmla="*/ 456435 h 456435"/>
                <a:gd name="connsiteX5" fmla="*/ 1418866 w 1549955"/>
                <a:gd name="connsiteY5" fmla="*/ 263584 h 456435"/>
                <a:gd name="connsiteX6" fmla="*/ 0 w 1549955"/>
                <a:gd name="connsiteY6" fmla="*/ 119254 h 456435"/>
                <a:gd name="connsiteX7" fmla="*/ 896276 w 1549955"/>
                <a:gd name="connsiteY7" fmla="*/ 0 h 456435"/>
                <a:gd name="connsiteX0" fmla="*/ 896276 w 1549955"/>
                <a:gd name="connsiteY0" fmla="*/ 0 h 341205"/>
                <a:gd name="connsiteX1" fmla="*/ 1433597 w 1549955"/>
                <a:gd name="connsiteY1" fmla="*/ 182445 h 341205"/>
                <a:gd name="connsiteX2" fmla="*/ 1406344 w 1549955"/>
                <a:gd name="connsiteY2" fmla="*/ 105300 h 341205"/>
                <a:gd name="connsiteX3" fmla="*/ 1549955 w 1549955"/>
                <a:gd name="connsiteY3" fmla="*/ 231921 h 341205"/>
                <a:gd name="connsiteX4" fmla="*/ 1372823 w 1549955"/>
                <a:gd name="connsiteY4" fmla="*/ 341205 h 341205"/>
                <a:gd name="connsiteX5" fmla="*/ 1418866 w 1549955"/>
                <a:gd name="connsiteY5" fmla="*/ 263584 h 341205"/>
                <a:gd name="connsiteX6" fmla="*/ 0 w 1549955"/>
                <a:gd name="connsiteY6" fmla="*/ 119254 h 341205"/>
                <a:gd name="connsiteX7" fmla="*/ 896276 w 1549955"/>
                <a:gd name="connsiteY7" fmla="*/ 0 h 341205"/>
                <a:gd name="connsiteX0" fmla="*/ 896276 w 1549955"/>
                <a:gd name="connsiteY0" fmla="*/ 0 h 341205"/>
                <a:gd name="connsiteX1" fmla="*/ 1433597 w 1549955"/>
                <a:gd name="connsiteY1" fmla="*/ 182445 h 341205"/>
                <a:gd name="connsiteX2" fmla="*/ 1408892 w 1549955"/>
                <a:gd name="connsiteY2" fmla="*/ 88839 h 341205"/>
                <a:gd name="connsiteX3" fmla="*/ 1549955 w 1549955"/>
                <a:gd name="connsiteY3" fmla="*/ 231921 h 341205"/>
                <a:gd name="connsiteX4" fmla="*/ 1372823 w 1549955"/>
                <a:gd name="connsiteY4" fmla="*/ 341205 h 341205"/>
                <a:gd name="connsiteX5" fmla="*/ 1418866 w 1549955"/>
                <a:gd name="connsiteY5" fmla="*/ 263584 h 341205"/>
                <a:gd name="connsiteX6" fmla="*/ 0 w 1549955"/>
                <a:gd name="connsiteY6" fmla="*/ 119254 h 341205"/>
                <a:gd name="connsiteX7" fmla="*/ 896276 w 1549955"/>
                <a:gd name="connsiteY7" fmla="*/ 0 h 341205"/>
                <a:gd name="connsiteX0" fmla="*/ 896276 w 1542312"/>
                <a:gd name="connsiteY0" fmla="*/ 0 h 341205"/>
                <a:gd name="connsiteX1" fmla="*/ 1433597 w 1542312"/>
                <a:gd name="connsiteY1" fmla="*/ 182445 h 341205"/>
                <a:gd name="connsiteX2" fmla="*/ 1408892 w 1542312"/>
                <a:gd name="connsiteY2" fmla="*/ 88839 h 341205"/>
                <a:gd name="connsiteX3" fmla="*/ 1542312 w 1542312"/>
                <a:gd name="connsiteY3" fmla="*/ 203701 h 341205"/>
                <a:gd name="connsiteX4" fmla="*/ 1372823 w 1542312"/>
                <a:gd name="connsiteY4" fmla="*/ 341205 h 341205"/>
                <a:gd name="connsiteX5" fmla="*/ 1418866 w 1542312"/>
                <a:gd name="connsiteY5" fmla="*/ 263584 h 341205"/>
                <a:gd name="connsiteX6" fmla="*/ 0 w 1542312"/>
                <a:gd name="connsiteY6" fmla="*/ 119254 h 341205"/>
                <a:gd name="connsiteX7" fmla="*/ 896276 w 1542312"/>
                <a:gd name="connsiteY7" fmla="*/ 0 h 341205"/>
                <a:gd name="connsiteX0" fmla="*/ 896276 w 1542312"/>
                <a:gd name="connsiteY0" fmla="*/ 0 h 341205"/>
                <a:gd name="connsiteX1" fmla="*/ 1418310 w 1542312"/>
                <a:gd name="connsiteY1" fmla="*/ 177741 h 341205"/>
                <a:gd name="connsiteX2" fmla="*/ 1408892 w 1542312"/>
                <a:gd name="connsiteY2" fmla="*/ 88839 h 341205"/>
                <a:gd name="connsiteX3" fmla="*/ 1542312 w 1542312"/>
                <a:gd name="connsiteY3" fmla="*/ 203701 h 341205"/>
                <a:gd name="connsiteX4" fmla="*/ 1372823 w 1542312"/>
                <a:gd name="connsiteY4" fmla="*/ 341205 h 341205"/>
                <a:gd name="connsiteX5" fmla="*/ 1418866 w 1542312"/>
                <a:gd name="connsiteY5" fmla="*/ 263584 h 341205"/>
                <a:gd name="connsiteX6" fmla="*/ 0 w 1542312"/>
                <a:gd name="connsiteY6" fmla="*/ 119254 h 341205"/>
                <a:gd name="connsiteX7" fmla="*/ 896276 w 1542312"/>
                <a:gd name="connsiteY7" fmla="*/ 0 h 341205"/>
                <a:gd name="connsiteX0" fmla="*/ 896276 w 1542312"/>
                <a:gd name="connsiteY0" fmla="*/ 0 h 341205"/>
                <a:gd name="connsiteX1" fmla="*/ 1418310 w 1542312"/>
                <a:gd name="connsiteY1" fmla="*/ 177741 h 341205"/>
                <a:gd name="connsiteX2" fmla="*/ 1408892 w 1542312"/>
                <a:gd name="connsiteY2" fmla="*/ 88839 h 341205"/>
                <a:gd name="connsiteX3" fmla="*/ 1542312 w 1542312"/>
                <a:gd name="connsiteY3" fmla="*/ 203701 h 341205"/>
                <a:gd name="connsiteX4" fmla="*/ 1372823 w 1542312"/>
                <a:gd name="connsiteY4" fmla="*/ 341205 h 341205"/>
                <a:gd name="connsiteX5" fmla="*/ 1411223 w 1542312"/>
                <a:gd name="connsiteY5" fmla="*/ 242420 h 341205"/>
                <a:gd name="connsiteX6" fmla="*/ 0 w 1542312"/>
                <a:gd name="connsiteY6" fmla="*/ 119254 h 341205"/>
                <a:gd name="connsiteX7" fmla="*/ 896276 w 1542312"/>
                <a:gd name="connsiteY7" fmla="*/ 0 h 341205"/>
                <a:gd name="connsiteX0" fmla="*/ 896276 w 1542312"/>
                <a:gd name="connsiteY0" fmla="*/ 0 h 305931"/>
                <a:gd name="connsiteX1" fmla="*/ 1418310 w 1542312"/>
                <a:gd name="connsiteY1" fmla="*/ 177741 h 305931"/>
                <a:gd name="connsiteX2" fmla="*/ 1408892 w 1542312"/>
                <a:gd name="connsiteY2" fmla="*/ 88839 h 305931"/>
                <a:gd name="connsiteX3" fmla="*/ 1542312 w 1542312"/>
                <a:gd name="connsiteY3" fmla="*/ 203701 h 305931"/>
                <a:gd name="connsiteX4" fmla="*/ 1398301 w 1542312"/>
                <a:gd name="connsiteY4" fmla="*/ 305931 h 305931"/>
                <a:gd name="connsiteX5" fmla="*/ 1411223 w 1542312"/>
                <a:gd name="connsiteY5" fmla="*/ 242420 h 305931"/>
                <a:gd name="connsiteX6" fmla="*/ 0 w 1542312"/>
                <a:gd name="connsiteY6" fmla="*/ 119254 h 305931"/>
                <a:gd name="connsiteX7" fmla="*/ 896276 w 1542312"/>
                <a:gd name="connsiteY7" fmla="*/ 0 h 305931"/>
                <a:gd name="connsiteX0" fmla="*/ 896276 w 1542312"/>
                <a:gd name="connsiteY0" fmla="*/ 0 h 305931"/>
                <a:gd name="connsiteX1" fmla="*/ 1408119 w 1542312"/>
                <a:gd name="connsiteY1" fmla="*/ 161280 h 305931"/>
                <a:gd name="connsiteX2" fmla="*/ 1408892 w 1542312"/>
                <a:gd name="connsiteY2" fmla="*/ 88839 h 305931"/>
                <a:gd name="connsiteX3" fmla="*/ 1542312 w 1542312"/>
                <a:gd name="connsiteY3" fmla="*/ 203701 h 305931"/>
                <a:gd name="connsiteX4" fmla="*/ 1398301 w 1542312"/>
                <a:gd name="connsiteY4" fmla="*/ 305931 h 305931"/>
                <a:gd name="connsiteX5" fmla="*/ 1411223 w 1542312"/>
                <a:gd name="connsiteY5" fmla="*/ 242420 h 305931"/>
                <a:gd name="connsiteX6" fmla="*/ 0 w 1542312"/>
                <a:gd name="connsiteY6" fmla="*/ 119254 h 305931"/>
                <a:gd name="connsiteX7" fmla="*/ 896276 w 1542312"/>
                <a:gd name="connsiteY7" fmla="*/ 0 h 305931"/>
                <a:gd name="connsiteX0" fmla="*/ 896276 w 1542312"/>
                <a:gd name="connsiteY0" fmla="*/ 0 h 305931"/>
                <a:gd name="connsiteX1" fmla="*/ 1408119 w 1542312"/>
                <a:gd name="connsiteY1" fmla="*/ 161280 h 305931"/>
                <a:gd name="connsiteX2" fmla="*/ 1408892 w 1542312"/>
                <a:gd name="connsiteY2" fmla="*/ 88839 h 305931"/>
                <a:gd name="connsiteX3" fmla="*/ 1542312 w 1542312"/>
                <a:gd name="connsiteY3" fmla="*/ 203701 h 305931"/>
                <a:gd name="connsiteX4" fmla="*/ 1398301 w 1542312"/>
                <a:gd name="connsiteY4" fmla="*/ 305931 h 305931"/>
                <a:gd name="connsiteX5" fmla="*/ 1398484 w 1542312"/>
                <a:gd name="connsiteY5" fmla="*/ 216552 h 305931"/>
                <a:gd name="connsiteX6" fmla="*/ 0 w 1542312"/>
                <a:gd name="connsiteY6" fmla="*/ 119254 h 305931"/>
                <a:gd name="connsiteX7" fmla="*/ 896276 w 1542312"/>
                <a:gd name="connsiteY7" fmla="*/ 0 h 305931"/>
                <a:gd name="connsiteX0" fmla="*/ 896276 w 1542312"/>
                <a:gd name="connsiteY0" fmla="*/ 0 h 280063"/>
                <a:gd name="connsiteX1" fmla="*/ 1408119 w 1542312"/>
                <a:gd name="connsiteY1" fmla="*/ 161280 h 280063"/>
                <a:gd name="connsiteX2" fmla="*/ 1408892 w 1542312"/>
                <a:gd name="connsiteY2" fmla="*/ 88839 h 280063"/>
                <a:gd name="connsiteX3" fmla="*/ 1542312 w 1542312"/>
                <a:gd name="connsiteY3" fmla="*/ 203701 h 280063"/>
                <a:gd name="connsiteX4" fmla="*/ 1380466 w 1542312"/>
                <a:gd name="connsiteY4" fmla="*/ 280063 h 280063"/>
                <a:gd name="connsiteX5" fmla="*/ 1398484 w 1542312"/>
                <a:gd name="connsiteY5" fmla="*/ 216552 h 280063"/>
                <a:gd name="connsiteX6" fmla="*/ 0 w 1542312"/>
                <a:gd name="connsiteY6" fmla="*/ 119254 h 280063"/>
                <a:gd name="connsiteX7" fmla="*/ 896276 w 1542312"/>
                <a:gd name="connsiteY7" fmla="*/ 0 h 280063"/>
                <a:gd name="connsiteX0" fmla="*/ 917778 w 1542312"/>
                <a:gd name="connsiteY0" fmla="*/ 0 h 267659"/>
                <a:gd name="connsiteX1" fmla="*/ 1408119 w 1542312"/>
                <a:gd name="connsiteY1" fmla="*/ 148876 h 267659"/>
                <a:gd name="connsiteX2" fmla="*/ 1408892 w 1542312"/>
                <a:gd name="connsiteY2" fmla="*/ 76435 h 267659"/>
                <a:gd name="connsiteX3" fmla="*/ 1542312 w 1542312"/>
                <a:gd name="connsiteY3" fmla="*/ 191297 h 267659"/>
                <a:gd name="connsiteX4" fmla="*/ 1380466 w 1542312"/>
                <a:gd name="connsiteY4" fmla="*/ 267659 h 267659"/>
                <a:gd name="connsiteX5" fmla="*/ 1398484 w 1542312"/>
                <a:gd name="connsiteY5" fmla="*/ 204148 h 267659"/>
                <a:gd name="connsiteX6" fmla="*/ 0 w 1542312"/>
                <a:gd name="connsiteY6" fmla="*/ 106850 h 267659"/>
                <a:gd name="connsiteX7" fmla="*/ 917778 w 1542312"/>
                <a:gd name="connsiteY7" fmla="*/ 0 h 267659"/>
                <a:gd name="connsiteX0" fmla="*/ 917778 w 1571878"/>
                <a:gd name="connsiteY0" fmla="*/ 0 h 267659"/>
                <a:gd name="connsiteX1" fmla="*/ 1408119 w 1571878"/>
                <a:gd name="connsiteY1" fmla="*/ 148876 h 267659"/>
                <a:gd name="connsiteX2" fmla="*/ 1408892 w 1571878"/>
                <a:gd name="connsiteY2" fmla="*/ 76435 h 267659"/>
                <a:gd name="connsiteX3" fmla="*/ 1571878 w 1571878"/>
                <a:gd name="connsiteY3" fmla="*/ 260760 h 267659"/>
                <a:gd name="connsiteX4" fmla="*/ 1380466 w 1571878"/>
                <a:gd name="connsiteY4" fmla="*/ 267659 h 267659"/>
                <a:gd name="connsiteX5" fmla="*/ 1398484 w 1571878"/>
                <a:gd name="connsiteY5" fmla="*/ 204148 h 267659"/>
                <a:gd name="connsiteX6" fmla="*/ 0 w 1571878"/>
                <a:gd name="connsiteY6" fmla="*/ 106850 h 267659"/>
                <a:gd name="connsiteX7" fmla="*/ 917778 w 1571878"/>
                <a:gd name="connsiteY7" fmla="*/ 0 h 267659"/>
                <a:gd name="connsiteX0" fmla="*/ 917778 w 1571878"/>
                <a:gd name="connsiteY0" fmla="*/ 0 h 267659"/>
                <a:gd name="connsiteX1" fmla="*/ 1408119 w 1571878"/>
                <a:gd name="connsiteY1" fmla="*/ 148876 h 267659"/>
                <a:gd name="connsiteX2" fmla="*/ 1430395 w 1571878"/>
                <a:gd name="connsiteY2" fmla="*/ 88839 h 267659"/>
                <a:gd name="connsiteX3" fmla="*/ 1571878 w 1571878"/>
                <a:gd name="connsiteY3" fmla="*/ 260760 h 267659"/>
                <a:gd name="connsiteX4" fmla="*/ 1380466 w 1571878"/>
                <a:gd name="connsiteY4" fmla="*/ 267659 h 267659"/>
                <a:gd name="connsiteX5" fmla="*/ 1398484 w 1571878"/>
                <a:gd name="connsiteY5" fmla="*/ 204148 h 267659"/>
                <a:gd name="connsiteX6" fmla="*/ 0 w 1571878"/>
                <a:gd name="connsiteY6" fmla="*/ 106850 h 267659"/>
                <a:gd name="connsiteX7" fmla="*/ 917778 w 1571878"/>
                <a:gd name="connsiteY7" fmla="*/ 0 h 267659"/>
                <a:gd name="connsiteX0" fmla="*/ 917778 w 1571878"/>
                <a:gd name="connsiteY0" fmla="*/ 0 h 267659"/>
                <a:gd name="connsiteX1" fmla="*/ 1437685 w 1571878"/>
                <a:gd name="connsiteY1" fmla="*/ 171203 h 267659"/>
                <a:gd name="connsiteX2" fmla="*/ 1430395 w 1571878"/>
                <a:gd name="connsiteY2" fmla="*/ 88839 h 267659"/>
                <a:gd name="connsiteX3" fmla="*/ 1571878 w 1571878"/>
                <a:gd name="connsiteY3" fmla="*/ 260760 h 267659"/>
                <a:gd name="connsiteX4" fmla="*/ 1380466 w 1571878"/>
                <a:gd name="connsiteY4" fmla="*/ 267659 h 267659"/>
                <a:gd name="connsiteX5" fmla="*/ 1398484 w 1571878"/>
                <a:gd name="connsiteY5" fmla="*/ 204148 h 267659"/>
                <a:gd name="connsiteX6" fmla="*/ 0 w 1571878"/>
                <a:gd name="connsiteY6" fmla="*/ 106850 h 267659"/>
                <a:gd name="connsiteX7" fmla="*/ 917778 w 1571878"/>
                <a:gd name="connsiteY7" fmla="*/ 0 h 267659"/>
                <a:gd name="connsiteX0" fmla="*/ 917778 w 1571878"/>
                <a:gd name="connsiteY0" fmla="*/ 0 h 267659"/>
                <a:gd name="connsiteX1" fmla="*/ 1437685 w 1571878"/>
                <a:gd name="connsiteY1" fmla="*/ 171203 h 267659"/>
                <a:gd name="connsiteX2" fmla="*/ 1430395 w 1571878"/>
                <a:gd name="connsiteY2" fmla="*/ 88839 h 267659"/>
                <a:gd name="connsiteX3" fmla="*/ 1571878 w 1571878"/>
                <a:gd name="connsiteY3" fmla="*/ 260760 h 267659"/>
                <a:gd name="connsiteX4" fmla="*/ 1380466 w 1571878"/>
                <a:gd name="connsiteY4" fmla="*/ 267659 h 267659"/>
                <a:gd name="connsiteX5" fmla="*/ 1414611 w 1571878"/>
                <a:gd name="connsiteY5" fmla="*/ 226476 h 267659"/>
                <a:gd name="connsiteX6" fmla="*/ 0 w 1571878"/>
                <a:gd name="connsiteY6" fmla="*/ 106850 h 267659"/>
                <a:gd name="connsiteX7" fmla="*/ 917778 w 1571878"/>
                <a:gd name="connsiteY7" fmla="*/ 0 h 267659"/>
                <a:gd name="connsiteX0" fmla="*/ 917778 w 1571878"/>
                <a:gd name="connsiteY0" fmla="*/ 0 h 267659"/>
                <a:gd name="connsiteX1" fmla="*/ 1424245 w 1571878"/>
                <a:gd name="connsiteY1" fmla="*/ 156319 h 267659"/>
                <a:gd name="connsiteX2" fmla="*/ 1430395 w 1571878"/>
                <a:gd name="connsiteY2" fmla="*/ 88839 h 267659"/>
                <a:gd name="connsiteX3" fmla="*/ 1571878 w 1571878"/>
                <a:gd name="connsiteY3" fmla="*/ 260760 h 267659"/>
                <a:gd name="connsiteX4" fmla="*/ 1380466 w 1571878"/>
                <a:gd name="connsiteY4" fmla="*/ 267659 h 267659"/>
                <a:gd name="connsiteX5" fmla="*/ 1414611 w 1571878"/>
                <a:gd name="connsiteY5" fmla="*/ 226476 h 267659"/>
                <a:gd name="connsiteX6" fmla="*/ 0 w 1571878"/>
                <a:gd name="connsiteY6" fmla="*/ 106850 h 267659"/>
                <a:gd name="connsiteX7" fmla="*/ 917778 w 1571878"/>
                <a:gd name="connsiteY7" fmla="*/ 0 h 267659"/>
                <a:gd name="connsiteX0" fmla="*/ 917778 w 1571878"/>
                <a:gd name="connsiteY0" fmla="*/ 0 h 277582"/>
                <a:gd name="connsiteX1" fmla="*/ 1424245 w 1571878"/>
                <a:gd name="connsiteY1" fmla="*/ 156319 h 277582"/>
                <a:gd name="connsiteX2" fmla="*/ 1430395 w 1571878"/>
                <a:gd name="connsiteY2" fmla="*/ 88839 h 277582"/>
                <a:gd name="connsiteX3" fmla="*/ 1571878 w 1571878"/>
                <a:gd name="connsiteY3" fmla="*/ 260760 h 277582"/>
                <a:gd name="connsiteX4" fmla="*/ 1358964 w 1571878"/>
                <a:gd name="connsiteY4" fmla="*/ 277582 h 277582"/>
                <a:gd name="connsiteX5" fmla="*/ 1414611 w 1571878"/>
                <a:gd name="connsiteY5" fmla="*/ 226476 h 277582"/>
                <a:gd name="connsiteX6" fmla="*/ 0 w 1571878"/>
                <a:gd name="connsiteY6" fmla="*/ 106850 h 277582"/>
                <a:gd name="connsiteX7" fmla="*/ 917778 w 1571878"/>
                <a:gd name="connsiteY7" fmla="*/ 0 h 277582"/>
                <a:gd name="connsiteX0" fmla="*/ 917778 w 1571878"/>
                <a:gd name="connsiteY0" fmla="*/ 0 h 277582"/>
                <a:gd name="connsiteX1" fmla="*/ 1424245 w 1571878"/>
                <a:gd name="connsiteY1" fmla="*/ 156319 h 277582"/>
                <a:gd name="connsiteX2" fmla="*/ 1430395 w 1571878"/>
                <a:gd name="connsiteY2" fmla="*/ 88839 h 277582"/>
                <a:gd name="connsiteX3" fmla="*/ 1571878 w 1571878"/>
                <a:gd name="connsiteY3" fmla="*/ 260760 h 277582"/>
                <a:gd name="connsiteX4" fmla="*/ 1358964 w 1571878"/>
                <a:gd name="connsiteY4" fmla="*/ 277582 h 277582"/>
                <a:gd name="connsiteX5" fmla="*/ 1401171 w 1571878"/>
                <a:gd name="connsiteY5" fmla="*/ 223995 h 277582"/>
                <a:gd name="connsiteX6" fmla="*/ 0 w 1571878"/>
                <a:gd name="connsiteY6" fmla="*/ 106850 h 277582"/>
                <a:gd name="connsiteX7" fmla="*/ 917778 w 1571878"/>
                <a:gd name="connsiteY7" fmla="*/ 0 h 277582"/>
                <a:gd name="connsiteX0" fmla="*/ 931218 w 1571878"/>
                <a:gd name="connsiteY0" fmla="*/ 0 h 275101"/>
                <a:gd name="connsiteX1" fmla="*/ 1424245 w 1571878"/>
                <a:gd name="connsiteY1" fmla="*/ 153838 h 275101"/>
                <a:gd name="connsiteX2" fmla="*/ 1430395 w 1571878"/>
                <a:gd name="connsiteY2" fmla="*/ 86358 h 275101"/>
                <a:gd name="connsiteX3" fmla="*/ 1571878 w 1571878"/>
                <a:gd name="connsiteY3" fmla="*/ 258279 h 275101"/>
                <a:gd name="connsiteX4" fmla="*/ 1358964 w 1571878"/>
                <a:gd name="connsiteY4" fmla="*/ 275101 h 275101"/>
                <a:gd name="connsiteX5" fmla="*/ 1401171 w 1571878"/>
                <a:gd name="connsiteY5" fmla="*/ 221514 h 275101"/>
                <a:gd name="connsiteX6" fmla="*/ 0 w 1571878"/>
                <a:gd name="connsiteY6" fmla="*/ 104369 h 275101"/>
                <a:gd name="connsiteX7" fmla="*/ 931218 w 1571878"/>
                <a:gd name="connsiteY7" fmla="*/ 0 h 275101"/>
                <a:gd name="connsiteX0" fmla="*/ 931218 w 1582629"/>
                <a:gd name="connsiteY0" fmla="*/ 0 h 275101"/>
                <a:gd name="connsiteX1" fmla="*/ 1424245 w 1582629"/>
                <a:gd name="connsiteY1" fmla="*/ 153838 h 275101"/>
                <a:gd name="connsiteX2" fmla="*/ 1430395 w 1582629"/>
                <a:gd name="connsiteY2" fmla="*/ 86358 h 275101"/>
                <a:gd name="connsiteX3" fmla="*/ 1582629 w 1582629"/>
                <a:gd name="connsiteY3" fmla="*/ 235951 h 275101"/>
                <a:gd name="connsiteX4" fmla="*/ 1358964 w 1582629"/>
                <a:gd name="connsiteY4" fmla="*/ 275101 h 275101"/>
                <a:gd name="connsiteX5" fmla="*/ 1401171 w 1582629"/>
                <a:gd name="connsiteY5" fmla="*/ 221514 h 275101"/>
                <a:gd name="connsiteX6" fmla="*/ 0 w 1582629"/>
                <a:gd name="connsiteY6" fmla="*/ 104369 h 275101"/>
                <a:gd name="connsiteX7" fmla="*/ 931218 w 1582629"/>
                <a:gd name="connsiteY7" fmla="*/ 0 h 275101"/>
                <a:gd name="connsiteX0" fmla="*/ 931218 w 1582629"/>
                <a:gd name="connsiteY0" fmla="*/ 0 h 280063"/>
                <a:gd name="connsiteX1" fmla="*/ 1424245 w 1582629"/>
                <a:gd name="connsiteY1" fmla="*/ 158800 h 280063"/>
                <a:gd name="connsiteX2" fmla="*/ 1430395 w 1582629"/>
                <a:gd name="connsiteY2" fmla="*/ 91320 h 280063"/>
                <a:gd name="connsiteX3" fmla="*/ 1582629 w 1582629"/>
                <a:gd name="connsiteY3" fmla="*/ 240913 h 280063"/>
                <a:gd name="connsiteX4" fmla="*/ 1358964 w 1582629"/>
                <a:gd name="connsiteY4" fmla="*/ 280063 h 280063"/>
                <a:gd name="connsiteX5" fmla="*/ 1401171 w 1582629"/>
                <a:gd name="connsiteY5" fmla="*/ 226476 h 280063"/>
                <a:gd name="connsiteX6" fmla="*/ 0 w 1582629"/>
                <a:gd name="connsiteY6" fmla="*/ 109331 h 280063"/>
                <a:gd name="connsiteX7" fmla="*/ 931218 w 1582629"/>
                <a:gd name="connsiteY7" fmla="*/ 0 h 28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2629" h="280063">
                  <a:moveTo>
                    <a:pt x="931218" y="0"/>
                  </a:moveTo>
                  <a:lnTo>
                    <a:pt x="1424245" y="158800"/>
                  </a:lnTo>
                  <a:cubicBezTo>
                    <a:pt x="1424503" y="134653"/>
                    <a:pt x="1430137" y="115467"/>
                    <a:pt x="1430395" y="91320"/>
                  </a:cubicBezTo>
                  <a:lnTo>
                    <a:pt x="1582629" y="240913"/>
                  </a:lnTo>
                  <a:lnTo>
                    <a:pt x="1358964" y="280063"/>
                  </a:lnTo>
                  <a:lnTo>
                    <a:pt x="1401171" y="226476"/>
                  </a:lnTo>
                  <a:lnTo>
                    <a:pt x="0" y="109331"/>
                  </a:lnTo>
                  <a:lnTo>
                    <a:pt x="931218" y="0"/>
                  </a:lnTo>
                  <a:close/>
                </a:path>
              </a:pathLst>
            </a:custGeom>
            <a:gradFill>
              <a:gsLst>
                <a:gs pos="0">
                  <a:schemeClr val="tx2">
                    <a:alpha val="0"/>
                  </a:schemeClr>
                </a:gs>
                <a:gs pos="100000">
                  <a:srgbClr val="C00000"/>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07633B0-49C0-A643-98A6-4C3876BF9818}"/>
              </a:ext>
            </a:extLst>
          </p:cNvPr>
          <p:cNvGrpSpPr/>
          <p:nvPr/>
        </p:nvGrpSpPr>
        <p:grpSpPr>
          <a:xfrm>
            <a:off x="9029165" y="4599649"/>
            <a:ext cx="2297458" cy="555450"/>
            <a:chOff x="9029165" y="4599649"/>
            <a:chExt cx="2297458" cy="555450"/>
          </a:xfrm>
        </p:grpSpPr>
        <p:sp>
          <p:nvSpPr>
            <p:cNvPr id="72" name="Freeform 71">
              <a:extLst>
                <a:ext uri="{FF2B5EF4-FFF2-40B4-BE49-F238E27FC236}">
                  <a16:creationId xmlns:a16="http://schemas.microsoft.com/office/drawing/2014/main" id="{2A49F513-E05B-AF40-9037-BA87A96902F6}"/>
                </a:ext>
              </a:extLst>
            </p:cNvPr>
            <p:cNvSpPr/>
            <p:nvPr/>
          </p:nvSpPr>
          <p:spPr>
            <a:xfrm>
              <a:off x="9029165" y="4599649"/>
              <a:ext cx="1987351" cy="546313"/>
            </a:xfrm>
            <a:custGeom>
              <a:avLst/>
              <a:gdLst>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99592 w 1604865"/>
                <a:gd name="connsiteY4" fmla="*/ 391885 h 905069"/>
                <a:gd name="connsiteX5" fmla="*/ 1343608 w 1604865"/>
                <a:gd name="connsiteY5" fmla="*/ 270587 h 905069"/>
                <a:gd name="connsiteX6" fmla="*/ 37322 w 1604865"/>
                <a:gd name="connsiteY6" fmla="*/ 905069 h 905069"/>
                <a:gd name="connsiteX7" fmla="*/ 0 w 1604865"/>
                <a:gd name="connsiteY7" fmla="*/ 130628 h 905069"/>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62269 w 1604865"/>
                <a:gd name="connsiteY4" fmla="*/ 438538 h 905069"/>
                <a:gd name="connsiteX5" fmla="*/ 1343608 w 1604865"/>
                <a:gd name="connsiteY5" fmla="*/ 270587 h 905069"/>
                <a:gd name="connsiteX6" fmla="*/ 37322 w 1604865"/>
                <a:gd name="connsiteY6" fmla="*/ 905069 h 905069"/>
                <a:gd name="connsiteX7" fmla="*/ 0 w 1604865"/>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38538 h 905069"/>
                <a:gd name="connsiteX5" fmla="*/ 1343608 w 1623526"/>
                <a:gd name="connsiteY5" fmla="*/ 270587 h 905069"/>
                <a:gd name="connsiteX6" fmla="*/ 37322 w 1623526"/>
                <a:gd name="connsiteY6" fmla="*/ 905069 h 905069"/>
                <a:gd name="connsiteX7" fmla="*/ 0 w 1623526"/>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47868 h 905069"/>
                <a:gd name="connsiteX5" fmla="*/ 1343608 w 1623526"/>
                <a:gd name="connsiteY5" fmla="*/ 270587 h 905069"/>
                <a:gd name="connsiteX6" fmla="*/ 37322 w 1623526"/>
                <a:gd name="connsiteY6" fmla="*/ 905069 h 905069"/>
                <a:gd name="connsiteX7" fmla="*/ 0 w 1623526"/>
                <a:gd name="connsiteY7" fmla="*/ 130628 h 905069"/>
                <a:gd name="connsiteX0" fmla="*/ 0 w 1586204"/>
                <a:gd name="connsiteY0" fmla="*/ 121298 h 905069"/>
                <a:gd name="connsiteX1" fmla="*/ 1278294 w 1586204"/>
                <a:gd name="connsiteY1" fmla="*/ 139959 h 905069"/>
                <a:gd name="connsiteX2" fmla="*/ 1268963 w 1586204"/>
                <a:gd name="connsiteY2" fmla="*/ 0 h 905069"/>
                <a:gd name="connsiteX3" fmla="*/ 1586204 w 1586204"/>
                <a:gd name="connsiteY3" fmla="*/ 158620 h 905069"/>
                <a:gd name="connsiteX4" fmla="*/ 1324947 w 1586204"/>
                <a:gd name="connsiteY4" fmla="*/ 447868 h 905069"/>
                <a:gd name="connsiteX5" fmla="*/ 1306286 w 1586204"/>
                <a:gd name="connsiteY5" fmla="*/ 270587 h 905069"/>
                <a:gd name="connsiteX6" fmla="*/ 0 w 1586204"/>
                <a:gd name="connsiteY6" fmla="*/ 905069 h 905069"/>
                <a:gd name="connsiteX7" fmla="*/ 0 w 1586204"/>
                <a:gd name="connsiteY7" fmla="*/ 121298 h 905069"/>
                <a:gd name="connsiteX0" fmla="*/ 0 w 1586204"/>
                <a:gd name="connsiteY0" fmla="*/ 121298 h 905069"/>
                <a:gd name="connsiteX1" fmla="*/ 1278294 w 1586204"/>
                <a:gd name="connsiteY1" fmla="*/ 139959 h 905069"/>
                <a:gd name="connsiteX2" fmla="*/ 1268963 w 1586204"/>
                <a:gd name="connsiteY2" fmla="*/ 0 h 905069"/>
                <a:gd name="connsiteX3" fmla="*/ 1586204 w 1586204"/>
                <a:gd name="connsiteY3" fmla="*/ 158620 h 905069"/>
                <a:gd name="connsiteX4" fmla="*/ 1283104 w 1586204"/>
                <a:gd name="connsiteY4" fmla="*/ 877076 h 905069"/>
                <a:gd name="connsiteX5" fmla="*/ 1306286 w 1586204"/>
                <a:gd name="connsiteY5" fmla="*/ 270587 h 905069"/>
                <a:gd name="connsiteX6" fmla="*/ 0 w 1586204"/>
                <a:gd name="connsiteY6" fmla="*/ 905069 h 905069"/>
                <a:gd name="connsiteX7" fmla="*/ 0 w 1586204"/>
                <a:gd name="connsiteY7" fmla="*/ 121298 h 905069"/>
                <a:gd name="connsiteX0" fmla="*/ 0 w 1527624"/>
                <a:gd name="connsiteY0" fmla="*/ 121298 h 905069"/>
                <a:gd name="connsiteX1" fmla="*/ 1278294 w 1527624"/>
                <a:gd name="connsiteY1" fmla="*/ 139959 h 905069"/>
                <a:gd name="connsiteX2" fmla="*/ 1268963 w 1527624"/>
                <a:gd name="connsiteY2" fmla="*/ 0 h 905069"/>
                <a:gd name="connsiteX3" fmla="*/ 1527624 w 1527624"/>
                <a:gd name="connsiteY3" fmla="*/ 793101 h 905069"/>
                <a:gd name="connsiteX4" fmla="*/ 1283104 w 1527624"/>
                <a:gd name="connsiteY4" fmla="*/ 877076 h 905069"/>
                <a:gd name="connsiteX5" fmla="*/ 1306286 w 1527624"/>
                <a:gd name="connsiteY5" fmla="*/ 270587 h 905069"/>
                <a:gd name="connsiteX6" fmla="*/ 0 w 1527624"/>
                <a:gd name="connsiteY6" fmla="*/ 905069 h 905069"/>
                <a:gd name="connsiteX7" fmla="*/ 0 w 1527624"/>
                <a:gd name="connsiteY7" fmla="*/ 121298 h 905069"/>
                <a:gd name="connsiteX0" fmla="*/ 0 w 1527624"/>
                <a:gd name="connsiteY0" fmla="*/ 121298 h 905069"/>
                <a:gd name="connsiteX1" fmla="*/ 1278294 w 1527624"/>
                <a:gd name="connsiteY1" fmla="*/ 139959 h 905069"/>
                <a:gd name="connsiteX2" fmla="*/ 1268963 w 1527624"/>
                <a:gd name="connsiteY2" fmla="*/ 0 h 905069"/>
                <a:gd name="connsiteX3" fmla="*/ 1527624 w 1527624"/>
                <a:gd name="connsiteY3" fmla="*/ 793101 h 905069"/>
                <a:gd name="connsiteX4" fmla="*/ 1283104 w 1527624"/>
                <a:gd name="connsiteY4" fmla="*/ 877076 h 905069"/>
                <a:gd name="connsiteX5" fmla="*/ 1281180 w 1527624"/>
                <a:gd name="connsiteY5" fmla="*/ 774440 h 905069"/>
                <a:gd name="connsiteX6" fmla="*/ 0 w 1527624"/>
                <a:gd name="connsiteY6" fmla="*/ 905069 h 905069"/>
                <a:gd name="connsiteX7" fmla="*/ 0 w 1527624"/>
                <a:gd name="connsiteY7" fmla="*/ 121298 h 905069"/>
                <a:gd name="connsiteX0" fmla="*/ 0 w 1527624"/>
                <a:gd name="connsiteY0" fmla="*/ 121298 h 905069"/>
                <a:gd name="connsiteX1" fmla="*/ 1269926 w 1527624"/>
                <a:gd name="connsiteY1" fmla="*/ 625151 h 905069"/>
                <a:gd name="connsiteX2" fmla="*/ 1268963 w 1527624"/>
                <a:gd name="connsiteY2" fmla="*/ 0 h 905069"/>
                <a:gd name="connsiteX3" fmla="*/ 1527624 w 1527624"/>
                <a:gd name="connsiteY3" fmla="*/ 793101 h 905069"/>
                <a:gd name="connsiteX4" fmla="*/ 1283104 w 1527624"/>
                <a:gd name="connsiteY4" fmla="*/ 877076 h 905069"/>
                <a:gd name="connsiteX5" fmla="*/ 1281180 w 1527624"/>
                <a:gd name="connsiteY5" fmla="*/ 774440 h 905069"/>
                <a:gd name="connsiteX6" fmla="*/ 0 w 1527624"/>
                <a:gd name="connsiteY6" fmla="*/ 905069 h 905069"/>
                <a:gd name="connsiteX7" fmla="*/ 0 w 1527624"/>
                <a:gd name="connsiteY7" fmla="*/ 121298 h 905069"/>
                <a:gd name="connsiteX0" fmla="*/ 0 w 1527624"/>
                <a:gd name="connsiteY0" fmla="*/ 0 h 783771"/>
                <a:gd name="connsiteX1" fmla="*/ 1269926 w 1527624"/>
                <a:gd name="connsiteY1" fmla="*/ 503853 h 783771"/>
                <a:gd name="connsiteX2" fmla="*/ 1377756 w 1527624"/>
                <a:gd name="connsiteY2" fmla="*/ 335902 h 783771"/>
                <a:gd name="connsiteX3" fmla="*/ 1527624 w 1527624"/>
                <a:gd name="connsiteY3" fmla="*/ 671803 h 783771"/>
                <a:gd name="connsiteX4" fmla="*/ 1283104 w 1527624"/>
                <a:gd name="connsiteY4" fmla="*/ 755778 h 783771"/>
                <a:gd name="connsiteX5" fmla="*/ 1281180 w 1527624"/>
                <a:gd name="connsiteY5" fmla="*/ 653142 h 783771"/>
                <a:gd name="connsiteX6" fmla="*/ 0 w 1527624"/>
                <a:gd name="connsiteY6" fmla="*/ 783771 h 783771"/>
                <a:gd name="connsiteX7" fmla="*/ 0 w 1527624"/>
                <a:gd name="connsiteY7" fmla="*/ 0 h 783771"/>
                <a:gd name="connsiteX0" fmla="*/ 0 w 1527624"/>
                <a:gd name="connsiteY0" fmla="*/ 0 h 783771"/>
                <a:gd name="connsiteX1" fmla="*/ 1320138 w 1527624"/>
                <a:gd name="connsiteY1" fmla="*/ 531845 h 783771"/>
                <a:gd name="connsiteX2" fmla="*/ 1377756 w 1527624"/>
                <a:gd name="connsiteY2" fmla="*/ 335902 h 783771"/>
                <a:gd name="connsiteX3" fmla="*/ 1527624 w 1527624"/>
                <a:gd name="connsiteY3" fmla="*/ 671803 h 783771"/>
                <a:gd name="connsiteX4" fmla="*/ 1283104 w 1527624"/>
                <a:gd name="connsiteY4" fmla="*/ 755778 h 783771"/>
                <a:gd name="connsiteX5" fmla="*/ 1281180 w 1527624"/>
                <a:gd name="connsiteY5" fmla="*/ 653142 h 783771"/>
                <a:gd name="connsiteX6" fmla="*/ 0 w 1527624"/>
                <a:gd name="connsiteY6" fmla="*/ 783771 h 783771"/>
                <a:gd name="connsiteX7" fmla="*/ 0 w 1527624"/>
                <a:gd name="connsiteY7" fmla="*/ 0 h 783771"/>
                <a:gd name="connsiteX0" fmla="*/ 0 w 1527624"/>
                <a:gd name="connsiteY0" fmla="*/ 0 h 802431"/>
                <a:gd name="connsiteX1" fmla="*/ 1320138 w 1527624"/>
                <a:gd name="connsiteY1" fmla="*/ 531845 h 802431"/>
                <a:gd name="connsiteX2" fmla="*/ 1377756 w 1527624"/>
                <a:gd name="connsiteY2" fmla="*/ 335902 h 802431"/>
                <a:gd name="connsiteX3" fmla="*/ 1527624 w 1527624"/>
                <a:gd name="connsiteY3" fmla="*/ 671803 h 802431"/>
                <a:gd name="connsiteX4" fmla="*/ 1216155 w 1527624"/>
                <a:gd name="connsiteY4" fmla="*/ 802431 h 802431"/>
                <a:gd name="connsiteX5" fmla="*/ 1281180 w 1527624"/>
                <a:gd name="connsiteY5" fmla="*/ 653142 h 802431"/>
                <a:gd name="connsiteX6" fmla="*/ 0 w 1527624"/>
                <a:gd name="connsiteY6" fmla="*/ 783771 h 802431"/>
                <a:gd name="connsiteX7" fmla="*/ 0 w 1527624"/>
                <a:gd name="connsiteY7" fmla="*/ 0 h 802431"/>
                <a:gd name="connsiteX0" fmla="*/ 853602 w 1527624"/>
                <a:gd name="connsiteY0" fmla="*/ 18661 h 466529"/>
                <a:gd name="connsiteX1" fmla="*/ 1320138 w 1527624"/>
                <a:gd name="connsiteY1" fmla="*/ 195943 h 466529"/>
                <a:gd name="connsiteX2" fmla="*/ 1377756 w 1527624"/>
                <a:gd name="connsiteY2" fmla="*/ 0 h 466529"/>
                <a:gd name="connsiteX3" fmla="*/ 1527624 w 1527624"/>
                <a:gd name="connsiteY3" fmla="*/ 335901 h 466529"/>
                <a:gd name="connsiteX4" fmla="*/ 1216155 w 1527624"/>
                <a:gd name="connsiteY4" fmla="*/ 466529 h 466529"/>
                <a:gd name="connsiteX5" fmla="*/ 1281180 w 1527624"/>
                <a:gd name="connsiteY5" fmla="*/ 317240 h 466529"/>
                <a:gd name="connsiteX6" fmla="*/ 0 w 1527624"/>
                <a:gd name="connsiteY6" fmla="*/ 447869 h 466529"/>
                <a:gd name="connsiteX7" fmla="*/ 853602 w 1527624"/>
                <a:gd name="connsiteY7" fmla="*/ 18661 h 466529"/>
                <a:gd name="connsiteX0" fmla="*/ 876384 w 1527624"/>
                <a:gd name="connsiteY0" fmla="*/ 15486 h 466529"/>
                <a:gd name="connsiteX1" fmla="*/ 1320138 w 1527624"/>
                <a:gd name="connsiteY1" fmla="*/ 195943 h 466529"/>
                <a:gd name="connsiteX2" fmla="*/ 1377756 w 1527624"/>
                <a:gd name="connsiteY2" fmla="*/ 0 h 466529"/>
                <a:gd name="connsiteX3" fmla="*/ 1527624 w 1527624"/>
                <a:gd name="connsiteY3" fmla="*/ 335901 h 466529"/>
                <a:gd name="connsiteX4" fmla="*/ 1216155 w 1527624"/>
                <a:gd name="connsiteY4" fmla="*/ 466529 h 466529"/>
                <a:gd name="connsiteX5" fmla="*/ 1281180 w 1527624"/>
                <a:gd name="connsiteY5" fmla="*/ 317240 h 466529"/>
                <a:gd name="connsiteX6" fmla="*/ 0 w 1527624"/>
                <a:gd name="connsiteY6" fmla="*/ 447869 h 466529"/>
                <a:gd name="connsiteX7" fmla="*/ 876384 w 1527624"/>
                <a:gd name="connsiteY7" fmla="*/ 15486 h 466529"/>
                <a:gd name="connsiteX0" fmla="*/ 876384 w 1527624"/>
                <a:gd name="connsiteY0" fmla="*/ 25011 h 466529"/>
                <a:gd name="connsiteX1" fmla="*/ 1320138 w 1527624"/>
                <a:gd name="connsiteY1" fmla="*/ 195943 h 466529"/>
                <a:gd name="connsiteX2" fmla="*/ 1377756 w 1527624"/>
                <a:gd name="connsiteY2" fmla="*/ 0 h 466529"/>
                <a:gd name="connsiteX3" fmla="*/ 1527624 w 1527624"/>
                <a:gd name="connsiteY3" fmla="*/ 335901 h 466529"/>
                <a:gd name="connsiteX4" fmla="*/ 1216155 w 1527624"/>
                <a:gd name="connsiteY4" fmla="*/ 466529 h 466529"/>
                <a:gd name="connsiteX5" fmla="*/ 1281180 w 1527624"/>
                <a:gd name="connsiteY5" fmla="*/ 317240 h 466529"/>
                <a:gd name="connsiteX6" fmla="*/ 0 w 1527624"/>
                <a:gd name="connsiteY6" fmla="*/ 447869 h 466529"/>
                <a:gd name="connsiteX7" fmla="*/ 876384 w 1527624"/>
                <a:gd name="connsiteY7" fmla="*/ 25011 h 466529"/>
                <a:gd name="connsiteX0" fmla="*/ 876384 w 1564644"/>
                <a:gd name="connsiteY0" fmla="*/ 25011 h 466529"/>
                <a:gd name="connsiteX1" fmla="*/ 1320138 w 1564644"/>
                <a:gd name="connsiteY1" fmla="*/ 195943 h 466529"/>
                <a:gd name="connsiteX2" fmla="*/ 1377756 w 1564644"/>
                <a:gd name="connsiteY2" fmla="*/ 0 h 466529"/>
                <a:gd name="connsiteX3" fmla="*/ 1564644 w 1564644"/>
                <a:gd name="connsiteY3" fmla="*/ 234301 h 466529"/>
                <a:gd name="connsiteX4" fmla="*/ 1216155 w 1564644"/>
                <a:gd name="connsiteY4" fmla="*/ 466529 h 466529"/>
                <a:gd name="connsiteX5" fmla="*/ 1281180 w 1564644"/>
                <a:gd name="connsiteY5" fmla="*/ 317240 h 466529"/>
                <a:gd name="connsiteX6" fmla="*/ 0 w 1564644"/>
                <a:gd name="connsiteY6" fmla="*/ 447869 h 466529"/>
                <a:gd name="connsiteX7" fmla="*/ 876384 w 1564644"/>
                <a:gd name="connsiteY7" fmla="*/ 25011 h 466529"/>
                <a:gd name="connsiteX0" fmla="*/ 876384 w 1564644"/>
                <a:gd name="connsiteY0" fmla="*/ 25011 h 447869"/>
                <a:gd name="connsiteX1" fmla="*/ 1320138 w 1564644"/>
                <a:gd name="connsiteY1" fmla="*/ 195943 h 447869"/>
                <a:gd name="connsiteX2" fmla="*/ 1377756 w 1564644"/>
                <a:gd name="connsiteY2" fmla="*/ 0 h 447869"/>
                <a:gd name="connsiteX3" fmla="*/ 1564644 w 1564644"/>
                <a:gd name="connsiteY3" fmla="*/ 234301 h 447869"/>
                <a:gd name="connsiteX4" fmla="*/ 1287347 w 1564644"/>
                <a:gd name="connsiteY4" fmla="*/ 447479 h 447869"/>
                <a:gd name="connsiteX5" fmla="*/ 1281180 w 1564644"/>
                <a:gd name="connsiteY5" fmla="*/ 317240 h 447869"/>
                <a:gd name="connsiteX6" fmla="*/ 0 w 1564644"/>
                <a:gd name="connsiteY6" fmla="*/ 447869 h 447869"/>
                <a:gd name="connsiteX7" fmla="*/ 876384 w 1564644"/>
                <a:gd name="connsiteY7" fmla="*/ 25011 h 447869"/>
                <a:gd name="connsiteX0" fmla="*/ 876384 w 1564644"/>
                <a:gd name="connsiteY0" fmla="*/ 25011 h 447869"/>
                <a:gd name="connsiteX1" fmla="*/ 1320138 w 1564644"/>
                <a:gd name="connsiteY1" fmla="*/ 195943 h 447869"/>
                <a:gd name="connsiteX2" fmla="*/ 1377756 w 1564644"/>
                <a:gd name="connsiteY2" fmla="*/ 0 h 447869"/>
                <a:gd name="connsiteX3" fmla="*/ 1564644 w 1564644"/>
                <a:gd name="connsiteY3" fmla="*/ 234301 h 447869"/>
                <a:gd name="connsiteX4" fmla="*/ 1287347 w 1564644"/>
                <a:gd name="connsiteY4" fmla="*/ 447479 h 447869"/>
                <a:gd name="connsiteX5" fmla="*/ 1321048 w 1564644"/>
                <a:gd name="connsiteY5" fmla="*/ 279140 h 447869"/>
                <a:gd name="connsiteX6" fmla="*/ 0 w 1564644"/>
                <a:gd name="connsiteY6" fmla="*/ 447869 h 447869"/>
                <a:gd name="connsiteX7" fmla="*/ 876384 w 1564644"/>
                <a:gd name="connsiteY7" fmla="*/ 25011 h 447869"/>
                <a:gd name="connsiteX0" fmla="*/ 876384 w 1564644"/>
                <a:gd name="connsiteY0" fmla="*/ 25011 h 447869"/>
                <a:gd name="connsiteX1" fmla="*/ 1345767 w 1564644"/>
                <a:gd name="connsiteY1" fmla="*/ 189593 h 447869"/>
                <a:gd name="connsiteX2" fmla="*/ 1377756 w 1564644"/>
                <a:gd name="connsiteY2" fmla="*/ 0 h 447869"/>
                <a:gd name="connsiteX3" fmla="*/ 1564644 w 1564644"/>
                <a:gd name="connsiteY3" fmla="*/ 234301 h 447869"/>
                <a:gd name="connsiteX4" fmla="*/ 1287347 w 1564644"/>
                <a:gd name="connsiteY4" fmla="*/ 447479 h 447869"/>
                <a:gd name="connsiteX5" fmla="*/ 1321048 w 1564644"/>
                <a:gd name="connsiteY5" fmla="*/ 279140 h 447869"/>
                <a:gd name="connsiteX6" fmla="*/ 0 w 1564644"/>
                <a:gd name="connsiteY6" fmla="*/ 447869 h 447869"/>
                <a:gd name="connsiteX7" fmla="*/ 876384 w 1564644"/>
                <a:gd name="connsiteY7" fmla="*/ 25011 h 447869"/>
                <a:gd name="connsiteX0" fmla="*/ 876384 w 1564644"/>
                <a:gd name="connsiteY0" fmla="*/ 25011 h 447869"/>
                <a:gd name="connsiteX1" fmla="*/ 1345767 w 1564644"/>
                <a:gd name="connsiteY1" fmla="*/ 189593 h 447869"/>
                <a:gd name="connsiteX2" fmla="*/ 1377756 w 1564644"/>
                <a:gd name="connsiteY2" fmla="*/ 0 h 447869"/>
                <a:gd name="connsiteX3" fmla="*/ 1564644 w 1564644"/>
                <a:gd name="connsiteY3" fmla="*/ 234301 h 447869"/>
                <a:gd name="connsiteX4" fmla="*/ 1287347 w 1564644"/>
                <a:gd name="connsiteY4" fmla="*/ 447479 h 447869"/>
                <a:gd name="connsiteX5" fmla="*/ 1340981 w 1564644"/>
                <a:gd name="connsiteY5" fmla="*/ 275965 h 447869"/>
                <a:gd name="connsiteX6" fmla="*/ 0 w 1564644"/>
                <a:gd name="connsiteY6" fmla="*/ 447869 h 447869"/>
                <a:gd name="connsiteX7" fmla="*/ 876384 w 1564644"/>
                <a:gd name="connsiteY7" fmla="*/ 25011 h 447869"/>
                <a:gd name="connsiteX0" fmla="*/ 876384 w 1564644"/>
                <a:gd name="connsiteY0" fmla="*/ 25011 h 447869"/>
                <a:gd name="connsiteX1" fmla="*/ 1345767 w 1564644"/>
                <a:gd name="connsiteY1" fmla="*/ 189593 h 447869"/>
                <a:gd name="connsiteX2" fmla="*/ 1377756 w 1564644"/>
                <a:gd name="connsiteY2" fmla="*/ 0 h 447869"/>
                <a:gd name="connsiteX3" fmla="*/ 1564644 w 1564644"/>
                <a:gd name="connsiteY3" fmla="*/ 234301 h 447869"/>
                <a:gd name="connsiteX4" fmla="*/ 1332909 w 1564644"/>
                <a:gd name="connsiteY4" fmla="*/ 447479 h 447869"/>
                <a:gd name="connsiteX5" fmla="*/ 1340981 w 1564644"/>
                <a:gd name="connsiteY5" fmla="*/ 275965 h 447869"/>
                <a:gd name="connsiteX6" fmla="*/ 0 w 1564644"/>
                <a:gd name="connsiteY6" fmla="*/ 447869 h 447869"/>
                <a:gd name="connsiteX7" fmla="*/ 876384 w 1564644"/>
                <a:gd name="connsiteY7" fmla="*/ 25011 h 447869"/>
                <a:gd name="connsiteX0" fmla="*/ 876384 w 1564644"/>
                <a:gd name="connsiteY0" fmla="*/ 25011 h 447869"/>
                <a:gd name="connsiteX1" fmla="*/ 1345767 w 1564644"/>
                <a:gd name="connsiteY1" fmla="*/ 189593 h 447869"/>
                <a:gd name="connsiteX2" fmla="*/ 1377756 w 1564644"/>
                <a:gd name="connsiteY2" fmla="*/ 0 h 447869"/>
                <a:gd name="connsiteX3" fmla="*/ 1564644 w 1564644"/>
                <a:gd name="connsiteY3" fmla="*/ 234301 h 447869"/>
                <a:gd name="connsiteX4" fmla="*/ 1332909 w 1564644"/>
                <a:gd name="connsiteY4" fmla="*/ 447479 h 447869"/>
                <a:gd name="connsiteX5" fmla="*/ 1358067 w 1564644"/>
                <a:gd name="connsiteY5" fmla="*/ 285490 h 447869"/>
                <a:gd name="connsiteX6" fmla="*/ 0 w 1564644"/>
                <a:gd name="connsiteY6" fmla="*/ 447869 h 447869"/>
                <a:gd name="connsiteX7" fmla="*/ 876384 w 1564644"/>
                <a:gd name="connsiteY7" fmla="*/ 25011 h 447869"/>
                <a:gd name="connsiteX0" fmla="*/ 876384 w 1564644"/>
                <a:gd name="connsiteY0" fmla="*/ 25011 h 447869"/>
                <a:gd name="connsiteX1" fmla="*/ 1360006 w 1564644"/>
                <a:gd name="connsiteY1" fmla="*/ 167368 h 447869"/>
                <a:gd name="connsiteX2" fmla="*/ 1377756 w 1564644"/>
                <a:gd name="connsiteY2" fmla="*/ 0 h 447869"/>
                <a:gd name="connsiteX3" fmla="*/ 1564644 w 1564644"/>
                <a:gd name="connsiteY3" fmla="*/ 234301 h 447869"/>
                <a:gd name="connsiteX4" fmla="*/ 1332909 w 1564644"/>
                <a:gd name="connsiteY4" fmla="*/ 447479 h 447869"/>
                <a:gd name="connsiteX5" fmla="*/ 1358067 w 1564644"/>
                <a:gd name="connsiteY5" fmla="*/ 285490 h 447869"/>
                <a:gd name="connsiteX6" fmla="*/ 0 w 1564644"/>
                <a:gd name="connsiteY6" fmla="*/ 447869 h 447869"/>
                <a:gd name="connsiteX7" fmla="*/ 876384 w 1564644"/>
                <a:gd name="connsiteY7" fmla="*/ 25011 h 447869"/>
                <a:gd name="connsiteX0" fmla="*/ 876384 w 1564644"/>
                <a:gd name="connsiteY0" fmla="*/ 25011 h 447869"/>
                <a:gd name="connsiteX1" fmla="*/ 1360006 w 1564644"/>
                <a:gd name="connsiteY1" fmla="*/ 167368 h 447869"/>
                <a:gd name="connsiteX2" fmla="*/ 1377756 w 1564644"/>
                <a:gd name="connsiteY2" fmla="*/ 0 h 447869"/>
                <a:gd name="connsiteX3" fmla="*/ 1564644 w 1564644"/>
                <a:gd name="connsiteY3" fmla="*/ 234301 h 447869"/>
                <a:gd name="connsiteX4" fmla="*/ 1332909 w 1564644"/>
                <a:gd name="connsiteY4" fmla="*/ 447479 h 447869"/>
                <a:gd name="connsiteX5" fmla="*/ 1340981 w 1564644"/>
                <a:gd name="connsiteY5" fmla="*/ 310890 h 447869"/>
                <a:gd name="connsiteX6" fmla="*/ 0 w 1564644"/>
                <a:gd name="connsiteY6" fmla="*/ 447869 h 447869"/>
                <a:gd name="connsiteX7" fmla="*/ 876384 w 1564644"/>
                <a:gd name="connsiteY7" fmla="*/ 25011 h 447869"/>
                <a:gd name="connsiteX0" fmla="*/ 940080 w 1564644"/>
                <a:gd name="connsiteY0" fmla="*/ 46403 h 447869"/>
                <a:gd name="connsiteX1" fmla="*/ 1360006 w 1564644"/>
                <a:gd name="connsiteY1" fmla="*/ 167368 h 447869"/>
                <a:gd name="connsiteX2" fmla="*/ 1377756 w 1564644"/>
                <a:gd name="connsiteY2" fmla="*/ 0 h 447869"/>
                <a:gd name="connsiteX3" fmla="*/ 1564644 w 1564644"/>
                <a:gd name="connsiteY3" fmla="*/ 234301 h 447869"/>
                <a:gd name="connsiteX4" fmla="*/ 1332909 w 1564644"/>
                <a:gd name="connsiteY4" fmla="*/ 447479 h 447869"/>
                <a:gd name="connsiteX5" fmla="*/ 1340981 w 1564644"/>
                <a:gd name="connsiteY5" fmla="*/ 310890 h 447869"/>
                <a:gd name="connsiteX6" fmla="*/ 0 w 1564644"/>
                <a:gd name="connsiteY6" fmla="*/ 447869 h 447869"/>
                <a:gd name="connsiteX7" fmla="*/ 940080 w 1564644"/>
                <a:gd name="connsiteY7" fmla="*/ 46403 h 447869"/>
                <a:gd name="connsiteX0" fmla="*/ 940080 w 1564644"/>
                <a:gd name="connsiteY0" fmla="*/ 46403 h 447869"/>
                <a:gd name="connsiteX1" fmla="*/ 1360006 w 1564644"/>
                <a:gd name="connsiteY1" fmla="*/ 167368 h 447869"/>
                <a:gd name="connsiteX2" fmla="*/ 1377756 w 1564644"/>
                <a:gd name="connsiteY2" fmla="*/ 0 h 447869"/>
                <a:gd name="connsiteX3" fmla="*/ 1564644 w 1564644"/>
                <a:gd name="connsiteY3" fmla="*/ 234301 h 447869"/>
                <a:gd name="connsiteX4" fmla="*/ 1332909 w 1564644"/>
                <a:gd name="connsiteY4" fmla="*/ 447479 h 447869"/>
                <a:gd name="connsiteX5" fmla="*/ 1374102 w 1564644"/>
                <a:gd name="connsiteY5" fmla="*/ 260975 h 447869"/>
                <a:gd name="connsiteX6" fmla="*/ 0 w 1564644"/>
                <a:gd name="connsiteY6" fmla="*/ 447869 h 447869"/>
                <a:gd name="connsiteX7" fmla="*/ 940080 w 1564644"/>
                <a:gd name="connsiteY7" fmla="*/ 46403 h 447869"/>
                <a:gd name="connsiteX0" fmla="*/ 940080 w 1564644"/>
                <a:gd name="connsiteY0" fmla="*/ 46403 h 447869"/>
                <a:gd name="connsiteX1" fmla="*/ 1382937 w 1564644"/>
                <a:gd name="connsiteY1" fmla="*/ 186383 h 447869"/>
                <a:gd name="connsiteX2" fmla="*/ 1377756 w 1564644"/>
                <a:gd name="connsiteY2" fmla="*/ 0 h 447869"/>
                <a:gd name="connsiteX3" fmla="*/ 1564644 w 1564644"/>
                <a:gd name="connsiteY3" fmla="*/ 234301 h 447869"/>
                <a:gd name="connsiteX4" fmla="*/ 1332909 w 1564644"/>
                <a:gd name="connsiteY4" fmla="*/ 447479 h 447869"/>
                <a:gd name="connsiteX5" fmla="*/ 1374102 w 1564644"/>
                <a:gd name="connsiteY5" fmla="*/ 260975 h 447869"/>
                <a:gd name="connsiteX6" fmla="*/ 0 w 1564644"/>
                <a:gd name="connsiteY6" fmla="*/ 447869 h 447869"/>
                <a:gd name="connsiteX7" fmla="*/ 940080 w 1564644"/>
                <a:gd name="connsiteY7" fmla="*/ 46403 h 447869"/>
                <a:gd name="connsiteX0" fmla="*/ 940080 w 1564644"/>
                <a:gd name="connsiteY0" fmla="*/ 0 h 401466"/>
                <a:gd name="connsiteX1" fmla="*/ 1382937 w 1564644"/>
                <a:gd name="connsiteY1" fmla="*/ 139980 h 401466"/>
                <a:gd name="connsiteX2" fmla="*/ 1385399 w 1564644"/>
                <a:gd name="connsiteY2" fmla="*/ 29658 h 401466"/>
                <a:gd name="connsiteX3" fmla="*/ 1564644 w 1564644"/>
                <a:gd name="connsiteY3" fmla="*/ 187898 h 401466"/>
                <a:gd name="connsiteX4" fmla="*/ 1332909 w 1564644"/>
                <a:gd name="connsiteY4" fmla="*/ 401076 h 401466"/>
                <a:gd name="connsiteX5" fmla="*/ 1374102 w 1564644"/>
                <a:gd name="connsiteY5" fmla="*/ 214572 h 401466"/>
                <a:gd name="connsiteX6" fmla="*/ 0 w 1564644"/>
                <a:gd name="connsiteY6" fmla="*/ 401466 h 401466"/>
                <a:gd name="connsiteX7" fmla="*/ 940080 w 1564644"/>
                <a:gd name="connsiteY7" fmla="*/ 0 h 401466"/>
                <a:gd name="connsiteX0" fmla="*/ 940080 w 1554453"/>
                <a:gd name="connsiteY0" fmla="*/ 0 h 401466"/>
                <a:gd name="connsiteX1" fmla="*/ 1382937 w 1554453"/>
                <a:gd name="connsiteY1" fmla="*/ 139980 h 401466"/>
                <a:gd name="connsiteX2" fmla="*/ 1385399 w 1554453"/>
                <a:gd name="connsiteY2" fmla="*/ 29658 h 401466"/>
                <a:gd name="connsiteX3" fmla="*/ 1554453 w 1554453"/>
                <a:gd name="connsiteY3" fmla="*/ 161752 h 401466"/>
                <a:gd name="connsiteX4" fmla="*/ 1332909 w 1554453"/>
                <a:gd name="connsiteY4" fmla="*/ 401076 h 401466"/>
                <a:gd name="connsiteX5" fmla="*/ 1374102 w 1554453"/>
                <a:gd name="connsiteY5" fmla="*/ 214572 h 401466"/>
                <a:gd name="connsiteX6" fmla="*/ 0 w 1554453"/>
                <a:gd name="connsiteY6" fmla="*/ 401466 h 401466"/>
                <a:gd name="connsiteX7" fmla="*/ 940080 w 1554453"/>
                <a:gd name="connsiteY7" fmla="*/ 0 h 401466"/>
                <a:gd name="connsiteX0" fmla="*/ 940080 w 1554453"/>
                <a:gd name="connsiteY0" fmla="*/ 0 h 401466"/>
                <a:gd name="connsiteX1" fmla="*/ 1382937 w 1554453"/>
                <a:gd name="connsiteY1" fmla="*/ 139980 h 401466"/>
                <a:gd name="connsiteX2" fmla="*/ 1385399 w 1554453"/>
                <a:gd name="connsiteY2" fmla="*/ 29658 h 401466"/>
                <a:gd name="connsiteX3" fmla="*/ 1554453 w 1554453"/>
                <a:gd name="connsiteY3" fmla="*/ 161752 h 401466"/>
                <a:gd name="connsiteX4" fmla="*/ 1350744 w 1554453"/>
                <a:gd name="connsiteY4" fmla="*/ 322638 h 401466"/>
                <a:gd name="connsiteX5" fmla="*/ 1374102 w 1554453"/>
                <a:gd name="connsiteY5" fmla="*/ 214572 h 401466"/>
                <a:gd name="connsiteX6" fmla="*/ 0 w 1554453"/>
                <a:gd name="connsiteY6" fmla="*/ 401466 h 401466"/>
                <a:gd name="connsiteX7" fmla="*/ 940080 w 1554453"/>
                <a:gd name="connsiteY7" fmla="*/ 0 h 401466"/>
                <a:gd name="connsiteX0" fmla="*/ 940080 w 1554453"/>
                <a:gd name="connsiteY0" fmla="*/ 0 h 401466"/>
                <a:gd name="connsiteX1" fmla="*/ 1382937 w 1554453"/>
                <a:gd name="connsiteY1" fmla="*/ 139980 h 401466"/>
                <a:gd name="connsiteX2" fmla="*/ 1372660 w 1554453"/>
                <a:gd name="connsiteY2" fmla="*/ 53427 h 401466"/>
                <a:gd name="connsiteX3" fmla="*/ 1554453 w 1554453"/>
                <a:gd name="connsiteY3" fmla="*/ 161752 h 401466"/>
                <a:gd name="connsiteX4" fmla="*/ 1350744 w 1554453"/>
                <a:gd name="connsiteY4" fmla="*/ 322638 h 401466"/>
                <a:gd name="connsiteX5" fmla="*/ 1374102 w 1554453"/>
                <a:gd name="connsiteY5" fmla="*/ 214572 h 401466"/>
                <a:gd name="connsiteX6" fmla="*/ 0 w 1554453"/>
                <a:gd name="connsiteY6" fmla="*/ 401466 h 401466"/>
                <a:gd name="connsiteX7" fmla="*/ 940080 w 1554453"/>
                <a:gd name="connsiteY7" fmla="*/ 0 h 401466"/>
                <a:gd name="connsiteX0" fmla="*/ 940080 w 1594770"/>
                <a:gd name="connsiteY0" fmla="*/ 0 h 401466"/>
                <a:gd name="connsiteX1" fmla="*/ 1382937 w 1594770"/>
                <a:gd name="connsiteY1" fmla="*/ 139980 h 401466"/>
                <a:gd name="connsiteX2" fmla="*/ 1372660 w 1594770"/>
                <a:gd name="connsiteY2" fmla="*/ 53427 h 401466"/>
                <a:gd name="connsiteX3" fmla="*/ 1594770 w 1594770"/>
                <a:gd name="connsiteY3" fmla="*/ 267068 h 401466"/>
                <a:gd name="connsiteX4" fmla="*/ 1350744 w 1594770"/>
                <a:gd name="connsiteY4" fmla="*/ 322638 h 401466"/>
                <a:gd name="connsiteX5" fmla="*/ 1374102 w 1594770"/>
                <a:gd name="connsiteY5" fmla="*/ 214572 h 401466"/>
                <a:gd name="connsiteX6" fmla="*/ 0 w 1594770"/>
                <a:gd name="connsiteY6" fmla="*/ 401466 h 401466"/>
                <a:gd name="connsiteX7" fmla="*/ 940080 w 1594770"/>
                <a:gd name="connsiteY7" fmla="*/ 0 h 401466"/>
                <a:gd name="connsiteX0" fmla="*/ 940080 w 1594770"/>
                <a:gd name="connsiteY0" fmla="*/ 0 h 401466"/>
                <a:gd name="connsiteX1" fmla="*/ 1382937 w 1594770"/>
                <a:gd name="connsiteY1" fmla="*/ 139980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374102 w 1594770"/>
                <a:gd name="connsiteY5" fmla="*/ 214572 h 401466"/>
                <a:gd name="connsiteX6" fmla="*/ 0 w 1594770"/>
                <a:gd name="connsiteY6" fmla="*/ 401466 h 401466"/>
                <a:gd name="connsiteX7" fmla="*/ 940080 w 1594770"/>
                <a:gd name="connsiteY7" fmla="*/ 0 h 401466"/>
                <a:gd name="connsiteX0" fmla="*/ 940080 w 1594770"/>
                <a:gd name="connsiteY0" fmla="*/ 0 h 401466"/>
                <a:gd name="connsiteX1" fmla="*/ 1450132 w 1594770"/>
                <a:gd name="connsiteY1" fmla="*/ 200161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374102 w 1594770"/>
                <a:gd name="connsiteY5" fmla="*/ 214572 h 401466"/>
                <a:gd name="connsiteX6" fmla="*/ 0 w 1594770"/>
                <a:gd name="connsiteY6" fmla="*/ 401466 h 401466"/>
                <a:gd name="connsiteX7" fmla="*/ 940080 w 1594770"/>
                <a:gd name="connsiteY7" fmla="*/ 0 h 401466"/>
                <a:gd name="connsiteX0" fmla="*/ 940080 w 1594770"/>
                <a:gd name="connsiteY0" fmla="*/ 0 h 401466"/>
                <a:gd name="connsiteX1" fmla="*/ 1450132 w 1594770"/>
                <a:gd name="connsiteY1" fmla="*/ 200161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430546 w 1594770"/>
                <a:gd name="connsiteY5" fmla="*/ 254692 h 401466"/>
                <a:gd name="connsiteX6" fmla="*/ 0 w 1594770"/>
                <a:gd name="connsiteY6" fmla="*/ 401466 h 401466"/>
                <a:gd name="connsiteX7" fmla="*/ 940080 w 1594770"/>
                <a:gd name="connsiteY7" fmla="*/ 0 h 401466"/>
                <a:gd name="connsiteX0" fmla="*/ 940080 w 1594770"/>
                <a:gd name="connsiteY0" fmla="*/ 0 h 401466"/>
                <a:gd name="connsiteX1" fmla="*/ 1423255 w 1594770"/>
                <a:gd name="connsiteY1" fmla="*/ 187623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430546 w 1594770"/>
                <a:gd name="connsiteY5" fmla="*/ 254692 h 401466"/>
                <a:gd name="connsiteX6" fmla="*/ 0 w 1594770"/>
                <a:gd name="connsiteY6" fmla="*/ 401466 h 401466"/>
                <a:gd name="connsiteX7" fmla="*/ 940080 w 1594770"/>
                <a:gd name="connsiteY7" fmla="*/ 0 h 401466"/>
                <a:gd name="connsiteX0" fmla="*/ 940080 w 1594770"/>
                <a:gd name="connsiteY0" fmla="*/ 0 h 401466"/>
                <a:gd name="connsiteX1" fmla="*/ 1423255 w 1594770"/>
                <a:gd name="connsiteY1" fmla="*/ 187623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406356 w 1594770"/>
                <a:gd name="connsiteY5" fmla="*/ 244662 h 401466"/>
                <a:gd name="connsiteX6" fmla="*/ 0 w 1594770"/>
                <a:gd name="connsiteY6" fmla="*/ 401466 h 401466"/>
                <a:gd name="connsiteX7" fmla="*/ 940080 w 1594770"/>
                <a:gd name="connsiteY7" fmla="*/ 0 h 401466"/>
                <a:gd name="connsiteX0" fmla="*/ 940080 w 1594770"/>
                <a:gd name="connsiteY0" fmla="*/ 0 h 401466"/>
                <a:gd name="connsiteX1" fmla="*/ 1423255 w 1594770"/>
                <a:gd name="connsiteY1" fmla="*/ 187623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406356 w 1594770"/>
                <a:gd name="connsiteY5" fmla="*/ 244662 h 401466"/>
                <a:gd name="connsiteX6" fmla="*/ 0 w 1594770"/>
                <a:gd name="connsiteY6" fmla="*/ 401466 h 401466"/>
                <a:gd name="connsiteX7" fmla="*/ 940080 w 1594770"/>
                <a:gd name="connsiteY7" fmla="*/ 0 h 401466"/>
                <a:gd name="connsiteX0" fmla="*/ 940080 w 1594770"/>
                <a:gd name="connsiteY0" fmla="*/ 0 h 401466"/>
                <a:gd name="connsiteX1" fmla="*/ 1423255 w 1594770"/>
                <a:gd name="connsiteY1" fmla="*/ 187623 h 401466"/>
                <a:gd name="connsiteX2" fmla="*/ 1426416 w 1594770"/>
                <a:gd name="connsiteY2" fmla="*/ 96055 h 401466"/>
                <a:gd name="connsiteX3" fmla="*/ 1594770 w 1594770"/>
                <a:gd name="connsiteY3" fmla="*/ 267068 h 401466"/>
                <a:gd name="connsiteX4" fmla="*/ 1350744 w 1594770"/>
                <a:gd name="connsiteY4" fmla="*/ 322638 h 401466"/>
                <a:gd name="connsiteX5" fmla="*/ 1406356 w 1594770"/>
                <a:gd name="connsiteY5" fmla="*/ 244662 h 401466"/>
                <a:gd name="connsiteX6" fmla="*/ 0 w 1594770"/>
                <a:gd name="connsiteY6" fmla="*/ 401466 h 401466"/>
                <a:gd name="connsiteX7" fmla="*/ 940080 w 1594770"/>
                <a:gd name="connsiteY7" fmla="*/ 0 h 401466"/>
                <a:gd name="connsiteX0" fmla="*/ 945455 w 1594770"/>
                <a:gd name="connsiteY0" fmla="*/ 0 h 408988"/>
                <a:gd name="connsiteX1" fmla="*/ 1423255 w 1594770"/>
                <a:gd name="connsiteY1" fmla="*/ 195145 h 408988"/>
                <a:gd name="connsiteX2" fmla="*/ 1426416 w 1594770"/>
                <a:gd name="connsiteY2" fmla="*/ 103577 h 408988"/>
                <a:gd name="connsiteX3" fmla="*/ 1594770 w 1594770"/>
                <a:gd name="connsiteY3" fmla="*/ 274590 h 408988"/>
                <a:gd name="connsiteX4" fmla="*/ 1350744 w 1594770"/>
                <a:gd name="connsiteY4" fmla="*/ 330160 h 408988"/>
                <a:gd name="connsiteX5" fmla="*/ 1406356 w 1594770"/>
                <a:gd name="connsiteY5" fmla="*/ 252184 h 408988"/>
                <a:gd name="connsiteX6" fmla="*/ 0 w 1594770"/>
                <a:gd name="connsiteY6" fmla="*/ 408988 h 408988"/>
                <a:gd name="connsiteX7" fmla="*/ 945455 w 1594770"/>
                <a:gd name="connsiteY7" fmla="*/ 0 h 4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70" h="408988">
                  <a:moveTo>
                    <a:pt x="945455" y="0"/>
                  </a:moveTo>
                  <a:lnTo>
                    <a:pt x="1423255" y="195145"/>
                  </a:lnTo>
                  <a:cubicBezTo>
                    <a:pt x="1424076" y="158371"/>
                    <a:pt x="1425595" y="140351"/>
                    <a:pt x="1426416" y="103577"/>
                  </a:cubicBezTo>
                  <a:lnTo>
                    <a:pt x="1594770" y="274590"/>
                  </a:lnTo>
                  <a:lnTo>
                    <a:pt x="1350744" y="330160"/>
                  </a:lnTo>
                  <a:cubicBezTo>
                    <a:pt x="1401172" y="265858"/>
                    <a:pt x="1355928" y="326517"/>
                    <a:pt x="1406356" y="252184"/>
                  </a:cubicBezTo>
                  <a:lnTo>
                    <a:pt x="0" y="408988"/>
                  </a:lnTo>
                  <a:lnTo>
                    <a:pt x="945455" y="0"/>
                  </a:lnTo>
                  <a:close/>
                </a:path>
              </a:pathLst>
            </a:custGeom>
            <a:gradFill>
              <a:gsLst>
                <a:gs pos="0">
                  <a:schemeClr val="tx2">
                    <a:alpha val="0"/>
                  </a:schemeClr>
                </a:gs>
                <a:gs pos="100000">
                  <a:srgbClr val="C00000"/>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ABB0D543-FFB0-1640-8E46-8168D9E863D9}"/>
                </a:ext>
              </a:extLst>
            </p:cNvPr>
            <p:cNvSpPr/>
            <p:nvPr/>
          </p:nvSpPr>
          <p:spPr bwMode="auto">
            <a:xfrm rot="10800000" flipV="1">
              <a:off x="11026954" y="4855430"/>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40" eaLnBrk="0" hangingPunct="0"/>
              <a:r>
                <a:rPr lang="en-US" sz="2000" dirty="0">
                  <a:solidFill>
                    <a:schemeClr val="bg1"/>
                  </a:solidFill>
                  <a:latin typeface="Arial" charset="0"/>
                </a:rPr>
                <a:t>B</a:t>
              </a:r>
            </a:p>
          </p:txBody>
        </p:sp>
      </p:grpSp>
      <p:grpSp>
        <p:nvGrpSpPr>
          <p:cNvPr id="11" name="Group 10">
            <a:extLst>
              <a:ext uri="{FF2B5EF4-FFF2-40B4-BE49-F238E27FC236}">
                <a16:creationId xmlns:a16="http://schemas.microsoft.com/office/drawing/2014/main" id="{42E8DDF3-2D63-B54B-B390-CCA9D349AA46}"/>
              </a:ext>
            </a:extLst>
          </p:cNvPr>
          <p:cNvGrpSpPr/>
          <p:nvPr/>
        </p:nvGrpSpPr>
        <p:grpSpPr>
          <a:xfrm>
            <a:off x="9029165" y="4081897"/>
            <a:ext cx="2294446" cy="1064067"/>
            <a:chOff x="9029165" y="4081897"/>
            <a:chExt cx="2294446" cy="1064067"/>
          </a:xfrm>
        </p:grpSpPr>
        <p:sp>
          <p:nvSpPr>
            <p:cNvPr id="69" name="Oval 68">
              <a:extLst>
                <a:ext uri="{FF2B5EF4-FFF2-40B4-BE49-F238E27FC236}">
                  <a16:creationId xmlns:a16="http://schemas.microsoft.com/office/drawing/2014/main" id="{67A01319-F46A-EC48-8232-AA38E5DFD395}"/>
                </a:ext>
              </a:extLst>
            </p:cNvPr>
            <p:cNvSpPr/>
            <p:nvPr/>
          </p:nvSpPr>
          <p:spPr bwMode="auto">
            <a:xfrm rot="10800000" flipV="1">
              <a:off x="11023942" y="4081897"/>
              <a:ext cx="299669" cy="299669"/>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40" eaLnBrk="0" hangingPunct="0"/>
              <a:r>
                <a:rPr lang="en-US" sz="2000" dirty="0">
                  <a:solidFill>
                    <a:schemeClr val="bg1"/>
                  </a:solidFill>
                  <a:latin typeface="Arial" charset="0"/>
                </a:rPr>
                <a:t>A</a:t>
              </a:r>
            </a:p>
          </p:txBody>
        </p:sp>
        <p:sp>
          <p:nvSpPr>
            <p:cNvPr id="6" name="Freeform 5">
              <a:extLst>
                <a:ext uri="{FF2B5EF4-FFF2-40B4-BE49-F238E27FC236}">
                  <a16:creationId xmlns:a16="http://schemas.microsoft.com/office/drawing/2014/main" id="{A55B2CDB-D9CB-8849-8829-DED14FC26D62}"/>
                </a:ext>
              </a:extLst>
            </p:cNvPr>
            <p:cNvSpPr/>
            <p:nvPr/>
          </p:nvSpPr>
          <p:spPr>
            <a:xfrm>
              <a:off x="9029165" y="4099028"/>
              <a:ext cx="1975420" cy="1046936"/>
            </a:xfrm>
            <a:custGeom>
              <a:avLst/>
              <a:gdLst>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99592 w 1604865"/>
                <a:gd name="connsiteY4" fmla="*/ 391885 h 905069"/>
                <a:gd name="connsiteX5" fmla="*/ 1343608 w 1604865"/>
                <a:gd name="connsiteY5" fmla="*/ 270587 h 905069"/>
                <a:gd name="connsiteX6" fmla="*/ 37322 w 1604865"/>
                <a:gd name="connsiteY6" fmla="*/ 905069 h 905069"/>
                <a:gd name="connsiteX7" fmla="*/ 0 w 1604865"/>
                <a:gd name="connsiteY7" fmla="*/ 130628 h 905069"/>
                <a:gd name="connsiteX0" fmla="*/ 0 w 1604865"/>
                <a:gd name="connsiteY0" fmla="*/ 130628 h 905069"/>
                <a:gd name="connsiteX1" fmla="*/ 1315616 w 1604865"/>
                <a:gd name="connsiteY1" fmla="*/ 139959 h 905069"/>
                <a:gd name="connsiteX2" fmla="*/ 1306285 w 1604865"/>
                <a:gd name="connsiteY2" fmla="*/ 0 h 905069"/>
                <a:gd name="connsiteX3" fmla="*/ 1604865 w 1604865"/>
                <a:gd name="connsiteY3" fmla="*/ 205273 h 905069"/>
                <a:gd name="connsiteX4" fmla="*/ 1362269 w 1604865"/>
                <a:gd name="connsiteY4" fmla="*/ 438538 h 905069"/>
                <a:gd name="connsiteX5" fmla="*/ 1343608 w 1604865"/>
                <a:gd name="connsiteY5" fmla="*/ 270587 h 905069"/>
                <a:gd name="connsiteX6" fmla="*/ 37322 w 1604865"/>
                <a:gd name="connsiteY6" fmla="*/ 905069 h 905069"/>
                <a:gd name="connsiteX7" fmla="*/ 0 w 1604865"/>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38538 h 905069"/>
                <a:gd name="connsiteX5" fmla="*/ 1343608 w 1623526"/>
                <a:gd name="connsiteY5" fmla="*/ 270587 h 905069"/>
                <a:gd name="connsiteX6" fmla="*/ 37322 w 1623526"/>
                <a:gd name="connsiteY6" fmla="*/ 905069 h 905069"/>
                <a:gd name="connsiteX7" fmla="*/ 0 w 1623526"/>
                <a:gd name="connsiteY7" fmla="*/ 130628 h 905069"/>
                <a:gd name="connsiteX0" fmla="*/ 0 w 1623526"/>
                <a:gd name="connsiteY0" fmla="*/ 130628 h 905069"/>
                <a:gd name="connsiteX1" fmla="*/ 1315616 w 1623526"/>
                <a:gd name="connsiteY1" fmla="*/ 139959 h 905069"/>
                <a:gd name="connsiteX2" fmla="*/ 1306285 w 1623526"/>
                <a:gd name="connsiteY2" fmla="*/ 0 h 905069"/>
                <a:gd name="connsiteX3" fmla="*/ 1623526 w 1623526"/>
                <a:gd name="connsiteY3" fmla="*/ 158620 h 905069"/>
                <a:gd name="connsiteX4" fmla="*/ 1362269 w 1623526"/>
                <a:gd name="connsiteY4" fmla="*/ 447868 h 905069"/>
                <a:gd name="connsiteX5" fmla="*/ 1343608 w 1623526"/>
                <a:gd name="connsiteY5" fmla="*/ 270587 h 905069"/>
                <a:gd name="connsiteX6" fmla="*/ 37322 w 1623526"/>
                <a:gd name="connsiteY6" fmla="*/ 905069 h 905069"/>
                <a:gd name="connsiteX7" fmla="*/ 0 w 1623526"/>
                <a:gd name="connsiteY7" fmla="*/ 130628 h 905069"/>
                <a:gd name="connsiteX0" fmla="*/ 0 w 1586204"/>
                <a:gd name="connsiteY0" fmla="*/ 121298 h 905069"/>
                <a:gd name="connsiteX1" fmla="*/ 1278294 w 1586204"/>
                <a:gd name="connsiteY1" fmla="*/ 139959 h 905069"/>
                <a:gd name="connsiteX2" fmla="*/ 1268963 w 1586204"/>
                <a:gd name="connsiteY2" fmla="*/ 0 h 905069"/>
                <a:gd name="connsiteX3" fmla="*/ 1586204 w 1586204"/>
                <a:gd name="connsiteY3" fmla="*/ 158620 h 905069"/>
                <a:gd name="connsiteX4" fmla="*/ 1324947 w 1586204"/>
                <a:gd name="connsiteY4" fmla="*/ 447868 h 905069"/>
                <a:gd name="connsiteX5" fmla="*/ 1306286 w 1586204"/>
                <a:gd name="connsiteY5" fmla="*/ 270587 h 905069"/>
                <a:gd name="connsiteX6" fmla="*/ 0 w 1586204"/>
                <a:gd name="connsiteY6" fmla="*/ 905069 h 905069"/>
                <a:gd name="connsiteX7" fmla="*/ 0 w 1586204"/>
                <a:gd name="connsiteY7" fmla="*/ 121298 h 905069"/>
                <a:gd name="connsiteX0" fmla="*/ 0 w 1586204"/>
                <a:gd name="connsiteY0" fmla="*/ 121298 h 905069"/>
                <a:gd name="connsiteX1" fmla="*/ 1334346 w 1586204"/>
                <a:gd name="connsiteY1" fmla="*/ 211267 h 905069"/>
                <a:gd name="connsiteX2" fmla="*/ 1268963 w 1586204"/>
                <a:gd name="connsiteY2" fmla="*/ 0 h 905069"/>
                <a:gd name="connsiteX3" fmla="*/ 1586204 w 1586204"/>
                <a:gd name="connsiteY3" fmla="*/ 158620 h 905069"/>
                <a:gd name="connsiteX4" fmla="*/ 1324947 w 1586204"/>
                <a:gd name="connsiteY4" fmla="*/ 447868 h 905069"/>
                <a:gd name="connsiteX5" fmla="*/ 1306286 w 1586204"/>
                <a:gd name="connsiteY5" fmla="*/ 270587 h 905069"/>
                <a:gd name="connsiteX6" fmla="*/ 0 w 1586204"/>
                <a:gd name="connsiteY6" fmla="*/ 905069 h 905069"/>
                <a:gd name="connsiteX7" fmla="*/ 0 w 1586204"/>
                <a:gd name="connsiteY7" fmla="*/ 121298 h 905069"/>
                <a:gd name="connsiteX0" fmla="*/ 0 w 1586204"/>
                <a:gd name="connsiteY0" fmla="*/ 47614 h 831385"/>
                <a:gd name="connsiteX1" fmla="*/ 1334346 w 1586204"/>
                <a:gd name="connsiteY1" fmla="*/ 137583 h 831385"/>
                <a:gd name="connsiteX2" fmla="*/ 1363232 w 1586204"/>
                <a:gd name="connsiteY2" fmla="*/ 0 h 831385"/>
                <a:gd name="connsiteX3" fmla="*/ 1586204 w 1586204"/>
                <a:gd name="connsiteY3" fmla="*/ 84936 h 831385"/>
                <a:gd name="connsiteX4" fmla="*/ 1324947 w 1586204"/>
                <a:gd name="connsiteY4" fmla="*/ 374184 h 831385"/>
                <a:gd name="connsiteX5" fmla="*/ 1306286 w 1586204"/>
                <a:gd name="connsiteY5" fmla="*/ 196903 h 831385"/>
                <a:gd name="connsiteX6" fmla="*/ 0 w 1586204"/>
                <a:gd name="connsiteY6" fmla="*/ 831385 h 831385"/>
                <a:gd name="connsiteX7" fmla="*/ 0 w 1586204"/>
                <a:gd name="connsiteY7" fmla="*/ 47614 h 831385"/>
                <a:gd name="connsiteX0" fmla="*/ 0 w 1553082"/>
                <a:gd name="connsiteY0" fmla="*/ 47614 h 831385"/>
                <a:gd name="connsiteX1" fmla="*/ 1334346 w 1553082"/>
                <a:gd name="connsiteY1" fmla="*/ 137583 h 831385"/>
                <a:gd name="connsiteX2" fmla="*/ 1363232 w 1553082"/>
                <a:gd name="connsiteY2" fmla="*/ 0 h 831385"/>
                <a:gd name="connsiteX3" fmla="*/ 1553082 w 1553082"/>
                <a:gd name="connsiteY3" fmla="*/ 194274 h 831385"/>
                <a:gd name="connsiteX4" fmla="*/ 1324947 w 1553082"/>
                <a:gd name="connsiteY4" fmla="*/ 374184 h 831385"/>
                <a:gd name="connsiteX5" fmla="*/ 1306286 w 1553082"/>
                <a:gd name="connsiteY5" fmla="*/ 196903 h 831385"/>
                <a:gd name="connsiteX6" fmla="*/ 0 w 1553082"/>
                <a:gd name="connsiteY6" fmla="*/ 831385 h 831385"/>
                <a:gd name="connsiteX7" fmla="*/ 0 w 1553082"/>
                <a:gd name="connsiteY7" fmla="*/ 47614 h 831385"/>
                <a:gd name="connsiteX0" fmla="*/ 0 w 1553082"/>
                <a:gd name="connsiteY0" fmla="*/ 47614 h 831385"/>
                <a:gd name="connsiteX1" fmla="*/ 1334346 w 1553082"/>
                <a:gd name="connsiteY1" fmla="*/ 137583 h 831385"/>
                <a:gd name="connsiteX2" fmla="*/ 1363232 w 1553082"/>
                <a:gd name="connsiteY2" fmla="*/ 0 h 831385"/>
                <a:gd name="connsiteX3" fmla="*/ 1553082 w 1553082"/>
                <a:gd name="connsiteY3" fmla="*/ 194274 h 831385"/>
                <a:gd name="connsiteX4" fmla="*/ 1324947 w 1553082"/>
                <a:gd name="connsiteY4" fmla="*/ 374184 h 831385"/>
                <a:gd name="connsiteX5" fmla="*/ 1336860 w 1553082"/>
                <a:gd name="connsiteY5" fmla="*/ 265834 h 831385"/>
                <a:gd name="connsiteX6" fmla="*/ 0 w 1553082"/>
                <a:gd name="connsiteY6" fmla="*/ 831385 h 831385"/>
                <a:gd name="connsiteX7" fmla="*/ 0 w 1553082"/>
                <a:gd name="connsiteY7" fmla="*/ 47614 h 831385"/>
                <a:gd name="connsiteX0" fmla="*/ 0 w 1553082"/>
                <a:gd name="connsiteY0" fmla="*/ 47614 h 831385"/>
                <a:gd name="connsiteX1" fmla="*/ 1344537 w 1553082"/>
                <a:gd name="connsiteY1" fmla="*/ 156598 h 831385"/>
                <a:gd name="connsiteX2" fmla="*/ 1363232 w 1553082"/>
                <a:gd name="connsiteY2" fmla="*/ 0 h 831385"/>
                <a:gd name="connsiteX3" fmla="*/ 1553082 w 1553082"/>
                <a:gd name="connsiteY3" fmla="*/ 194274 h 831385"/>
                <a:gd name="connsiteX4" fmla="*/ 1324947 w 1553082"/>
                <a:gd name="connsiteY4" fmla="*/ 374184 h 831385"/>
                <a:gd name="connsiteX5" fmla="*/ 1336860 w 1553082"/>
                <a:gd name="connsiteY5" fmla="*/ 265834 h 831385"/>
                <a:gd name="connsiteX6" fmla="*/ 0 w 1553082"/>
                <a:gd name="connsiteY6" fmla="*/ 831385 h 831385"/>
                <a:gd name="connsiteX7" fmla="*/ 0 w 1553082"/>
                <a:gd name="connsiteY7" fmla="*/ 47614 h 831385"/>
                <a:gd name="connsiteX0" fmla="*/ 0 w 1555630"/>
                <a:gd name="connsiteY0" fmla="*/ 47614 h 831385"/>
                <a:gd name="connsiteX1" fmla="*/ 1344537 w 1555630"/>
                <a:gd name="connsiteY1" fmla="*/ 156598 h 831385"/>
                <a:gd name="connsiteX2" fmla="*/ 1363232 w 1555630"/>
                <a:gd name="connsiteY2" fmla="*/ 0 h 831385"/>
                <a:gd name="connsiteX3" fmla="*/ 1555630 w 1555630"/>
                <a:gd name="connsiteY3" fmla="*/ 222797 h 831385"/>
                <a:gd name="connsiteX4" fmla="*/ 1324947 w 1555630"/>
                <a:gd name="connsiteY4" fmla="*/ 374184 h 831385"/>
                <a:gd name="connsiteX5" fmla="*/ 1336860 w 1555630"/>
                <a:gd name="connsiteY5" fmla="*/ 265834 h 831385"/>
                <a:gd name="connsiteX6" fmla="*/ 0 w 1555630"/>
                <a:gd name="connsiteY6" fmla="*/ 831385 h 831385"/>
                <a:gd name="connsiteX7" fmla="*/ 0 w 1555630"/>
                <a:gd name="connsiteY7" fmla="*/ 47614 h 831385"/>
                <a:gd name="connsiteX0" fmla="*/ 0 w 1555630"/>
                <a:gd name="connsiteY0" fmla="*/ 4830 h 788601"/>
                <a:gd name="connsiteX1" fmla="*/ 1344537 w 1555630"/>
                <a:gd name="connsiteY1" fmla="*/ 113814 h 788601"/>
                <a:gd name="connsiteX2" fmla="*/ 1353041 w 1555630"/>
                <a:gd name="connsiteY2" fmla="*/ 0 h 788601"/>
                <a:gd name="connsiteX3" fmla="*/ 1555630 w 1555630"/>
                <a:gd name="connsiteY3" fmla="*/ 180013 h 788601"/>
                <a:gd name="connsiteX4" fmla="*/ 1324947 w 1555630"/>
                <a:gd name="connsiteY4" fmla="*/ 331400 h 788601"/>
                <a:gd name="connsiteX5" fmla="*/ 1336860 w 1555630"/>
                <a:gd name="connsiteY5" fmla="*/ 223050 h 788601"/>
                <a:gd name="connsiteX6" fmla="*/ 0 w 1555630"/>
                <a:gd name="connsiteY6" fmla="*/ 788601 h 788601"/>
                <a:gd name="connsiteX7" fmla="*/ 0 w 1555630"/>
                <a:gd name="connsiteY7" fmla="*/ 4830 h 788601"/>
                <a:gd name="connsiteX0" fmla="*/ 0 w 1555630"/>
                <a:gd name="connsiteY0" fmla="*/ 4830 h 788601"/>
                <a:gd name="connsiteX1" fmla="*/ 1344537 w 1555630"/>
                <a:gd name="connsiteY1" fmla="*/ 113814 h 788601"/>
                <a:gd name="connsiteX2" fmla="*/ 1353041 w 1555630"/>
                <a:gd name="connsiteY2" fmla="*/ 0 h 788601"/>
                <a:gd name="connsiteX3" fmla="*/ 1555630 w 1555630"/>
                <a:gd name="connsiteY3" fmla="*/ 180013 h 788601"/>
                <a:gd name="connsiteX4" fmla="*/ 1312208 w 1555630"/>
                <a:gd name="connsiteY4" fmla="*/ 310008 h 788601"/>
                <a:gd name="connsiteX5" fmla="*/ 1336860 w 1555630"/>
                <a:gd name="connsiteY5" fmla="*/ 223050 h 788601"/>
                <a:gd name="connsiteX6" fmla="*/ 0 w 1555630"/>
                <a:gd name="connsiteY6" fmla="*/ 788601 h 788601"/>
                <a:gd name="connsiteX7" fmla="*/ 0 w 1555630"/>
                <a:gd name="connsiteY7" fmla="*/ 4830 h 788601"/>
                <a:gd name="connsiteX0" fmla="*/ 0 w 1555630"/>
                <a:gd name="connsiteY0" fmla="*/ 4830 h 788601"/>
                <a:gd name="connsiteX1" fmla="*/ 1344537 w 1555630"/>
                <a:gd name="connsiteY1" fmla="*/ 113814 h 788601"/>
                <a:gd name="connsiteX2" fmla="*/ 1353041 w 1555630"/>
                <a:gd name="connsiteY2" fmla="*/ 0 h 788601"/>
                <a:gd name="connsiteX3" fmla="*/ 1555630 w 1555630"/>
                <a:gd name="connsiteY3" fmla="*/ 180013 h 788601"/>
                <a:gd name="connsiteX4" fmla="*/ 1312208 w 1555630"/>
                <a:gd name="connsiteY4" fmla="*/ 310008 h 788601"/>
                <a:gd name="connsiteX5" fmla="*/ 1349599 w 1555630"/>
                <a:gd name="connsiteY5" fmla="*/ 213542 h 788601"/>
                <a:gd name="connsiteX6" fmla="*/ 0 w 1555630"/>
                <a:gd name="connsiteY6" fmla="*/ 788601 h 788601"/>
                <a:gd name="connsiteX7" fmla="*/ 0 w 1555630"/>
                <a:gd name="connsiteY7" fmla="*/ 4830 h 788601"/>
                <a:gd name="connsiteX0" fmla="*/ 0 w 1555630"/>
                <a:gd name="connsiteY0" fmla="*/ 0 h 783771"/>
                <a:gd name="connsiteX1" fmla="*/ 1344537 w 1555630"/>
                <a:gd name="connsiteY1" fmla="*/ 108984 h 783771"/>
                <a:gd name="connsiteX2" fmla="*/ 1337754 w 1555630"/>
                <a:gd name="connsiteY2" fmla="*/ 16562 h 783771"/>
                <a:gd name="connsiteX3" fmla="*/ 1555630 w 1555630"/>
                <a:gd name="connsiteY3" fmla="*/ 175183 h 783771"/>
                <a:gd name="connsiteX4" fmla="*/ 1312208 w 1555630"/>
                <a:gd name="connsiteY4" fmla="*/ 305178 h 783771"/>
                <a:gd name="connsiteX5" fmla="*/ 1349599 w 1555630"/>
                <a:gd name="connsiteY5" fmla="*/ 208712 h 783771"/>
                <a:gd name="connsiteX6" fmla="*/ 0 w 1555630"/>
                <a:gd name="connsiteY6" fmla="*/ 783771 h 783771"/>
                <a:gd name="connsiteX7" fmla="*/ 0 w 1555630"/>
                <a:gd name="connsiteY7" fmla="*/ 0 h 783771"/>
                <a:gd name="connsiteX0" fmla="*/ 0 w 1555630"/>
                <a:gd name="connsiteY0" fmla="*/ 0 h 783771"/>
                <a:gd name="connsiteX1" fmla="*/ 1359824 w 1555630"/>
                <a:gd name="connsiteY1" fmla="*/ 111361 h 783771"/>
                <a:gd name="connsiteX2" fmla="*/ 1337754 w 1555630"/>
                <a:gd name="connsiteY2" fmla="*/ 16562 h 783771"/>
                <a:gd name="connsiteX3" fmla="*/ 1555630 w 1555630"/>
                <a:gd name="connsiteY3" fmla="*/ 175183 h 783771"/>
                <a:gd name="connsiteX4" fmla="*/ 1312208 w 1555630"/>
                <a:gd name="connsiteY4" fmla="*/ 305178 h 783771"/>
                <a:gd name="connsiteX5" fmla="*/ 1349599 w 1555630"/>
                <a:gd name="connsiteY5" fmla="*/ 208712 h 783771"/>
                <a:gd name="connsiteX6" fmla="*/ 0 w 1555630"/>
                <a:gd name="connsiteY6" fmla="*/ 783771 h 783771"/>
                <a:gd name="connsiteX7" fmla="*/ 0 w 1555630"/>
                <a:gd name="connsiteY7" fmla="*/ 0 h 783771"/>
                <a:gd name="connsiteX0" fmla="*/ 0 w 1585196"/>
                <a:gd name="connsiteY0" fmla="*/ 0 h 783771"/>
                <a:gd name="connsiteX1" fmla="*/ 1359824 w 1585196"/>
                <a:gd name="connsiteY1" fmla="*/ 111361 h 783771"/>
                <a:gd name="connsiteX2" fmla="*/ 1337754 w 1585196"/>
                <a:gd name="connsiteY2" fmla="*/ 16562 h 783771"/>
                <a:gd name="connsiteX3" fmla="*/ 1585196 w 1585196"/>
                <a:gd name="connsiteY3" fmla="*/ 112495 h 783771"/>
                <a:gd name="connsiteX4" fmla="*/ 1312208 w 1585196"/>
                <a:gd name="connsiteY4" fmla="*/ 305178 h 783771"/>
                <a:gd name="connsiteX5" fmla="*/ 1349599 w 1585196"/>
                <a:gd name="connsiteY5" fmla="*/ 208712 h 783771"/>
                <a:gd name="connsiteX6" fmla="*/ 0 w 1585196"/>
                <a:gd name="connsiteY6" fmla="*/ 783771 h 783771"/>
                <a:gd name="connsiteX7" fmla="*/ 0 w 1585196"/>
                <a:gd name="connsiteY7" fmla="*/ 0 h 783771"/>
                <a:gd name="connsiteX0" fmla="*/ 0 w 1585196"/>
                <a:gd name="connsiteY0" fmla="*/ 0 h 783771"/>
                <a:gd name="connsiteX1" fmla="*/ 1359824 w 1585196"/>
                <a:gd name="connsiteY1" fmla="*/ 111361 h 783771"/>
                <a:gd name="connsiteX2" fmla="*/ 1337754 w 1585196"/>
                <a:gd name="connsiteY2" fmla="*/ 16562 h 783771"/>
                <a:gd name="connsiteX3" fmla="*/ 1585196 w 1585196"/>
                <a:gd name="connsiteY3" fmla="*/ 112495 h 783771"/>
                <a:gd name="connsiteX4" fmla="*/ 1312208 w 1585196"/>
                <a:gd name="connsiteY4" fmla="*/ 305178 h 783771"/>
                <a:gd name="connsiteX5" fmla="*/ 1371102 w 1585196"/>
                <a:gd name="connsiteY5" fmla="*/ 198683 h 783771"/>
                <a:gd name="connsiteX6" fmla="*/ 0 w 1585196"/>
                <a:gd name="connsiteY6" fmla="*/ 783771 h 783771"/>
                <a:gd name="connsiteX7" fmla="*/ 0 w 1585196"/>
                <a:gd name="connsiteY7" fmla="*/ 0 h 783771"/>
                <a:gd name="connsiteX0" fmla="*/ 0 w 1585196"/>
                <a:gd name="connsiteY0" fmla="*/ 0 h 783771"/>
                <a:gd name="connsiteX1" fmla="*/ 1359824 w 1585196"/>
                <a:gd name="connsiteY1" fmla="*/ 111361 h 783771"/>
                <a:gd name="connsiteX2" fmla="*/ 1337754 w 1585196"/>
                <a:gd name="connsiteY2" fmla="*/ 16562 h 783771"/>
                <a:gd name="connsiteX3" fmla="*/ 1585196 w 1585196"/>
                <a:gd name="connsiteY3" fmla="*/ 112495 h 783771"/>
                <a:gd name="connsiteX4" fmla="*/ 1352524 w 1585196"/>
                <a:gd name="connsiteY4" fmla="*/ 290133 h 783771"/>
                <a:gd name="connsiteX5" fmla="*/ 1371102 w 1585196"/>
                <a:gd name="connsiteY5" fmla="*/ 198683 h 783771"/>
                <a:gd name="connsiteX6" fmla="*/ 0 w 1585196"/>
                <a:gd name="connsiteY6" fmla="*/ 783771 h 783771"/>
                <a:gd name="connsiteX7" fmla="*/ 0 w 1585196"/>
                <a:gd name="connsiteY7" fmla="*/ 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5196" h="783771">
                  <a:moveTo>
                    <a:pt x="0" y="0"/>
                  </a:moveTo>
                  <a:lnTo>
                    <a:pt x="1359824" y="111361"/>
                  </a:lnTo>
                  <a:lnTo>
                    <a:pt x="1337754" y="16562"/>
                  </a:lnTo>
                  <a:lnTo>
                    <a:pt x="1585196" y="112495"/>
                  </a:lnTo>
                  <a:lnTo>
                    <a:pt x="1352524" y="290133"/>
                  </a:lnTo>
                  <a:lnTo>
                    <a:pt x="1371102" y="198683"/>
                  </a:lnTo>
                  <a:lnTo>
                    <a:pt x="0" y="783771"/>
                  </a:lnTo>
                  <a:lnTo>
                    <a:pt x="0" y="0"/>
                  </a:lnTo>
                  <a:close/>
                </a:path>
              </a:pathLst>
            </a:custGeom>
            <a:gradFill>
              <a:gsLst>
                <a:gs pos="0">
                  <a:schemeClr val="tx2">
                    <a:alpha val="0"/>
                  </a:schemeClr>
                </a:gs>
                <a:gs pos="100000">
                  <a:srgbClr val="C00000"/>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54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graphicEl>
                                              <a:dgm id="{F0A010A3-D1DA-A544-910F-58165E90E03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graphicEl>
                                              <a:dgm id="{B35A5311-B12B-5D46-8B82-D3841BC66E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500"/>
                                  </p:stCondLst>
                                  <p:childTnLst>
                                    <p:set>
                                      <p:cBhvr>
                                        <p:cTn id="2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8" grpId="0">
        <p:bldSub>
          <a:bldDgm bld="one"/>
        </p:bldSub>
      </p:bldGraphic>
      <p:bldP spid="85" grpId="0" animBg="1"/>
      <p:bldP spid="86" grpId="0" animBg="1"/>
      <p:bldP spid="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3DFE58-A782-6643-AD48-E7A15819EBF8}"/>
              </a:ext>
            </a:extLst>
          </p:cNvPr>
          <p:cNvSpPr/>
          <p:nvPr/>
        </p:nvSpPr>
        <p:spPr>
          <a:xfrm>
            <a:off x="1819949" y="3895080"/>
            <a:ext cx="10253867" cy="13165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2" name="Title 1">
            <a:extLst>
              <a:ext uri="{FF2B5EF4-FFF2-40B4-BE49-F238E27FC236}">
                <a16:creationId xmlns:a16="http://schemas.microsoft.com/office/drawing/2014/main" id="{EB1C4CBF-2560-954F-AA06-DD2D1D4E2F51}"/>
              </a:ext>
            </a:extLst>
          </p:cNvPr>
          <p:cNvSpPr>
            <a:spLocks noGrp="1"/>
          </p:cNvSpPr>
          <p:nvPr>
            <p:ph type="title"/>
          </p:nvPr>
        </p:nvSpPr>
        <p:spPr/>
        <p:txBody>
          <a:bodyPr/>
          <a:lstStyle/>
          <a:p>
            <a:r>
              <a:rPr lang="en-US" dirty="0"/>
              <a:t>Mapping to the NIST Cybersecurity Framework</a:t>
            </a:r>
          </a:p>
        </p:txBody>
      </p:sp>
      <p:sp>
        <p:nvSpPr>
          <p:cNvPr id="7" name="Freeform 6">
            <a:extLst>
              <a:ext uri="{FF2B5EF4-FFF2-40B4-BE49-F238E27FC236}">
                <a16:creationId xmlns:a16="http://schemas.microsoft.com/office/drawing/2014/main" id="{3569A0F9-BDD5-1048-9403-89BA16E39797}"/>
              </a:ext>
            </a:extLst>
          </p:cNvPr>
          <p:cNvSpPr/>
          <p:nvPr/>
        </p:nvSpPr>
        <p:spPr>
          <a:xfrm>
            <a:off x="1827180"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00980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t>1980s</a:t>
            </a:r>
          </a:p>
        </p:txBody>
      </p:sp>
      <p:sp>
        <p:nvSpPr>
          <p:cNvPr id="8" name="Freeform 7">
            <a:extLst>
              <a:ext uri="{FF2B5EF4-FFF2-40B4-BE49-F238E27FC236}">
                <a16:creationId xmlns:a16="http://schemas.microsoft.com/office/drawing/2014/main" id="{9D2F3CB4-901E-D843-9B12-9104E906DD8F}"/>
              </a:ext>
            </a:extLst>
          </p:cNvPr>
          <p:cNvSpPr/>
          <p:nvPr/>
        </p:nvSpPr>
        <p:spPr>
          <a:xfrm>
            <a:off x="3994910" y="1125750"/>
            <a:ext cx="419951" cy="488471"/>
          </a:xfrm>
          <a:custGeom>
            <a:avLst/>
            <a:gdLst>
              <a:gd name="connsiteX0" fmla="*/ 0 w 314963"/>
              <a:gd name="connsiteY0" fmla="*/ 73271 h 366353"/>
              <a:gd name="connsiteX1" fmla="*/ 157482 w 314963"/>
              <a:gd name="connsiteY1" fmla="*/ 73271 h 366353"/>
              <a:gd name="connsiteX2" fmla="*/ 157482 w 314963"/>
              <a:gd name="connsiteY2" fmla="*/ 0 h 366353"/>
              <a:gd name="connsiteX3" fmla="*/ 314963 w 314963"/>
              <a:gd name="connsiteY3" fmla="*/ 183177 h 366353"/>
              <a:gd name="connsiteX4" fmla="*/ 157482 w 314963"/>
              <a:gd name="connsiteY4" fmla="*/ 366353 h 366353"/>
              <a:gd name="connsiteX5" fmla="*/ 157482 w 314963"/>
              <a:gd name="connsiteY5" fmla="*/ 293082 h 366353"/>
              <a:gd name="connsiteX6" fmla="*/ 0 w 314963"/>
              <a:gd name="connsiteY6" fmla="*/ 293082 h 366353"/>
              <a:gd name="connsiteX7" fmla="*/ 0 w 314963"/>
              <a:gd name="connsiteY7" fmla="*/ 73271 h 3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963" h="366353">
                <a:moveTo>
                  <a:pt x="0" y="73271"/>
                </a:moveTo>
                <a:lnTo>
                  <a:pt x="157482" y="73271"/>
                </a:lnTo>
                <a:lnTo>
                  <a:pt x="157482" y="0"/>
                </a:lnTo>
                <a:lnTo>
                  <a:pt x="314963" y="183177"/>
                </a:lnTo>
                <a:lnTo>
                  <a:pt x="157482" y="366353"/>
                </a:lnTo>
                <a:lnTo>
                  <a:pt x="157482" y="293082"/>
                </a:lnTo>
                <a:lnTo>
                  <a:pt x="0" y="293082"/>
                </a:lnTo>
                <a:lnTo>
                  <a:pt x="0" y="73271"/>
                </a:lnTo>
                <a:close/>
              </a:path>
            </a:pathLst>
          </a:custGeom>
          <a:solidFill>
            <a:srgbClr val="00980E"/>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7695" rIns="125985" bIns="97695" numCol="1" spcCol="1270" anchor="ctr" anchorCtr="0">
            <a:noAutofit/>
          </a:bodyPr>
          <a:lstStyle/>
          <a:p>
            <a:pPr algn="ctr" defTabSz="888956">
              <a:lnSpc>
                <a:spcPct val="90000"/>
              </a:lnSpc>
              <a:spcAft>
                <a:spcPct val="35000"/>
              </a:spcAft>
            </a:pPr>
            <a:endParaRPr lang="en-US" sz="2000"/>
          </a:p>
        </p:txBody>
      </p:sp>
      <p:sp>
        <p:nvSpPr>
          <p:cNvPr id="9" name="Freeform 8">
            <a:extLst>
              <a:ext uri="{FF2B5EF4-FFF2-40B4-BE49-F238E27FC236}">
                <a16:creationId xmlns:a16="http://schemas.microsoft.com/office/drawing/2014/main" id="{E5069B29-7951-9F43-BCC8-42F49668A1CF}"/>
              </a:ext>
            </a:extLst>
          </p:cNvPr>
          <p:cNvSpPr/>
          <p:nvPr/>
        </p:nvSpPr>
        <p:spPr>
          <a:xfrm>
            <a:off x="4589182"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29BD00"/>
          </a:solidFill>
        </p:spPr>
        <p:style>
          <a:lnRef idx="2">
            <a:schemeClr val="lt1">
              <a:hueOff val="0"/>
              <a:satOff val="0"/>
              <a:lumOff val="0"/>
              <a:alphaOff val="0"/>
            </a:schemeClr>
          </a:lnRef>
          <a:fillRef idx="1">
            <a:schemeClr val="accent3">
              <a:hueOff val="-1100960"/>
              <a:satOff val="-1102"/>
              <a:lumOff val="7648"/>
              <a:alphaOff val="0"/>
            </a:schemeClr>
          </a:fillRef>
          <a:effectRef idx="0">
            <a:schemeClr val="accent3">
              <a:hueOff val="-1100960"/>
              <a:satOff val="-1102"/>
              <a:lumOff val="7648"/>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t>1990s</a:t>
            </a:r>
          </a:p>
        </p:txBody>
      </p:sp>
      <p:sp>
        <p:nvSpPr>
          <p:cNvPr id="10" name="Freeform 9">
            <a:extLst>
              <a:ext uri="{FF2B5EF4-FFF2-40B4-BE49-F238E27FC236}">
                <a16:creationId xmlns:a16="http://schemas.microsoft.com/office/drawing/2014/main" id="{B0537B9B-EB22-4848-A268-59310D9504F4}"/>
              </a:ext>
            </a:extLst>
          </p:cNvPr>
          <p:cNvSpPr/>
          <p:nvPr/>
        </p:nvSpPr>
        <p:spPr>
          <a:xfrm>
            <a:off x="6755785" y="1125750"/>
            <a:ext cx="417563" cy="488471"/>
          </a:xfrm>
          <a:custGeom>
            <a:avLst/>
            <a:gdLst>
              <a:gd name="connsiteX0" fmla="*/ 0 w 313172"/>
              <a:gd name="connsiteY0" fmla="*/ 73271 h 366353"/>
              <a:gd name="connsiteX1" fmla="*/ 156586 w 313172"/>
              <a:gd name="connsiteY1" fmla="*/ 73271 h 366353"/>
              <a:gd name="connsiteX2" fmla="*/ 156586 w 313172"/>
              <a:gd name="connsiteY2" fmla="*/ 0 h 366353"/>
              <a:gd name="connsiteX3" fmla="*/ 313172 w 313172"/>
              <a:gd name="connsiteY3" fmla="*/ 183177 h 366353"/>
              <a:gd name="connsiteX4" fmla="*/ 156586 w 313172"/>
              <a:gd name="connsiteY4" fmla="*/ 366353 h 366353"/>
              <a:gd name="connsiteX5" fmla="*/ 156586 w 313172"/>
              <a:gd name="connsiteY5" fmla="*/ 293082 h 366353"/>
              <a:gd name="connsiteX6" fmla="*/ 0 w 313172"/>
              <a:gd name="connsiteY6" fmla="*/ 293082 h 366353"/>
              <a:gd name="connsiteX7" fmla="*/ 0 w 313172"/>
              <a:gd name="connsiteY7" fmla="*/ 73271 h 3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72" h="366353">
                <a:moveTo>
                  <a:pt x="0" y="73271"/>
                </a:moveTo>
                <a:lnTo>
                  <a:pt x="156586" y="73271"/>
                </a:lnTo>
                <a:lnTo>
                  <a:pt x="156586" y="0"/>
                </a:lnTo>
                <a:lnTo>
                  <a:pt x="313172" y="183177"/>
                </a:lnTo>
                <a:lnTo>
                  <a:pt x="156586" y="366353"/>
                </a:lnTo>
                <a:lnTo>
                  <a:pt x="156586" y="293082"/>
                </a:lnTo>
                <a:lnTo>
                  <a:pt x="0" y="293082"/>
                </a:lnTo>
                <a:lnTo>
                  <a:pt x="0" y="73271"/>
                </a:lnTo>
                <a:close/>
              </a:path>
            </a:pathLst>
          </a:custGeom>
          <a:solidFill>
            <a:srgbClr val="4DD003"/>
          </a:solidFill>
        </p:spPr>
        <p:style>
          <a:lnRef idx="0">
            <a:schemeClr val="lt1">
              <a:hueOff val="0"/>
              <a:satOff val="0"/>
              <a:lumOff val="0"/>
              <a:alphaOff val="0"/>
            </a:schemeClr>
          </a:lnRef>
          <a:fillRef idx="1">
            <a:schemeClr val="accent3">
              <a:hueOff val="-1651440"/>
              <a:satOff val="-1653"/>
              <a:lumOff val="11472"/>
              <a:alphaOff val="0"/>
            </a:schemeClr>
          </a:fillRef>
          <a:effectRef idx="0">
            <a:schemeClr val="accent3">
              <a:hueOff val="-1651440"/>
              <a:satOff val="-1653"/>
              <a:lumOff val="11472"/>
              <a:alphaOff val="0"/>
            </a:schemeClr>
          </a:effectRef>
          <a:fontRef idx="minor">
            <a:schemeClr val="lt1"/>
          </a:fontRef>
        </p:style>
        <p:txBody>
          <a:bodyPr spcFirstLastPara="0" vert="horz" wrap="square" lIns="0" tIns="97695" rIns="125269" bIns="97695" numCol="1" spcCol="1270" anchor="ctr" anchorCtr="0">
            <a:noAutofit/>
          </a:bodyPr>
          <a:lstStyle/>
          <a:p>
            <a:pPr algn="ctr" defTabSz="888956">
              <a:lnSpc>
                <a:spcPct val="90000"/>
              </a:lnSpc>
              <a:spcAft>
                <a:spcPct val="35000"/>
              </a:spcAft>
            </a:pPr>
            <a:endParaRPr lang="en-US" sz="2000"/>
          </a:p>
        </p:txBody>
      </p:sp>
      <p:sp>
        <p:nvSpPr>
          <p:cNvPr id="11" name="Freeform 10">
            <a:extLst>
              <a:ext uri="{FF2B5EF4-FFF2-40B4-BE49-F238E27FC236}">
                <a16:creationId xmlns:a16="http://schemas.microsoft.com/office/drawing/2014/main" id="{D70309E4-8BB6-FF49-853C-A00DE6D5F561}"/>
              </a:ext>
            </a:extLst>
          </p:cNvPr>
          <p:cNvSpPr/>
          <p:nvPr/>
        </p:nvSpPr>
        <p:spPr>
          <a:xfrm>
            <a:off x="7346680"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77E202"/>
          </a:solidFill>
        </p:spPr>
        <p:style>
          <a:lnRef idx="2">
            <a:schemeClr val="lt1">
              <a:hueOff val="0"/>
              <a:satOff val="0"/>
              <a:lumOff val="0"/>
              <a:alphaOff val="0"/>
            </a:schemeClr>
          </a:lnRef>
          <a:fillRef idx="1">
            <a:schemeClr val="accent3">
              <a:hueOff val="-2201920"/>
              <a:satOff val="-2204"/>
              <a:lumOff val="15295"/>
              <a:alphaOff val="0"/>
            </a:schemeClr>
          </a:fillRef>
          <a:effectRef idx="0">
            <a:schemeClr val="accent3">
              <a:hueOff val="-2201920"/>
              <a:satOff val="-2204"/>
              <a:lumOff val="15295"/>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solidFill>
                  <a:schemeClr val="tx1"/>
                </a:solidFill>
              </a:rPr>
              <a:t>2000s</a:t>
            </a:r>
          </a:p>
        </p:txBody>
      </p:sp>
      <p:sp>
        <p:nvSpPr>
          <p:cNvPr id="12" name="Freeform 11">
            <a:extLst>
              <a:ext uri="{FF2B5EF4-FFF2-40B4-BE49-F238E27FC236}">
                <a16:creationId xmlns:a16="http://schemas.microsoft.com/office/drawing/2014/main" id="{8D20E58B-5801-C14C-9E17-9297A22DEB17}"/>
              </a:ext>
            </a:extLst>
          </p:cNvPr>
          <p:cNvSpPr/>
          <p:nvPr/>
        </p:nvSpPr>
        <p:spPr>
          <a:xfrm>
            <a:off x="9513281" y="1125750"/>
            <a:ext cx="417563" cy="488471"/>
          </a:xfrm>
          <a:custGeom>
            <a:avLst/>
            <a:gdLst>
              <a:gd name="connsiteX0" fmla="*/ 0 w 313172"/>
              <a:gd name="connsiteY0" fmla="*/ 73271 h 366353"/>
              <a:gd name="connsiteX1" fmla="*/ 156586 w 313172"/>
              <a:gd name="connsiteY1" fmla="*/ 73271 h 366353"/>
              <a:gd name="connsiteX2" fmla="*/ 156586 w 313172"/>
              <a:gd name="connsiteY2" fmla="*/ 0 h 366353"/>
              <a:gd name="connsiteX3" fmla="*/ 313172 w 313172"/>
              <a:gd name="connsiteY3" fmla="*/ 183177 h 366353"/>
              <a:gd name="connsiteX4" fmla="*/ 156586 w 313172"/>
              <a:gd name="connsiteY4" fmla="*/ 366353 h 366353"/>
              <a:gd name="connsiteX5" fmla="*/ 156586 w 313172"/>
              <a:gd name="connsiteY5" fmla="*/ 293082 h 366353"/>
              <a:gd name="connsiteX6" fmla="*/ 0 w 313172"/>
              <a:gd name="connsiteY6" fmla="*/ 293082 h 366353"/>
              <a:gd name="connsiteX7" fmla="*/ 0 w 313172"/>
              <a:gd name="connsiteY7" fmla="*/ 73271 h 36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72" h="366353">
                <a:moveTo>
                  <a:pt x="0" y="73271"/>
                </a:moveTo>
                <a:lnTo>
                  <a:pt x="156586" y="73271"/>
                </a:lnTo>
                <a:lnTo>
                  <a:pt x="156586" y="0"/>
                </a:lnTo>
                <a:lnTo>
                  <a:pt x="313172" y="183177"/>
                </a:lnTo>
                <a:lnTo>
                  <a:pt x="156586" y="366353"/>
                </a:lnTo>
                <a:lnTo>
                  <a:pt x="156586" y="293082"/>
                </a:lnTo>
                <a:lnTo>
                  <a:pt x="0" y="293082"/>
                </a:lnTo>
                <a:lnTo>
                  <a:pt x="0" y="73271"/>
                </a:lnTo>
                <a:close/>
              </a:path>
            </a:pathLst>
          </a:custGeom>
          <a:solidFill>
            <a:srgbClr val="D3FC11"/>
          </a:solidFill>
        </p:spPr>
        <p:style>
          <a:lnRef idx="0">
            <a:schemeClr val="lt1">
              <a:hueOff val="0"/>
              <a:satOff val="0"/>
              <a:lumOff val="0"/>
              <a:alphaOff val="0"/>
            </a:schemeClr>
          </a:lnRef>
          <a:fillRef idx="1">
            <a:schemeClr val="accent3">
              <a:hueOff val="-3302880"/>
              <a:satOff val="-3306"/>
              <a:lumOff val="22943"/>
              <a:alphaOff val="0"/>
            </a:schemeClr>
          </a:fillRef>
          <a:effectRef idx="0">
            <a:schemeClr val="accent3">
              <a:hueOff val="-3302880"/>
              <a:satOff val="-3306"/>
              <a:lumOff val="22943"/>
              <a:alphaOff val="0"/>
            </a:schemeClr>
          </a:effectRef>
          <a:fontRef idx="minor">
            <a:schemeClr val="lt1"/>
          </a:fontRef>
        </p:style>
        <p:txBody>
          <a:bodyPr spcFirstLastPara="0" vert="horz" wrap="square" lIns="0" tIns="97695" rIns="125269" bIns="97695" numCol="1" spcCol="1270" anchor="ctr" anchorCtr="0">
            <a:noAutofit/>
          </a:bodyPr>
          <a:lstStyle/>
          <a:p>
            <a:pPr algn="ctr" defTabSz="888956">
              <a:lnSpc>
                <a:spcPct val="90000"/>
              </a:lnSpc>
              <a:spcAft>
                <a:spcPct val="35000"/>
              </a:spcAft>
            </a:pPr>
            <a:endParaRPr lang="en-US" sz="2000"/>
          </a:p>
        </p:txBody>
      </p:sp>
      <p:sp>
        <p:nvSpPr>
          <p:cNvPr id="13" name="Freeform 12">
            <a:extLst>
              <a:ext uri="{FF2B5EF4-FFF2-40B4-BE49-F238E27FC236}">
                <a16:creationId xmlns:a16="http://schemas.microsoft.com/office/drawing/2014/main" id="{637DFD0B-36B5-4540-ACBA-6478A98D6FF1}"/>
              </a:ext>
            </a:extLst>
          </p:cNvPr>
          <p:cNvSpPr/>
          <p:nvPr/>
        </p:nvSpPr>
        <p:spPr>
          <a:xfrm>
            <a:off x="10104178" y="971551"/>
            <a:ext cx="1969641" cy="796861"/>
          </a:xfrm>
          <a:custGeom>
            <a:avLst/>
            <a:gdLst>
              <a:gd name="connsiteX0" fmla="*/ 0 w 1477231"/>
              <a:gd name="connsiteY0" fmla="*/ 82894 h 828940"/>
              <a:gd name="connsiteX1" fmla="*/ 82894 w 1477231"/>
              <a:gd name="connsiteY1" fmla="*/ 0 h 828940"/>
              <a:gd name="connsiteX2" fmla="*/ 1394337 w 1477231"/>
              <a:gd name="connsiteY2" fmla="*/ 0 h 828940"/>
              <a:gd name="connsiteX3" fmla="*/ 1477231 w 1477231"/>
              <a:gd name="connsiteY3" fmla="*/ 82894 h 828940"/>
              <a:gd name="connsiteX4" fmla="*/ 1477231 w 1477231"/>
              <a:gd name="connsiteY4" fmla="*/ 746046 h 828940"/>
              <a:gd name="connsiteX5" fmla="*/ 1394337 w 1477231"/>
              <a:gd name="connsiteY5" fmla="*/ 828940 h 828940"/>
              <a:gd name="connsiteX6" fmla="*/ 82894 w 1477231"/>
              <a:gd name="connsiteY6" fmla="*/ 828940 h 828940"/>
              <a:gd name="connsiteX7" fmla="*/ 0 w 1477231"/>
              <a:gd name="connsiteY7" fmla="*/ 746046 h 828940"/>
              <a:gd name="connsiteX8" fmla="*/ 0 w 1477231"/>
              <a:gd name="connsiteY8" fmla="*/ 82894 h 82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231" h="828940">
                <a:moveTo>
                  <a:pt x="0" y="82894"/>
                </a:moveTo>
                <a:cubicBezTo>
                  <a:pt x="0" y="37113"/>
                  <a:pt x="37113" y="0"/>
                  <a:pt x="82894" y="0"/>
                </a:cubicBezTo>
                <a:lnTo>
                  <a:pt x="1394337" y="0"/>
                </a:lnTo>
                <a:cubicBezTo>
                  <a:pt x="1440118" y="0"/>
                  <a:pt x="1477231" y="37113"/>
                  <a:pt x="1477231" y="82894"/>
                </a:cubicBezTo>
                <a:lnTo>
                  <a:pt x="1477231" y="746046"/>
                </a:lnTo>
                <a:cubicBezTo>
                  <a:pt x="1477231" y="791827"/>
                  <a:pt x="1440118" y="828940"/>
                  <a:pt x="1394337" y="828940"/>
                </a:cubicBezTo>
                <a:lnTo>
                  <a:pt x="82894" y="828940"/>
                </a:lnTo>
                <a:cubicBezTo>
                  <a:pt x="37113" y="828940"/>
                  <a:pt x="0" y="791827"/>
                  <a:pt x="0" y="746046"/>
                </a:cubicBezTo>
                <a:lnTo>
                  <a:pt x="0" y="82894"/>
                </a:lnTo>
                <a:close/>
              </a:path>
            </a:pathLst>
          </a:custGeom>
          <a:solidFill>
            <a:srgbClr val="D3FC11"/>
          </a:solidFill>
        </p:spPr>
        <p:style>
          <a:lnRef idx="2">
            <a:schemeClr val="lt1">
              <a:hueOff val="0"/>
              <a:satOff val="0"/>
              <a:lumOff val="0"/>
              <a:alphaOff val="0"/>
            </a:schemeClr>
          </a:lnRef>
          <a:fillRef idx="1">
            <a:schemeClr val="accent3">
              <a:hueOff val="-3302880"/>
              <a:satOff val="-3306"/>
              <a:lumOff val="22943"/>
              <a:alphaOff val="0"/>
            </a:schemeClr>
          </a:fillRef>
          <a:effectRef idx="0">
            <a:schemeClr val="accent3">
              <a:hueOff val="-3302880"/>
              <a:satOff val="-3306"/>
              <a:lumOff val="22943"/>
              <a:alphaOff val="0"/>
            </a:schemeClr>
          </a:effectRef>
          <a:fontRef idx="minor">
            <a:schemeClr val="lt1"/>
          </a:fontRef>
        </p:style>
        <p:txBody>
          <a:bodyPr spcFirstLastPara="0" vert="horz" wrap="square" lIns="139052" tIns="139052" rIns="139052" bIns="139052" numCol="1" spcCol="1270" anchor="ctr" anchorCtr="0">
            <a:noAutofit/>
          </a:bodyPr>
          <a:lstStyle/>
          <a:p>
            <a:pPr algn="ctr" defTabSz="1244538">
              <a:lnSpc>
                <a:spcPct val="90000"/>
              </a:lnSpc>
              <a:spcAft>
                <a:spcPct val="35000"/>
              </a:spcAft>
            </a:pPr>
            <a:r>
              <a:rPr lang="en-US" sz="2800" dirty="0">
                <a:solidFill>
                  <a:schemeClr val="tx1"/>
                </a:solidFill>
              </a:rPr>
              <a:t>2010s</a:t>
            </a:r>
          </a:p>
        </p:txBody>
      </p:sp>
      <p:sp>
        <p:nvSpPr>
          <p:cNvPr id="14" name="TextBox 13">
            <a:extLst>
              <a:ext uri="{FF2B5EF4-FFF2-40B4-BE49-F238E27FC236}">
                <a16:creationId xmlns:a16="http://schemas.microsoft.com/office/drawing/2014/main" id="{C5110131-C607-D841-856F-9F960782BA63}"/>
              </a:ext>
            </a:extLst>
          </p:cNvPr>
          <p:cNvSpPr txBox="1"/>
          <p:nvPr/>
        </p:nvSpPr>
        <p:spPr>
          <a:xfrm>
            <a:off x="169303" y="1918696"/>
            <a:ext cx="1558312" cy="830997"/>
          </a:xfrm>
          <a:prstGeom prst="rect">
            <a:avLst/>
          </a:prstGeom>
          <a:noFill/>
        </p:spPr>
        <p:txBody>
          <a:bodyPr wrap="none" rtlCol="0">
            <a:spAutoFit/>
          </a:bodyPr>
          <a:lstStyle/>
          <a:p>
            <a:pPr algn="ctr"/>
            <a:r>
              <a:rPr lang="en-US" b="1" dirty="0"/>
              <a:t>Core</a:t>
            </a:r>
            <a:br>
              <a:rPr lang="en-US" b="1" dirty="0"/>
            </a:br>
            <a:r>
              <a:rPr lang="en-US" b="1" dirty="0"/>
              <a:t>Challenges</a:t>
            </a:r>
          </a:p>
        </p:txBody>
      </p:sp>
      <p:sp>
        <p:nvSpPr>
          <p:cNvPr id="15" name="TextBox 14">
            <a:extLst>
              <a:ext uri="{FF2B5EF4-FFF2-40B4-BE49-F238E27FC236}">
                <a16:creationId xmlns:a16="http://schemas.microsoft.com/office/drawing/2014/main" id="{3BC9DE1A-1C90-4746-A42B-B9510B42EDDC}"/>
              </a:ext>
            </a:extLst>
          </p:cNvPr>
          <p:cNvSpPr txBox="1"/>
          <p:nvPr/>
        </p:nvSpPr>
        <p:spPr>
          <a:xfrm>
            <a:off x="262212" y="3148445"/>
            <a:ext cx="1372492" cy="461665"/>
          </a:xfrm>
          <a:prstGeom prst="rect">
            <a:avLst/>
          </a:prstGeom>
          <a:noFill/>
        </p:spPr>
        <p:txBody>
          <a:bodyPr wrap="none" rtlCol="0">
            <a:spAutoFit/>
          </a:bodyPr>
          <a:lstStyle/>
          <a:p>
            <a:pPr algn="ctr"/>
            <a:r>
              <a:rPr lang="en-US" b="1"/>
              <a:t>Solutions</a:t>
            </a:r>
            <a:endParaRPr lang="en-US" b="1" dirty="0"/>
          </a:p>
        </p:txBody>
      </p:sp>
      <p:sp>
        <p:nvSpPr>
          <p:cNvPr id="16" name="TextBox 15">
            <a:extLst>
              <a:ext uri="{FF2B5EF4-FFF2-40B4-BE49-F238E27FC236}">
                <a16:creationId xmlns:a16="http://schemas.microsoft.com/office/drawing/2014/main" id="{26ACCBE6-FDA1-D84E-B0D5-76F3C4185222}"/>
              </a:ext>
            </a:extLst>
          </p:cNvPr>
          <p:cNvSpPr txBox="1"/>
          <p:nvPr/>
        </p:nvSpPr>
        <p:spPr>
          <a:xfrm>
            <a:off x="87486" y="4137852"/>
            <a:ext cx="1721946" cy="830997"/>
          </a:xfrm>
          <a:prstGeom prst="rect">
            <a:avLst/>
          </a:prstGeom>
          <a:noFill/>
        </p:spPr>
        <p:txBody>
          <a:bodyPr wrap="none" rtlCol="0">
            <a:spAutoFit/>
          </a:bodyPr>
          <a:lstStyle/>
          <a:p>
            <a:pPr algn="ctr"/>
            <a:r>
              <a:rPr lang="en-US" b="1" dirty="0"/>
              <a:t>IT / Security</a:t>
            </a:r>
            <a:br>
              <a:rPr lang="en-US" b="1" dirty="0"/>
            </a:br>
            <a:r>
              <a:rPr lang="en-US" b="1" dirty="0"/>
              <a:t>Tension</a:t>
            </a:r>
          </a:p>
        </p:txBody>
      </p:sp>
      <p:sp>
        <p:nvSpPr>
          <p:cNvPr id="17" name="Freeform 16">
            <a:extLst>
              <a:ext uri="{FF2B5EF4-FFF2-40B4-BE49-F238E27FC236}">
                <a16:creationId xmlns:a16="http://schemas.microsoft.com/office/drawing/2014/main" id="{0175CE88-5AFB-9046-B33F-B733A7DA866B}"/>
              </a:ext>
            </a:extLst>
          </p:cNvPr>
          <p:cNvSpPr/>
          <p:nvPr/>
        </p:nvSpPr>
        <p:spPr>
          <a:xfrm>
            <a:off x="1827180" y="1880962"/>
            <a:ext cx="1969641" cy="906464"/>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What did we buy and how does it support the biz?</a:t>
            </a:r>
          </a:p>
        </p:txBody>
      </p:sp>
      <p:sp>
        <p:nvSpPr>
          <p:cNvPr id="18" name="Freeform 17">
            <a:extLst>
              <a:ext uri="{FF2B5EF4-FFF2-40B4-BE49-F238E27FC236}">
                <a16:creationId xmlns:a16="http://schemas.microsoft.com/office/drawing/2014/main" id="{3A23C93A-F738-F344-88CA-A8DE56B702F0}"/>
              </a:ext>
            </a:extLst>
          </p:cNvPr>
          <p:cNvSpPr/>
          <p:nvPr/>
        </p:nvSpPr>
        <p:spPr>
          <a:xfrm>
            <a:off x="4589182" y="1881553"/>
            <a:ext cx="1964025"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Viruses, Server-side Attacks, Insecure Configs</a:t>
            </a:r>
          </a:p>
        </p:txBody>
      </p:sp>
      <p:sp>
        <p:nvSpPr>
          <p:cNvPr id="19" name="Freeform 18">
            <a:extLst>
              <a:ext uri="{FF2B5EF4-FFF2-40B4-BE49-F238E27FC236}">
                <a16:creationId xmlns:a16="http://schemas.microsoft.com/office/drawing/2014/main" id="{5F73A98B-9DB0-8141-ACAD-B5E50DB87C54}"/>
              </a:ext>
            </a:extLst>
          </p:cNvPr>
          <p:cNvSpPr/>
          <p:nvPr/>
        </p:nvSpPr>
        <p:spPr>
          <a:xfrm>
            <a:off x="7346680" y="1881551"/>
            <a:ext cx="1969641" cy="906464"/>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445972"/>
              <a:satOff val="-932"/>
              <a:lumOff val="-9903"/>
              <a:alphaOff val="0"/>
            </a:schemeClr>
          </a:fillRef>
          <a:effectRef idx="0">
            <a:schemeClr val="accent3">
              <a:hueOff val="445972"/>
              <a:satOff val="-932"/>
              <a:lumOff val="-9903"/>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Too many logs and alerts, Client-side attacks</a:t>
            </a:r>
          </a:p>
        </p:txBody>
      </p:sp>
      <p:sp>
        <p:nvSpPr>
          <p:cNvPr id="20" name="Freeform 19">
            <a:extLst>
              <a:ext uri="{FF2B5EF4-FFF2-40B4-BE49-F238E27FC236}">
                <a16:creationId xmlns:a16="http://schemas.microsoft.com/office/drawing/2014/main" id="{A24F40B5-9328-7043-82D0-E0579258017B}"/>
              </a:ext>
            </a:extLst>
          </p:cNvPr>
          <p:cNvSpPr/>
          <p:nvPr/>
        </p:nvSpPr>
        <p:spPr>
          <a:xfrm>
            <a:off x="10104178" y="1881553"/>
            <a:ext cx="1969641" cy="906465"/>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Assume Breach, Raging Fires, Too Many Privileges</a:t>
            </a:r>
          </a:p>
        </p:txBody>
      </p:sp>
      <p:sp>
        <p:nvSpPr>
          <p:cNvPr id="21" name="Freeform 20">
            <a:extLst>
              <a:ext uri="{FF2B5EF4-FFF2-40B4-BE49-F238E27FC236}">
                <a16:creationId xmlns:a16="http://schemas.microsoft.com/office/drawing/2014/main" id="{4B117F98-E658-3744-9368-2C9F980318D5}"/>
              </a:ext>
            </a:extLst>
          </p:cNvPr>
          <p:cNvSpPr/>
          <p:nvPr/>
        </p:nvSpPr>
        <p:spPr>
          <a:xfrm>
            <a:off x="1827180" y="2926537"/>
            <a:ext cx="1969641"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Asset </a:t>
            </a:r>
            <a:r>
              <a:rPr lang="en-US" sz="1800" dirty="0" err="1">
                <a:solidFill>
                  <a:schemeClr val="bg1"/>
                </a:solidFill>
              </a:rPr>
              <a:t>Mgt</a:t>
            </a:r>
            <a:r>
              <a:rPr lang="en-US" sz="1800" dirty="0">
                <a:solidFill>
                  <a:schemeClr val="bg1"/>
                </a:solidFill>
              </a:rPr>
              <a:t>, Systems </a:t>
            </a:r>
            <a:r>
              <a:rPr lang="en-US" sz="1800" dirty="0" err="1">
                <a:solidFill>
                  <a:schemeClr val="bg1"/>
                </a:solidFill>
              </a:rPr>
              <a:t>Mgt</a:t>
            </a:r>
            <a:r>
              <a:rPr lang="en-US" sz="1800" dirty="0">
                <a:solidFill>
                  <a:schemeClr val="bg1"/>
                </a:solidFill>
              </a:rPr>
              <a:t> Tools</a:t>
            </a:r>
          </a:p>
        </p:txBody>
      </p:sp>
      <p:sp>
        <p:nvSpPr>
          <p:cNvPr id="22" name="Freeform 21">
            <a:extLst>
              <a:ext uri="{FF2B5EF4-FFF2-40B4-BE49-F238E27FC236}">
                <a16:creationId xmlns:a16="http://schemas.microsoft.com/office/drawing/2014/main" id="{18C05242-C911-2F4B-99E0-54A4EE682424}"/>
              </a:ext>
            </a:extLst>
          </p:cNvPr>
          <p:cNvSpPr/>
          <p:nvPr/>
        </p:nvSpPr>
        <p:spPr>
          <a:xfrm>
            <a:off x="4589182" y="2926537"/>
            <a:ext cx="1964025"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Anti-Virus, Firewalls, Secure Configs</a:t>
            </a:r>
          </a:p>
        </p:txBody>
      </p:sp>
      <p:sp>
        <p:nvSpPr>
          <p:cNvPr id="23" name="Freeform 22">
            <a:extLst>
              <a:ext uri="{FF2B5EF4-FFF2-40B4-BE49-F238E27FC236}">
                <a16:creationId xmlns:a16="http://schemas.microsoft.com/office/drawing/2014/main" id="{6C51D76A-FE04-0D40-9FDC-978264A31BD8}"/>
              </a:ext>
            </a:extLst>
          </p:cNvPr>
          <p:cNvSpPr/>
          <p:nvPr/>
        </p:nvSpPr>
        <p:spPr>
          <a:xfrm>
            <a:off x="7346680" y="2926537"/>
            <a:ext cx="1969641"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445972"/>
              <a:satOff val="-932"/>
              <a:lumOff val="-9903"/>
              <a:alphaOff val="0"/>
            </a:schemeClr>
          </a:fillRef>
          <a:effectRef idx="0">
            <a:schemeClr val="accent3">
              <a:hueOff val="445972"/>
              <a:satOff val="-932"/>
              <a:lumOff val="-9903"/>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IDS, SIEM</a:t>
            </a:r>
          </a:p>
        </p:txBody>
      </p:sp>
      <p:sp>
        <p:nvSpPr>
          <p:cNvPr id="24" name="Freeform 23">
            <a:extLst>
              <a:ext uri="{FF2B5EF4-FFF2-40B4-BE49-F238E27FC236}">
                <a16:creationId xmlns:a16="http://schemas.microsoft.com/office/drawing/2014/main" id="{2D7B0260-AC88-BA41-8BFE-956291C398A8}"/>
              </a:ext>
            </a:extLst>
          </p:cNvPr>
          <p:cNvSpPr/>
          <p:nvPr/>
        </p:nvSpPr>
        <p:spPr>
          <a:xfrm>
            <a:off x="10104178" y="2926537"/>
            <a:ext cx="1969641" cy="905481"/>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Incident Responders &amp; IR Tools (EDR, SOAR)</a:t>
            </a:r>
          </a:p>
        </p:txBody>
      </p:sp>
      <p:sp>
        <p:nvSpPr>
          <p:cNvPr id="25" name="TextBox 24">
            <a:extLst>
              <a:ext uri="{FF2B5EF4-FFF2-40B4-BE49-F238E27FC236}">
                <a16:creationId xmlns:a16="http://schemas.microsoft.com/office/drawing/2014/main" id="{6F9BD416-050D-B942-8CDC-94F3C3E69488}"/>
              </a:ext>
            </a:extLst>
          </p:cNvPr>
          <p:cNvSpPr txBox="1"/>
          <p:nvPr/>
        </p:nvSpPr>
        <p:spPr>
          <a:xfrm>
            <a:off x="653506" y="1139149"/>
            <a:ext cx="589906" cy="461665"/>
          </a:xfrm>
          <a:prstGeom prst="rect">
            <a:avLst/>
          </a:prstGeom>
          <a:noFill/>
        </p:spPr>
        <p:txBody>
          <a:bodyPr wrap="none" rtlCol="0">
            <a:spAutoFit/>
          </a:bodyPr>
          <a:lstStyle/>
          <a:p>
            <a:pPr algn="ctr"/>
            <a:r>
              <a:rPr lang="en-US" b="1" dirty="0"/>
              <a:t>Era</a:t>
            </a:r>
          </a:p>
        </p:txBody>
      </p:sp>
      <p:sp>
        <p:nvSpPr>
          <p:cNvPr id="26" name="TextBox 25">
            <a:extLst>
              <a:ext uri="{FF2B5EF4-FFF2-40B4-BE49-F238E27FC236}">
                <a16:creationId xmlns:a16="http://schemas.microsoft.com/office/drawing/2014/main" id="{B18B7AAB-F977-8446-86EE-F1F7CFB3AB41}"/>
              </a:ext>
            </a:extLst>
          </p:cNvPr>
          <p:cNvSpPr txBox="1"/>
          <p:nvPr/>
        </p:nvSpPr>
        <p:spPr>
          <a:xfrm>
            <a:off x="-36268" y="5044207"/>
            <a:ext cx="1969450" cy="1200329"/>
          </a:xfrm>
          <a:prstGeom prst="rect">
            <a:avLst/>
          </a:prstGeom>
          <a:noFill/>
        </p:spPr>
        <p:txBody>
          <a:bodyPr wrap="none" rtlCol="0">
            <a:spAutoFit/>
          </a:bodyPr>
          <a:lstStyle/>
          <a:p>
            <a:pPr algn="ctr"/>
            <a:r>
              <a:rPr lang="en-US" b="1" dirty="0"/>
              <a:t>Security Team</a:t>
            </a:r>
          </a:p>
          <a:p>
            <a:pPr algn="ctr"/>
            <a:r>
              <a:rPr lang="en-US" b="1" dirty="0"/>
              <a:t>Composition</a:t>
            </a:r>
          </a:p>
          <a:p>
            <a:pPr algn="ctr"/>
            <a:r>
              <a:rPr lang="en-US" b="1" dirty="0"/>
              <a:t>&amp; Focus</a:t>
            </a:r>
          </a:p>
        </p:txBody>
      </p:sp>
      <p:sp>
        <p:nvSpPr>
          <p:cNvPr id="27" name="Freeform 26">
            <a:extLst>
              <a:ext uri="{FF2B5EF4-FFF2-40B4-BE49-F238E27FC236}">
                <a16:creationId xmlns:a16="http://schemas.microsoft.com/office/drawing/2014/main" id="{640BB021-1A45-874A-B107-9F0814AE02F5}"/>
              </a:ext>
            </a:extLst>
          </p:cNvPr>
          <p:cNvSpPr/>
          <p:nvPr/>
        </p:nvSpPr>
        <p:spPr>
          <a:xfrm>
            <a:off x="1827176" y="5292354"/>
            <a:ext cx="1969643"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None</a:t>
            </a:r>
          </a:p>
        </p:txBody>
      </p:sp>
      <p:sp>
        <p:nvSpPr>
          <p:cNvPr id="28" name="Freeform 27">
            <a:extLst>
              <a:ext uri="{FF2B5EF4-FFF2-40B4-BE49-F238E27FC236}">
                <a16:creationId xmlns:a16="http://schemas.microsoft.com/office/drawing/2014/main" id="{3E38BA39-5B41-4147-B08A-218E049E5F51}"/>
              </a:ext>
            </a:extLst>
          </p:cNvPr>
          <p:cNvSpPr/>
          <p:nvPr/>
        </p:nvSpPr>
        <p:spPr>
          <a:xfrm>
            <a:off x="4589180" y="5292354"/>
            <a:ext cx="1964027"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222986"/>
              <a:satOff val="-466"/>
              <a:lumOff val="-4952"/>
              <a:alphaOff val="0"/>
            </a:schemeClr>
          </a:fillRef>
          <a:effectRef idx="0">
            <a:schemeClr val="accent3">
              <a:hueOff val="222986"/>
              <a:satOff val="-466"/>
              <a:lumOff val="-4952"/>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Hobby Shop / Vulnerability </a:t>
            </a:r>
            <a:r>
              <a:rPr lang="en-US" sz="1800" dirty="0" err="1">
                <a:solidFill>
                  <a:schemeClr val="bg1"/>
                </a:solidFill>
              </a:rPr>
              <a:t>Mgt</a:t>
            </a:r>
            <a:endParaRPr lang="en-US" sz="1800" dirty="0">
              <a:solidFill>
                <a:schemeClr val="bg1"/>
              </a:solidFill>
            </a:endParaRPr>
          </a:p>
        </p:txBody>
      </p:sp>
      <p:sp>
        <p:nvSpPr>
          <p:cNvPr id="29" name="Freeform 28">
            <a:extLst>
              <a:ext uri="{FF2B5EF4-FFF2-40B4-BE49-F238E27FC236}">
                <a16:creationId xmlns:a16="http://schemas.microsoft.com/office/drawing/2014/main" id="{FD0A2DF2-FB6B-2B46-8FB6-D3CB1D117EC0}"/>
              </a:ext>
            </a:extLst>
          </p:cNvPr>
          <p:cNvSpPr/>
          <p:nvPr/>
        </p:nvSpPr>
        <p:spPr>
          <a:xfrm>
            <a:off x="10104173" y="5292354"/>
            <a:ext cx="1969643"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0" tIns="118235" rIns="0" bIns="118235" numCol="1" spcCol="1270" anchor="ctr" anchorCtr="0">
            <a:noAutofit/>
          </a:bodyPr>
          <a:lstStyle/>
          <a:p>
            <a:pPr algn="ctr" defTabSz="1066747">
              <a:lnSpc>
                <a:spcPct val="90000"/>
              </a:lnSpc>
              <a:spcAft>
                <a:spcPct val="35000"/>
              </a:spcAft>
            </a:pPr>
            <a:r>
              <a:rPr lang="en-US" sz="1800" dirty="0">
                <a:solidFill>
                  <a:schemeClr val="bg1"/>
                </a:solidFill>
              </a:rPr>
              <a:t>Dedicated Biz</a:t>
            </a:r>
            <a:br>
              <a:rPr lang="en-US" sz="1800" dirty="0">
                <a:solidFill>
                  <a:schemeClr val="bg1"/>
                </a:solidFill>
              </a:rPr>
            </a:br>
            <a:r>
              <a:rPr lang="en-US" sz="1800" dirty="0">
                <a:solidFill>
                  <a:schemeClr val="bg1"/>
                </a:solidFill>
              </a:rPr>
              <a:t>Unit / Risk </a:t>
            </a:r>
            <a:r>
              <a:rPr lang="en-US" sz="1800" dirty="0" err="1">
                <a:solidFill>
                  <a:schemeClr val="bg1"/>
                </a:solidFill>
              </a:rPr>
              <a:t>Mgt</a:t>
            </a:r>
            <a:endParaRPr lang="en-US" sz="1800" dirty="0">
              <a:solidFill>
                <a:schemeClr val="bg1"/>
              </a:solidFill>
            </a:endParaRPr>
          </a:p>
        </p:txBody>
      </p:sp>
      <p:sp>
        <p:nvSpPr>
          <p:cNvPr id="30" name="Freeform 29">
            <a:extLst>
              <a:ext uri="{FF2B5EF4-FFF2-40B4-BE49-F238E27FC236}">
                <a16:creationId xmlns:a16="http://schemas.microsoft.com/office/drawing/2014/main" id="{08E72910-FA93-2645-AE2B-A57ADED7A88F}"/>
              </a:ext>
            </a:extLst>
          </p:cNvPr>
          <p:cNvSpPr/>
          <p:nvPr/>
        </p:nvSpPr>
        <p:spPr>
          <a:xfrm>
            <a:off x="7346676" y="5292354"/>
            <a:ext cx="1969643" cy="704037"/>
          </a:xfrm>
          <a:custGeom>
            <a:avLst/>
            <a:gdLst>
              <a:gd name="connsiteX0" fmla="*/ 0 w 1235000"/>
              <a:gd name="connsiteY0" fmla="*/ 68611 h 686111"/>
              <a:gd name="connsiteX1" fmla="*/ 68611 w 1235000"/>
              <a:gd name="connsiteY1" fmla="*/ 0 h 686111"/>
              <a:gd name="connsiteX2" fmla="*/ 1166389 w 1235000"/>
              <a:gd name="connsiteY2" fmla="*/ 0 h 686111"/>
              <a:gd name="connsiteX3" fmla="*/ 1235000 w 1235000"/>
              <a:gd name="connsiteY3" fmla="*/ 68611 h 686111"/>
              <a:gd name="connsiteX4" fmla="*/ 1235000 w 1235000"/>
              <a:gd name="connsiteY4" fmla="*/ 617500 h 686111"/>
              <a:gd name="connsiteX5" fmla="*/ 1166389 w 1235000"/>
              <a:gd name="connsiteY5" fmla="*/ 686111 h 686111"/>
              <a:gd name="connsiteX6" fmla="*/ 68611 w 1235000"/>
              <a:gd name="connsiteY6" fmla="*/ 686111 h 686111"/>
              <a:gd name="connsiteX7" fmla="*/ 0 w 1235000"/>
              <a:gd name="connsiteY7" fmla="*/ 617500 h 686111"/>
              <a:gd name="connsiteX8" fmla="*/ 0 w 1235000"/>
              <a:gd name="connsiteY8" fmla="*/ 68611 h 6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000" h="686111">
                <a:moveTo>
                  <a:pt x="0" y="68611"/>
                </a:moveTo>
                <a:cubicBezTo>
                  <a:pt x="0" y="30718"/>
                  <a:pt x="30718" y="0"/>
                  <a:pt x="68611" y="0"/>
                </a:cubicBezTo>
                <a:lnTo>
                  <a:pt x="1166389" y="0"/>
                </a:lnTo>
                <a:cubicBezTo>
                  <a:pt x="1204282" y="0"/>
                  <a:pt x="1235000" y="30718"/>
                  <a:pt x="1235000" y="68611"/>
                </a:cubicBezTo>
                <a:lnTo>
                  <a:pt x="1235000" y="617500"/>
                </a:lnTo>
                <a:cubicBezTo>
                  <a:pt x="1235000" y="655393"/>
                  <a:pt x="1204282" y="686111"/>
                  <a:pt x="1166389" y="686111"/>
                </a:cubicBezTo>
                <a:lnTo>
                  <a:pt x="68611" y="686111"/>
                </a:lnTo>
                <a:cubicBezTo>
                  <a:pt x="30718" y="686111"/>
                  <a:pt x="0" y="655393"/>
                  <a:pt x="0" y="617500"/>
                </a:cubicBezTo>
                <a:lnTo>
                  <a:pt x="0" y="68611"/>
                </a:lnTo>
                <a:close/>
              </a:path>
            </a:pathLst>
          </a:custGeom>
          <a:solidFill>
            <a:schemeClr val="tx2"/>
          </a:solidFill>
        </p:spPr>
        <p:style>
          <a:lnRef idx="2">
            <a:schemeClr val="lt1">
              <a:hueOff val="0"/>
              <a:satOff val="0"/>
              <a:lumOff val="0"/>
              <a:alphaOff val="0"/>
            </a:schemeClr>
          </a:lnRef>
          <a:fillRef idx="1">
            <a:schemeClr val="accent3">
              <a:hueOff val="668958"/>
              <a:satOff val="-1399"/>
              <a:lumOff val="-14854"/>
              <a:alphaOff val="0"/>
            </a:schemeClr>
          </a:fillRef>
          <a:effectRef idx="0">
            <a:schemeClr val="accent3">
              <a:hueOff val="668958"/>
              <a:satOff val="-1399"/>
              <a:lumOff val="-14854"/>
              <a:alphaOff val="0"/>
            </a:schemeClr>
          </a:effectRef>
          <a:fontRef idx="minor">
            <a:schemeClr val="lt1"/>
          </a:fontRef>
        </p:style>
        <p:txBody>
          <a:bodyPr spcFirstLastPara="0" vert="horz" wrap="square" lIns="118235" tIns="118235" rIns="118235" bIns="118235" numCol="1" spcCol="1270" anchor="ctr" anchorCtr="0">
            <a:noAutofit/>
          </a:bodyPr>
          <a:lstStyle/>
          <a:p>
            <a:pPr algn="ctr" defTabSz="1066747">
              <a:lnSpc>
                <a:spcPct val="90000"/>
              </a:lnSpc>
              <a:spcAft>
                <a:spcPct val="35000"/>
              </a:spcAft>
            </a:pPr>
            <a:r>
              <a:rPr lang="en-US" sz="1800" dirty="0">
                <a:solidFill>
                  <a:schemeClr val="bg1"/>
                </a:solidFill>
              </a:rPr>
              <a:t>Sec Ops Center / Threat </a:t>
            </a:r>
            <a:r>
              <a:rPr lang="en-US" sz="1800" dirty="0" err="1">
                <a:solidFill>
                  <a:schemeClr val="bg1"/>
                </a:solidFill>
              </a:rPr>
              <a:t>Mgt</a:t>
            </a:r>
            <a:endParaRPr lang="en-US" sz="1800" dirty="0">
              <a:solidFill>
                <a:schemeClr val="bg1"/>
              </a:solidFill>
            </a:endParaRPr>
          </a:p>
        </p:txBody>
      </p:sp>
      <p:grpSp>
        <p:nvGrpSpPr>
          <p:cNvPr id="31" name="Group 30">
            <a:extLst>
              <a:ext uri="{FF2B5EF4-FFF2-40B4-BE49-F238E27FC236}">
                <a16:creationId xmlns:a16="http://schemas.microsoft.com/office/drawing/2014/main" id="{824C2243-F81A-F340-AFEB-70D4A64A8FA4}"/>
              </a:ext>
            </a:extLst>
          </p:cNvPr>
          <p:cNvGrpSpPr/>
          <p:nvPr/>
        </p:nvGrpSpPr>
        <p:grpSpPr>
          <a:xfrm>
            <a:off x="1918569" y="3895083"/>
            <a:ext cx="1298012" cy="1279961"/>
            <a:chOff x="1362727" y="3189467"/>
            <a:chExt cx="973509" cy="959971"/>
          </a:xfrm>
        </p:grpSpPr>
        <p:sp>
          <p:nvSpPr>
            <p:cNvPr id="32" name="TextBox 31">
              <a:extLst>
                <a:ext uri="{FF2B5EF4-FFF2-40B4-BE49-F238E27FC236}">
                  <a16:creationId xmlns:a16="http://schemas.microsoft.com/office/drawing/2014/main" id="{553F3263-E5E8-A442-A58C-DD26D0078754}"/>
                </a:ext>
              </a:extLst>
            </p:cNvPr>
            <p:cNvSpPr txBox="1"/>
            <p:nvPr/>
          </p:nvSpPr>
          <p:spPr>
            <a:xfrm>
              <a:off x="1362727" y="3189467"/>
              <a:ext cx="672733" cy="392415"/>
            </a:xfrm>
            <a:prstGeom prst="rect">
              <a:avLst/>
            </a:prstGeom>
            <a:noFill/>
          </p:spPr>
          <p:txBody>
            <a:bodyPr wrap="none" rtlCol="0">
              <a:spAutoFit/>
            </a:bodyPr>
            <a:lstStyle/>
            <a:p>
              <a:pPr algn="ctr"/>
              <a:r>
                <a:rPr lang="en-US" sz="1400" b="1" dirty="0"/>
                <a:t>SECURITY</a:t>
              </a:r>
            </a:p>
            <a:p>
              <a:pPr algn="ctr"/>
              <a:r>
                <a:rPr lang="en-US" sz="1400" b="1" dirty="0"/>
                <a:t>(CISO)</a:t>
              </a:r>
            </a:p>
          </p:txBody>
        </p:sp>
        <p:sp>
          <p:nvSpPr>
            <p:cNvPr id="33" name="TextBox 32">
              <a:extLst>
                <a:ext uri="{FF2B5EF4-FFF2-40B4-BE49-F238E27FC236}">
                  <a16:creationId xmlns:a16="http://schemas.microsoft.com/office/drawing/2014/main" id="{92792E6E-4BB6-F643-99BE-BE51980D1C7C}"/>
                </a:ext>
              </a:extLst>
            </p:cNvPr>
            <p:cNvSpPr txBox="1"/>
            <p:nvPr/>
          </p:nvSpPr>
          <p:spPr>
            <a:xfrm>
              <a:off x="1367078" y="3757023"/>
              <a:ext cx="678456" cy="392415"/>
            </a:xfrm>
            <a:prstGeom prst="rect">
              <a:avLst/>
            </a:prstGeom>
            <a:noFill/>
          </p:spPr>
          <p:txBody>
            <a:bodyPr wrap="none" rtlCol="0">
              <a:spAutoFit/>
            </a:bodyPr>
            <a:lstStyle/>
            <a:p>
              <a:pPr algn="ctr"/>
              <a:r>
                <a:rPr lang="en-US" sz="1400" b="1" dirty="0"/>
                <a:t>STABILITY</a:t>
              </a:r>
            </a:p>
            <a:p>
              <a:pPr algn="ctr"/>
              <a:r>
                <a:rPr lang="en-US" sz="1400" b="1" dirty="0"/>
                <a:t>(CIO)</a:t>
              </a:r>
            </a:p>
          </p:txBody>
        </p:sp>
        <p:sp>
          <p:nvSpPr>
            <p:cNvPr id="34" name="Oval 33">
              <a:extLst>
                <a:ext uri="{FF2B5EF4-FFF2-40B4-BE49-F238E27FC236}">
                  <a16:creationId xmlns:a16="http://schemas.microsoft.com/office/drawing/2014/main" id="{A6F6A0CE-EAC4-0947-A631-E5A271444105}"/>
                </a:ext>
              </a:extLst>
            </p:cNvPr>
            <p:cNvSpPr/>
            <p:nvPr/>
          </p:nvSpPr>
          <p:spPr bwMode="auto">
            <a:xfrm flipV="1">
              <a:off x="2113268" y="3841746"/>
              <a:ext cx="222968" cy="222968"/>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2800">
                <a:solidFill>
                  <a:srgbClr val="000000"/>
                </a:solidFill>
                <a:latin typeface="Arial" charset="0"/>
              </a:endParaRPr>
            </a:p>
          </p:txBody>
        </p:sp>
        <p:sp>
          <p:nvSpPr>
            <p:cNvPr id="35" name="Freeform 34">
              <a:extLst>
                <a:ext uri="{FF2B5EF4-FFF2-40B4-BE49-F238E27FC236}">
                  <a16:creationId xmlns:a16="http://schemas.microsoft.com/office/drawing/2014/main" id="{EEF0C4E1-1F4B-C543-B21E-F26BCBD69926}"/>
                </a:ext>
              </a:extLst>
            </p:cNvPr>
            <p:cNvSpPr/>
            <p:nvPr/>
          </p:nvSpPr>
          <p:spPr>
            <a:xfrm>
              <a:off x="1657350" y="3556000"/>
              <a:ext cx="69850" cy="250825"/>
            </a:xfrm>
            <a:custGeom>
              <a:avLst/>
              <a:gdLst>
                <a:gd name="connsiteX0" fmla="*/ 44450 w 69850"/>
                <a:gd name="connsiteY0" fmla="*/ 0 h 250825"/>
                <a:gd name="connsiteX1" fmla="*/ 0 w 69850"/>
                <a:gd name="connsiteY1" fmla="*/ 123825 h 250825"/>
                <a:gd name="connsiteX2" fmla="*/ 69850 w 69850"/>
                <a:gd name="connsiteY2" fmla="*/ 107950 h 250825"/>
                <a:gd name="connsiteX3" fmla="*/ 25400 w 69850"/>
                <a:gd name="connsiteY3" fmla="*/ 250825 h 250825"/>
              </a:gdLst>
              <a:ahLst/>
              <a:cxnLst>
                <a:cxn ang="0">
                  <a:pos x="connsiteX0" y="connsiteY0"/>
                </a:cxn>
                <a:cxn ang="0">
                  <a:pos x="connsiteX1" y="connsiteY1"/>
                </a:cxn>
                <a:cxn ang="0">
                  <a:pos x="connsiteX2" y="connsiteY2"/>
                </a:cxn>
                <a:cxn ang="0">
                  <a:pos x="connsiteX3" y="connsiteY3"/>
                </a:cxn>
              </a:cxnLst>
              <a:rect l="l" t="t" r="r" b="b"/>
              <a:pathLst>
                <a:path w="69850" h="250825">
                  <a:moveTo>
                    <a:pt x="44450" y="0"/>
                  </a:moveTo>
                  <a:lnTo>
                    <a:pt x="0" y="123825"/>
                  </a:lnTo>
                  <a:lnTo>
                    <a:pt x="69850" y="107950"/>
                  </a:lnTo>
                  <a:lnTo>
                    <a:pt x="25400" y="250825"/>
                  </a:lnTo>
                </a:path>
              </a:pathLst>
            </a:custGeom>
            <a:ln>
              <a:solidFill>
                <a:srgbClr val="923DE9"/>
              </a:solidFill>
            </a:ln>
            <a:effectLst>
              <a:glow rad="25400">
                <a:srgbClr val="FF0000">
                  <a:alpha val="40000"/>
                </a:srgbClr>
              </a:glo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grpSp>
      <p:grpSp>
        <p:nvGrpSpPr>
          <p:cNvPr id="36" name="Group 35">
            <a:extLst>
              <a:ext uri="{FF2B5EF4-FFF2-40B4-BE49-F238E27FC236}">
                <a16:creationId xmlns:a16="http://schemas.microsoft.com/office/drawing/2014/main" id="{D6AFBBA1-A740-E34C-9F4D-5E3F448B885A}"/>
              </a:ext>
            </a:extLst>
          </p:cNvPr>
          <p:cNvGrpSpPr/>
          <p:nvPr/>
        </p:nvGrpSpPr>
        <p:grpSpPr>
          <a:xfrm>
            <a:off x="3173044" y="4418298"/>
            <a:ext cx="2547984" cy="643776"/>
            <a:chOff x="2303581" y="3581887"/>
            <a:chExt cx="1910988" cy="482833"/>
          </a:xfrm>
        </p:grpSpPr>
        <p:cxnSp>
          <p:nvCxnSpPr>
            <p:cNvPr id="37" name="Straight Arrow Connector 36">
              <a:extLst>
                <a:ext uri="{FF2B5EF4-FFF2-40B4-BE49-F238E27FC236}">
                  <a16:creationId xmlns:a16="http://schemas.microsoft.com/office/drawing/2014/main" id="{137D95C6-4888-5944-AFD2-7C59FED45C27}"/>
                </a:ext>
              </a:extLst>
            </p:cNvPr>
            <p:cNvCxnSpPr>
              <a:cxnSpLocks/>
              <a:stCxn id="34" idx="6"/>
              <a:endCxn id="40" idx="2"/>
            </p:cNvCxnSpPr>
            <p:nvPr/>
          </p:nvCxnSpPr>
          <p:spPr>
            <a:xfrm flipV="1">
              <a:off x="2336234" y="3952344"/>
              <a:ext cx="1653584" cy="9362"/>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5180310-FCA1-634B-B456-BB2FE93B08BC}"/>
                </a:ext>
              </a:extLst>
            </p:cNvPr>
            <p:cNvSpPr/>
            <p:nvPr/>
          </p:nvSpPr>
          <p:spPr bwMode="auto">
            <a:xfrm flipV="1">
              <a:off x="3989817" y="3581887"/>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39" name="Straight Arrow Connector 38">
              <a:extLst>
                <a:ext uri="{FF2B5EF4-FFF2-40B4-BE49-F238E27FC236}">
                  <a16:creationId xmlns:a16="http://schemas.microsoft.com/office/drawing/2014/main" id="{36767AAA-F5F3-E043-8317-CFE32E66EF87}"/>
                </a:ext>
              </a:extLst>
            </p:cNvPr>
            <p:cNvCxnSpPr>
              <a:cxnSpLocks/>
              <a:stCxn id="34" idx="5"/>
              <a:endCxn id="38" idx="2"/>
            </p:cNvCxnSpPr>
            <p:nvPr/>
          </p:nvCxnSpPr>
          <p:spPr>
            <a:xfrm flipV="1">
              <a:off x="2303581" y="3694263"/>
              <a:ext cx="1686236" cy="188612"/>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EEAF0C1-C7D3-C847-8382-06BB96A30B89}"/>
                </a:ext>
              </a:extLst>
            </p:cNvPr>
            <p:cNvSpPr/>
            <p:nvPr/>
          </p:nvSpPr>
          <p:spPr bwMode="auto">
            <a:xfrm flipV="1">
              <a:off x="3989817" y="3839968"/>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grpSp>
      <p:grpSp>
        <p:nvGrpSpPr>
          <p:cNvPr id="41" name="Group 40">
            <a:extLst>
              <a:ext uri="{FF2B5EF4-FFF2-40B4-BE49-F238E27FC236}">
                <a16:creationId xmlns:a16="http://schemas.microsoft.com/office/drawing/2014/main" id="{E12BA4EC-E711-6B4B-B01D-CE7B8CF6CF47}"/>
              </a:ext>
            </a:extLst>
          </p:cNvPr>
          <p:cNvGrpSpPr/>
          <p:nvPr/>
        </p:nvGrpSpPr>
        <p:grpSpPr>
          <a:xfrm>
            <a:off x="5721027" y="4213890"/>
            <a:ext cx="2760307" cy="848179"/>
            <a:chOff x="4214568" y="3428578"/>
            <a:chExt cx="2070230" cy="636135"/>
          </a:xfrm>
        </p:grpSpPr>
        <p:sp>
          <p:nvSpPr>
            <p:cNvPr id="42" name="Oval 41">
              <a:extLst>
                <a:ext uri="{FF2B5EF4-FFF2-40B4-BE49-F238E27FC236}">
                  <a16:creationId xmlns:a16="http://schemas.microsoft.com/office/drawing/2014/main" id="{2B904577-159E-404C-97D1-C6E633CE47F7}"/>
                </a:ext>
              </a:extLst>
            </p:cNvPr>
            <p:cNvSpPr/>
            <p:nvPr/>
          </p:nvSpPr>
          <p:spPr bwMode="auto">
            <a:xfrm flipV="1">
              <a:off x="6060046" y="3428578"/>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43" name="Straight Arrow Connector 42">
              <a:extLst>
                <a:ext uri="{FF2B5EF4-FFF2-40B4-BE49-F238E27FC236}">
                  <a16:creationId xmlns:a16="http://schemas.microsoft.com/office/drawing/2014/main" id="{1CE98A8D-C60C-3E4F-8B46-3E395A8A5955}"/>
                </a:ext>
              </a:extLst>
            </p:cNvPr>
            <p:cNvCxnSpPr>
              <a:cxnSpLocks/>
              <a:stCxn id="38" idx="6"/>
              <a:endCxn id="42" idx="2"/>
            </p:cNvCxnSpPr>
            <p:nvPr/>
          </p:nvCxnSpPr>
          <p:spPr>
            <a:xfrm flipV="1">
              <a:off x="4214569" y="3540954"/>
              <a:ext cx="1845478" cy="161773"/>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3D97CE6-FB17-EA40-BF76-48C0BE5274CE}"/>
                </a:ext>
              </a:extLst>
            </p:cNvPr>
            <p:cNvCxnSpPr>
              <a:cxnSpLocks/>
              <a:stCxn id="40" idx="6"/>
              <a:endCxn id="45" idx="2"/>
            </p:cNvCxnSpPr>
            <p:nvPr/>
          </p:nvCxnSpPr>
          <p:spPr>
            <a:xfrm flipV="1">
              <a:off x="4214568" y="3952337"/>
              <a:ext cx="1845478" cy="8471"/>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59D7228-84E3-C543-BF6E-77B97B21A4AD}"/>
                </a:ext>
              </a:extLst>
            </p:cNvPr>
            <p:cNvSpPr/>
            <p:nvPr/>
          </p:nvSpPr>
          <p:spPr bwMode="auto">
            <a:xfrm flipV="1">
              <a:off x="6060046" y="3839961"/>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grpSp>
      <p:grpSp>
        <p:nvGrpSpPr>
          <p:cNvPr id="46" name="Group 45">
            <a:extLst>
              <a:ext uri="{FF2B5EF4-FFF2-40B4-BE49-F238E27FC236}">
                <a16:creationId xmlns:a16="http://schemas.microsoft.com/office/drawing/2014/main" id="{3EE6543C-4063-A547-9E28-84C6ED33B242}"/>
              </a:ext>
            </a:extLst>
          </p:cNvPr>
          <p:cNvGrpSpPr/>
          <p:nvPr/>
        </p:nvGrpSpPr>
        <p:grpSpPr>
          <a:xfrm>
            <a:off x="8481334" y="4034804"/>
            <a:ext cx="2757494" cy="1054111"/>
            <a:chOff x="6284801" y="3294259"/>
            <a:chExt cx="2068121" cy="790583"/>
          </a:xfrm>
        </p:grpSpPr>
        <p:sp>
          <p:nvSpPr>
            <p:cNvPr id="47" name="Oval 46">
              <a:extLst>
                <a:ext uri="{FF2B5EF4-FFF2-40B4-BE49-F238E27FC236}">
                  <a16:creationId xmlns:a16="http://schemas.microsoft.com/office/drawing/2014/main" id="{E8780551-FDC8-1349-97C9-359D0AE40AED}"/>
                </a:ext>
              </a:extLst>
            </p:cNvPr>
            <p:cNvSpPr/>
            <p:nvPr/>
          </p:nvSpPr>
          <p:spPr bwMode="auto">
            <a:xfrm flipV="1">
              <a:off x="8128170" y="3294259"/>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sp>
          <p:nvSpPr>
            <p:cNvPr id="48" name="Oval 47">
              <a:extLst>
                <a:ext uri="{FF2B5EF4-FFF2-40B4-BE49-F238E27FC236}">
                  <a16:creationId xmlns:a16="http://schemas.microsoft.com/office/drawing/2014/main" id="{061D8F1B-5CE2-2D41-BC1E-A686F8F9C639}"/>
                </a:ext>
              </a:extLst>
            </p:cNvPr>
            <p:cNvSpPr/>
            <p:nvPr/>
          </p:nvSpPr>
          <p:spPr bwMode="auto">
            <a:xfrm flipV="1">
              <a:off x="8128170" y="3860090"/>
              <a:ext cx="224752" cy="224752"/>
            </a:xfrm>
            <a:prstGeom prst="ellipse">
              <a:avLst/>
            </a:prstGeom>
            <a:solidFill>
              <a:srgbClr val="00980E"/>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40" eaLnBrk="0" hangingPunct="0"/>
              <a:endParaRPr lang="en-US" sz="3200">
                <a:solidFill>
                  <a:srgbClr val="000000"/>
                </a:solidFill>
                <a:latin typeface="Arial" charset="0"/>
              </a:endParaRPr>
            </a:p>
          </p:txBody>
        </p:sp>
        <p:cxnSp>
          <p:nvCxnSpPr>
            <p:cNvPr id="49" name="Straight Arrow Connector 48">
              <a:extLst>
                <a:ext uri="{FF2B5EF4-FFF2-40B4-BE49-F238E27FC236}">
                  <a16:creationId xmlns:a16="http://schemas.microsoft.com/office/drawing/2014/main" id="{06D94067-930B-AD42-AA05-9DD4FD49A977}"/>
                </a:ext>
              </a:extLst>
            </p:cNvPr>
            <p:cNvCxnSpPr>
              <a:cxnSpLocks/>
              <a:stCxn id="45" idx="6"/>
              <a:endCxn id="48" idx="2"/>
            </p:cNvCxnSpPr>
            <p:nvPr/>
          </p:nvCxnSpPr>
          <p:spPr>
            <a:xfrm>
              <a:off x="6284801" y="3960798"/>
              <a:ext cx="1843369" cy="11668"/>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4963061-C9A7-4640-9EC2-B3AF6DB5D4A0}"/>
                </a:ext>
              </a:extLst>
            </p:cNvPr>
            <p:cNvCxnSpPr>
              <a:cxnSpLocks/>
              <a:stCxn id="42" idx="6"/>
              <a:endCxn id="47" idx="2"/>
            </p:cNvCxnSpPr>
            <p:nvPr/>
          </p:nvCxnSpPr>
          <p:spPr>
            <a:xfrm flipV="1">
              <a:off x="6284801" y="3406634"/>
              <a:ext cx="1843369" cy="142781"/>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4EC48E1-02B4-F442-88CE-E292C2B153F5}"/>
                </a:ext>
              </a:extLst>
            </p:cNvPr>
            <p:cNvCxnSpPr>
              <a:stCxn id="47" idx="0"/>
            </p:cNvCxnSpPr>
            <p:nvPr/>
          </p:nvCxnSpPr>
          <p:spPr>
            <a:xfrm>
              <a:off x="8240546" y="3519011"/>
              <a:ext cx="0" cy="75089"/>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82BB668-ADD5-5545-B67C-446F685B4D30}"/>
                </a:ext>
              </a:extLst>
            </p:cNvPr>
            <p:cNvCxnSpPr/>
            <p:nvPr/>
          </p:nvCxnSpPr>
          <p:spPr>
            <a:xfrm>
              <a:off x="8240546" y="3781425"/>
              <a:ext cx="0" cy="76708"/>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3" name="Explosion 1 52">
              <a:extLst>
                <a:ext uri="{FF2B5EF4-FFF2-40B4-BE49-F238E27FC236}">
                  <a16:creationId xmlns:a16="http://schemas.microsoft.com/office/drawing/2014/main" id="{D0DE7B55-A645-764D-BE9A-430A0889C3D9}"/>
                </a:ext>
              </a:extLst>
            </p:cNvPr>
            <p:cNvSpPr/>
            <p:nvPr/>
          </p:nvSpPr>
          <p:spPr>
            <a:xfrm>
              <a:off x="8151897" y="3590763"/>
              <a:ext cx="177297" cy="177297"/>
            </a:xfrm>
            <a:prstGeom prst="irregularSeal1">
              <a:avLst/>
            </a:prstGeom>
            <a:solidFill>
              <a:srgbClr val="923DE9"/>
            </a:solidFill>
            <a:effectLst>
              <a:glow rad="63500">
                <a:srgbClr val="FF0000">
                  <a:alpha val="4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sp>
        <p:nvSpPr>
          <p:cNvPr id="54" name="TextBox 53">
            <a:extLst>
              <a:ext uri="{FF2B5EF4-FFF2-40B4-BE49-F238E27FC236}">
                <a16:creationId xmlns:a16="http://schemas.microsoft.com/office/drawing/2014/main" id="{EE907476-9C4A-2743-8CAA-BF5581FB5B93}"/>
              </a:ext>
            </a:extLst>
          </p:cNvPr>
          <p:cNvSpPr txBox="1"/>
          <p:nvPr/>
        </p:nvSpPr>
        <p:spPr>
          <a:xfrm rot="20983031">
            <a:off x="2490730" y="1460835"/>
            <a:ext cx="1348446" cy="461665"/>
          </a:xfrm>
          <a:prstGeom prst="rect">
            <a:avLst/>
          </a:prstGeom>
          <a:solidFill>
            <a:srgbClr val="FFFF00"/>
          </a:solidFill>
          <a:ln>
            <a:solidFill>
              <a:schemeClr val="tx1"/>
            </a:solidFill>
          </a:ln>
        </p:spPr>
        <p:txBody>
          <a:bodyPr wrap="none" rtlCol="0">
            <a:spAutoFit/>
          </a:bodyPr>
          <a:lstStyle/>
          <a:p>
            <a:pPr algn="ctr"/>
            <a:r>
              <a:rPr lang="en-US" b="1" dirty="0"/>
              <a:t>IDENTIFY</a:t>
            </a:r>
          </a:p>
        </p:txBody>
      </p:sp>
      <p:sp>
        <p:nvSpPr>
          <p:cNvPr id="55" name="TextBox 54">
            <a:extLst>
              <a:ext uri="{FF2B5EF4-FFF2-40B4-BE49-F238E27FC236}">
                <a16:creationId xmlns:a16="http://schemas.microsoft.com/office/drawing/2014/main" id="{9220BD39-8F68-B547-8935-3EB5572F25B9}"/>
              </a:ext>
            </a:extLst>
          </p:cNvPr>
          <p:cNvSpPr txBox="1"/>
          <p:nvPr/>
        </p:nvSpPr>
        <p:spPr>
          <a:xfrm rot="20983031">
            <a:off x="5307260" y="1459791"/>
            <a:ext cx="1335686" cy="461665"/>
          </a:xfrm>
          <a:prstGeom prst="rect">
            <a:avLst/>
          </a:prstGeom>
          <a:solidFill>
            <a:srgbClr val="FFFF00"/>
          </a:solidFill>
          <a:ln>
            <a:solidFill>
              <a:schemeClr val="tx1"/>
            </a:solidFill>
          </a:ln>
        </p:spPr>
        <p:txBody>
          <a:bodyPr wrap="none" rtlCol="0">
            <a:spAutoFit/>
          </a:bodyPr>
          <a:lstStyle/>
          <a:p>
            <a:pPr algn="ctr"/>
            <a:r>
              <a:rPr lang="en-US" b="1" dirty="0"/>
              <a:t>PROTECT</a:t>
            </a:r>
          </a:p>
        </p:txBody>
      </p:sp>
      <p:sp>
        <p:nvSpPr>
          <p:cNvPr id="56" name="TextBox 55">
            <a:extLst>
              <a:ext uri="{FF2B5EF4-FFF2-40B4-BE49-F238E27FC236}">
                <a16:creationId xmlns:a16="http://schemas.microsoft.com/office/drawing/2014/main" id="{7CA30960-0084-1A41-93EF-15EE99087CA8}"/>
              </a:ext>
            </a:extLst>
          </p:cNvPr>
          <p:cNvSpPr txBox="1"/>
          <p:nvPr/>
        </p:nvSpPr>
        <p:spPr>
          <a:xfrm rot="20983031">
            <a:off x="8132444" y="1446507"/>
            <a:ext cx="1145057" cy="461665"/>
          </a:xfrm>
          <a:prstGeom prst="rect">
            <a:avLst/>
          </a:prstGeom>
          <a:solidFill>
            <a:srgbClr val="FFFF00"/>
          </a:solidFill>
          <a:ln>
            <a:solidFill>
              <a:schemeClr val="tx1"/>
            </a:solidFill>
          </a:ln>
        </p:spPr>
        <p:txBody>
          <a:bodyPr wrap="none" rtlCol="0">
            <a:spAutoFit/>
          </a:bodyPr>
          <a:lstStyle/>
          <a:p>
            <a:pPr algn="ctr"/>
            <a:r>
              <a:rPr lang="en-US" b="1" dirty="0"/>
              <a:t>DETECT</a:t>
            </a:r>
          </a:p>
        </p:txBody>
      </p:sp>
      <p:sp>
        <p:nvSpPr>
          <p:cNvPr id="57" name="TextBox 56">
            <a:extLst>
              <a:ext uri="{FF2B5EF4-FFF2-40B4-BE49-F238E27FC236}">
                <a16:creationId xmlns:a16="http://schemas.microsoft.com/office/drawing/2014/main" id="{0FD7B8C9-D3B5-EB42-BB27-FF6C9754273B}"/>
              </a:ext>
            </a:extLst>
          </p:cNvPr>
          <p:cNvSpPr txBox="1"/>
          <p:nvPr/>
        </p:nvSpPr>
        <p:spPr>
          <a:xfrm rot="20983031">
            <a:off x="10759970" y="1465987"/>
            <a:ext cx="1419170" cy="461665"/>
          </a:xfrm>
          <a:prstGeom prst="rect">
            <a:avLst/>
          </a:prstGeom>
          <a:solidFill>
            <a:srgbClr val="FFFF00"/>
          </a:solidFill>
          <a:ln>
            <a:solidFill>
              <a:schemeClr val="tx1"/>
            </a:solidFill>
          </a:ln>
        </p:spPr>
        <p:txBody>
          <a:bodyPr wrap="none" rtlCol="0">
            <a:spAutoFit/>
          </a:bodyPr>
          <a:lstStyle/>
          <a:p>
            <a:pPr algn="ctr"/>
            <a:r>
              <a:rPr lang="en-US" b="1" dirty="0"/>
              <a:t>RESPOND</a:t>
            </a:r>
          </a:p>
        </p:txBody>
      </p:sp>
    </p:spTree>
    <p:extLst>
      <p:ext uri="{BB962C8B-B14F-4D97-AF65-F5344CB8AC3E}">
        <p14:creationId xmlns:p14="http://schemas.microsoft.com/office/powerpoint/2010/main" val="221791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410D-F8BA-CF40-87ED-036F3035BD42}"/>
              </a:ext>
            </a:extLst>
          </p:cNvPr>
          <p:cNvSpPr>
            <a:spLocks noGrp="1"/>
          </p:cNvSpPr>
          <p:nvPr>
            <p:ph type="title"/>
          </p:nvPr>
        </p:nvSpPr>
        <p:spPr/>
        <p:txBody>
          <a:bodyPr/>
          <a:lstStyle/>
          <a:p>
            <a:r>
              <a:rPr lang="en-US" dirty="0"/>
              <a:t>Fragility vs Resiliency vs Antifragility</a:t>
            </a:r>
          </a:p>
        </p:txBody>
      </p:sp>
      <p:sp>
        <p:nvSpPr>
          <p:cNvPr id="3" name="Rectangle 2">
            <a:extLst>
              <a:ext uri="{FF2B5EF4-FFF2-40B4-BE49-F238E27FC236}">
                <a16:creationId xmlns:a16="http://schemas.microsoft.com/office/drawing/2014/main" id="{7FC3E3BC-7685-E941-BEBD-E926248E7F17}"/>
              </a:ext>
            </a:extLst>
          </p:cNvPr>
          <p:cNvSpPr/>
          <p:nvPr/>
        </p:nvSpPr>
        <p:spPr>
          <a:xfrm>
            <a:off x="6741687" y="5918657"/>
            <a:ext cx="3165045" cy="830997"/>
          </a:xfrm>
          <a:prstGeom prst="rect">
            <a:avLst/>
          </a:prstGeom>
          <a:solidFill>
            <a:schemeClr val="accent1">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lgn="ctr"/>
            <a:r>
              <a:rPr lang="en-US" sz="1600" b="1" dirty="0"/>
              <a:t>Creative Destruction Redefined:</a:t>
            </a:r>
            <a:br>
              <a:rPr lang="en-US" sz="1600" b="1" dirty="0"/>
            </a:br>
            <a:r>
              <a:rPr lang="en-US" sz="1600" dirty="0"/>
              <a:t>Intentional removal of known</a:t>
            </a:r>
            <a:br>
              <a:rPr lang="en-US" sz="1600" dirty="0"/>
            </a:br>
            <a:r>
              <a:rPr lang="en-US" sz="1600" dirty="0"/>
              <a:t>pets that exacerbate fragility</a:t>
            </a:r>
          </a:p>
        </p:txBody>
      </p:sp>
      <p:grpSp>
        <p:nvGrpSpPr>
          <p:cNvPr id="4" name="Group 3">
            <a:extLst>
              <a:ext uri="{FF2B5EF4-FFF2-40B4-BE49-F238E27FC236}">
                <a16:creationId xmlns:a16="http://schemas.microsoft.com/office/drawing/2014/main" id="{C3B6239A-0EA0-E040-B14A-5FF4A197AD7A}"/>
              </a:ext>
            </a:extLst>
          </p:cNvPr>
          <p:cNvGrpSpPr/>
          <p:nvPr/>
        </p:nvGrpSpPr>
        <p:grpSpPr>
          <a:xfrm rot="289578">
            <a:off x="4365184" y="934516"/>
            <a:ext cx="3461632" cy="4849301"/>
            <a:chOff x="6529783" y="1300592"/>
            <a:chExt cx="3461632" cy="4849301"/>
          </a:xfrm>
        </p:grpSpPr>
        <p:grpSp>
          <p:nvGrpSpPr>
            <p:cNvPr id="5" name="Group 4">
              <a:extLst>
                <a:ext uri="{FF2B5EF4-FFF2-40B4-BE49-F238E27FC236}">
                  <a16:creationId xmlns:a16="http://schemas.microsoft.com/office/drawing/2014/main" id="{5A7A013A-2CBE-C44F-9375-2485B602CAC0}"/>
                </a:ext>
              </a:extLst>
            </p:cNvPr>
            <p:cNvGrpSpPr/>
            <p:nvPr/>
          </p:nvGrpSpPr>
          <p:grpSpPr>
            <a:xfrm>
              <a:off x="6529783" y="1300592"/>
              <a:ext cx="3461632" cy="4849301"/>
              <a:chOff x="2882760" y="854266"/>
              <a:chExt cx="3461632" cy="4849301"/>
            </a:xfrm>
          </p:grpSpPr>
          <p:grpSp>
            <p:nvGrpSpPr>
              <p:cNvPr id="7" name="Group 6">
                <a:extLst>
                  <a:ext uri="{FF2B5EF4-FFF2-40B4-BE49-F238E27FC236}">
                    <a16:creationId xmlns:a16="http://schemas.microsoft.com/office/drawing/2014/main" id="{895BEE3E-D7C1-8444-BFA9-0BE85C290E5E}"/>
                  </a:ext>
                </a:extLst>
              </p:cNvPr>
              <p:cNvGrpSpPr/>
              <p:nvPr/>
            </p:nvGrpSpPr>
            <p:grpSpPr>
              <a:xfrm>
                <a:off x="2882760" y="854266"/>
                <a:ext cx="3461632" cy="4849301"/>
                <a:chOff x="3801464" y="983400"/>
                <a:chExt cx="2878917" cy="4395019"/>
              </a:xfrm>
            </p:grpSpPr>
            <p:sp>
              <p:nvSpPr>
                <p:cNvPr id="9" name="Rounded Rectangle 8">
                  <a:extLst>
                    <a:ext uri="{FF2B5EF4-FFF2-40B4-BE49-F238E27FC236}">
                      <a16:creationId xmlns:a16="http://schemas.microsoft.com/office/drawing/2014/main" id="{28C86369-07F1-6C4B-B9EE-0BC081F12C0C}"/>
                    </a:ext>
                  </a:extLst>
                </p:cNvPr>
                <p:cNvSpPr/>
                <p:nvPr/>
              </p:nvSpPr>
              <p:spPr>
                <a:xfrm>
                  <a:off x="3801464" y="983400"/>
                  <a:ext cx="2878917" cy="4395019"/>
                </a:xfrm>
                <a:prstGeom prst="roundRect">
                  <a:avLst>
                    <a:gd name="adj" fmla="val 2759"/>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3457C3C-12EA-8F43-8454-CEB1150AA549}"/>
                    </a:ext>
                  </a:extLst>
                </p:cNvPr>
                <p:cNvSpPr/>
                <p:nvPr/>
              </p:nvSpPr>
              <p:spPr>
                <a:xfrm>
                  <a:off x="3937676" y="1091381"/>
                  <a:ext cx="2606492" cy="373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Destiny B</a:t>
                  </a:r>
                </a:p>
              </p:txBody>
            </p:sp>
            <p:sp>
              <p:nvSpPr>
                <p:cNvPr id="11" name="Rounded Rectangle 10">
                  <a:extLst>
                    <a:ext uri="{FF2B5EF4-FFF2-40B4-BE49-F238E27FC236}">
                      <a16:creationId xmlns:a16="http://schemas.microsoft.com/office/drawing/2014/main" id="{1EDC6C27-8444-BC4F-BE01-F892227AB877}"/>
                    </a:ext>
                  </a:extLst>
                </p:cNvPr>
                <p:cNvSpPr/>
                <p:nvPr/>
              </p:nvSpPr>
              <p:spPr>
                <a:xfrm>
                  <a:off x="3937676" y="1582574"/>
                  <a:ext cx="2606492" cy="1920881"/>
                </a:xfrm>
                <a:prstGeom prst="roundRect">
                  <a:avLst>
                    <a:gd name="adj" fmla="val 79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B9D7CC5-6F21-9E4A-B38B-8C0B8DCCC602}"/>
                    </a:ext>
                  </a:extLst>
                </p:cNvPr>
                <p:cNvSpPr/>
                <p:nvPr/>
              </p:nvSpPr>
              <p:spPr>
                <a:xfrm>
                  <a:off x="3937676" y="3606858"/>
                  <a:ext cx="2606492" cy="1672472"/>
                </a:xfrm>
                <a:prstGeom prst="roundRect">
                  <a:avLst>
                    <a:gd name="adj" fmla="val 79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Harm results in destruction but</a:t>
                  </a:r>
                  <a:br>
                    <a:rPr lang="en-US" sz="2400" dirty="0">
                      <a:solidFill>
                        <a:schemeClr val="tx1"/>
                      </a:solidFill>
                    </a:rPr>
                  </a:br>
                  <a:r>
                    <a:rPr lang="en-US" sz="2400" dirty="0">
                      <a:solidFill>
                        <a:schemeClr val="tx1"/>
                      </a:solidFill>
                    </a:rPr>
                    <a:t>no change in configuration</a:t>
                  </a:r>
                </a:p>
              </p:txBody>
            </p:sp>
          </p:grpSp>
          <p:sp>
            <p:nvSpPr>
              <p:cNvPr id="8" name="TextBox 7">
                <a:extLst>
                  <a:ext uri="{FF2B5EF4-FFF2-40B4-BE49-F238E27FC236}">
                    <a16:creationId xmlns:a16="http://schemas.microsoft.com/office/drawing/2014/main" id="{1EF8E709-039E-0945-B5B8-89A66579B79D}"/>
                  </a:ext>
                </a:extLst>
              </p:cNvPr>
              <p:cNvSpPr txBox="1"/>
              <p:nvPr/>
            </p:nvSpPr>
            <p:spPr>
              <a:xfrm>
                <a:off x="3608585" y="2730306"/>
                <a:ext cx="1962396" cy="954107"/>
              </a:xfrm>
              <a:prstGeom prst="rect">
                <a:avLst/>
              </a:prstGeom>
              <a:noFill/>
            </p:spPr>
            <p:txBody>
              <a:bodyPr wrap="none" rtlCol="0" anchor="ctr">
                <a:spAutoFit/>
              </a:bodyPr>
              <a:lstStyle/>
              <a:p>
                <a:pPr algn="ctr"/>
                <a:r>
                  <a:rPr lang="en-US" sz="3600" b="1" dirty="0">
                    <a:latin typeface="Impact" panose="020B0806030902050204" pitchFamily="34" charset="0"/>
                  </a:rPr>
                  <a:t>RESILIENT</a:t>
                </a:r>
              </a:p>
              <a:p>
                <a:pPr algn="ctr"/>
                <a:r>
                  <a:rPr lang="en-US" sz="2000" dirty="0"/>
                  <a:t>(D.I.E.)</a:t>
                </a:r>
              </a:p>
            </p:txBody>
          </p:sp>
        </p:grpSp>
        <p:pic>
          <p:nvPicPr>
            <p:cNvPr id="6" name="Picture 5">
              <a:extLst>
                <a:ext uri="{FF2B5EF4-FFF2-40B4-BE49-F238E27FC236}">
                  <a16:creationId xmlns:a16="http://schemas.microsoft.com/office/drawing/2014/main" id="{CB580D09-2A8F-B544-8DEB-83E1B309D40D}"/>
                </a:ext>
              </a:extLst>
            </p:cNvPr>
            <p:cNvPicPr>
              <a:picLocks noChangeAspect="1"/>
            </p:cNvPicPr>
            <p:nvPr/>
          </p:nvPicPr>
          <p:blipFill>
            <a:blip r:embed="rId4"/>
            <a:stretch>
              <a:fillRect/>
            </a:stretch>
          </p:blipFill>
          <p:spPr>
            <a:xfrm>
              <a:off x="7627434" y="2125146"/>
              <a:ext cx="1146742" cy="1146742"/>
            </a:xfrm>
            <a:prstGeom prst="rect">
              <a:avLst/>
            </a:prstGeom>
          </p:spPr>
        </p:pic>
      </p:grpSp>
      <p:grpSp>
        <p:nvGrpSpPr>
          <p:cNvPr id="24" name="Group 23">
            <a:extLst>
              <a:ext uri="{FF2B5EF4-FFF2-40B4-BE49-F238E27FC236}">
                <a16:creationId xmlns:a16="http://schemas.microsoft.com/office/drawing/2014/main" id="{A1BBD3B6-2065-574B-8BE6-F2AE8DE38465}"/>
              </a:ext>
            </a:extLst>
          </p:cNvPr>
          <p:cNvGrpSpPr/>
          <p:nvPr/>
        </p:nvGrpSpPr>
        <p:grpSpPr>
          <a:xfrm rot="21319543">
            <a:off x="278297" y="934516"/>
            <a:ext cx="3461632" cy="4849301"/>
            <a:chOff x="278297" y="934516"/>
            <a:chExt cx="3461632" cy="4849301"/>
          </a:xfrm>
        </p:grpSpPr>
        <p:sp>
          <p:nvSpPr>
            <p:cNvPr id="25" name="Rounded Rectangle 24">
              <a:extLst>
                <a:ext uri="{FF2B5EF4-FFF2-40B4-BE49-F238E27FC236}">
                  <a16:creationId xmlns:a16="http://schemas.microsoft.com/office/drawing/2014/main" id="{52D5E4D5-D634-644C-AC37-36C75CEA27E4}"/>
                </a:ext>
              </a:extLst>
            </p:cNvPr>
            <p:cNvSpPr/>
            <p:nvPr/>
          </p:nvSpPr>
          <p:spPr>
            <a:xfrm>
              <a:off x="278297" y="934516"/>
              <a:ext cx="3461632" cy="4849301"/>
            </a:xfrm>
            <a:prstGeom prst="roundRect">
              <a:avLst>
                <a:gd name="adj" fmla="val 2759"/>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72E1E2A-C1C8-544C-BA08-2BA46D963FE0}"/>
                </a:ext>
              </a:extLst>
            </p:cNvPr>
            <p:cNvSpPr/>
            <p:nvPr/>
          </p:nvSpPr>
          <p:spPr>
            <a:xfrm>
              <a:off x="442079" y="1053658"/>
              <a:ext cx="3134066" cy="412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Destiny A</a:t>
              </a:r>
            </a:p>
          </p:txBody>
        </p:sp>
        <p:sp>
          <p:nvSpPr>
            <p:cNvPr id="27" name="Rounded Rectangle 26">
              <a:extLst>
                <a:ext uri="{FF2B5EF4-FFF2-40B4-BE49-F238E27FC236}">
                  <a16:creationId xmlns:a16="http://schemas.microsoft.com/office/drawing/2014/main" id="{EA546CE8-05F1-E34E-ADE5-2948772F72D6}"/>
                </a:ext>
              </a:extLst>
            </p:cNvPr>
            <p:cNvSpPr/>
            <p:nvPr/>
          </p:nvSpPr>
          <p:spPr>
            <a:xfrm>
              <a:off x="442079" y="1595622"/>
              <a:ext cx="3134066" cy="2119429"/>
            </a:xfrm>
            <a:prstGeom prst="roundRect">
              <a:avLst>
                <a:gd name="adj" fmla="val 79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B29C8D9D-1E60-2A49-970A-306D5AF71A2D}"/>
                </a:ext>
              </a:extLst>
            </p:cNvPr>
            <p:cNvSpPr/>
            <p:nvPr/>
          </p:nvSpPr>
          <p:spPr>
            <a:xfrm>
              <a:off x="442079" y="3829142"/>
              <a:ext cx="3134066" cy="1845344"/>
            </a:xfrm>
            <a:prstGeom prst="roundRect">
              <a:avLst>
                <a:gd name="adj" fmla="val 79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Harm mitigated through bolt-</a:t>
              </a:r>
              <a:r>
                <a:rPr lang="en-US" sz="2400" dirty="0" err="1">
                  <a:solidFill>
                    <a:schemeClr val="tx1"/>
                  </a:solidFill>
                </a:rPr>
                <a:t>ons</a:t>
              </a:r>
              <a:r>
                <a:rPr lang="en-US" sz="2400" dirty="0">
                  <a:solidFill>
                    <a:schemeClr val="tx1"/>
                  </a:solidFill>
                </a:rPr>
                <a:t> and workarounds that create instability</a:t>
              </a:r>
            </a:p>
          </p:txBody>
        </p:sp>
        <p:sp>
          <p:nvSpPr>
            <p:cNvPr id="29" name="TextBox 28">
              <a:extLst>
                <a:ext uri="{FF2B5EF4-FFF2-40B4-BE49-F238E27FC236}">
                  <a16:creationId xmlns:a16="http://schemas.microsoft.com/office/drawing/2014/main" id="{13BA7BA9-0AAB-D342-B547-3C54E96AC92C}"/>
                </a:ext>
              </a:extLst>
            </p:cNvPr>
            <p:cNvSpPr txBox="1"/>
            <p:nvPr/>
          </p:nvSpPr>
          <p:spPr>
            <a:xfrm>
              <a:off x="1598646" y="3343380"/>
              <a:ext cx="820930" cy="400110"/>
            </a:xfrm>
            <a:prstGeom prst="rect">
              <a:avLst/>
            </a:prstGeom>
            <a:noFill/>
          </p:spPr>
          <p:txBody>
            <a:bodyPr wrap="none" rtlCol="0" anchor="ctr">
              <a:spAutoFit/>
            </a:bodyPr>
            <a:lstStyle/>
            <a:p>
              <a:pPr algn="ctr"/>
              <a:r>
                <a:rPr lang="en-US" sz="2000" dirty="0"/>
                <a:t>(C.I.A)</a:t>
              </a:r>
            </a:p>
          </p:txBody>
        </p:sp>
        <p:pic>
          <p:nvPicPr>
            <p:cNvPr id="30" name="Picture 29">
              <a:extLst>
                <a:ext uri="{FF2B5EF4-FFF2-40B4-BE49-F238E27FC236}">
                  <a16:creationId xmlns:a16="http://schemas.microsoft.com/office/drawing/2014/main" id="{83E0DD73-9F5B-2B4D-B336-828CB337DC50}"/>
                </a:ext>
              </a:extLst>
            </p:cNvPr>
            <p:cNvPicPr>
              <a:picLocks noChangeAspect="1"/>
            </p:cNvPicPr>
            <p:nvPr/>
          </p:nvPicPr>
          <p:blipFill>
            <a:blip r:embed="rId6"/>
            <a:stretch>
              <a:fillRect/>
            </a:stretch>
          </p:blipFill>
          <p:spPr>
            <a:xfrm>
              <a:off x="625618" y="2082200"/>
              <a:ext cx="1146270" cy="1146270"/>
            </a:xfrm>
            <a:prstGeom prst="rect">
              <a:avLst/>
            </a:prstGeom>
          </p:spPr>
        </p:pic>
        <p:pic>
          <p:nvPicPr>
            <p:cNvPr id="31" name="Picture 30">
              <a:extLst>
                <a:ext uri="{FF2B5EF4-FFF2-40B4-BE49-F238E27FC236}">
                  <a16:creationId xmlns:a16="http://schemas.microsoft.com/office/drawing/2014/main" id="{75B6F586-79C8-8545-AACC-319A7CECE64F}"/>
                </a:ext>
              </a:extLst>
            </p:cNvPr>
            <p:cNvPicPr>
              <a:picLocks noChangeAspect="1"/>
            </p:cNvPicPr>
            <p:nvPr/>
          </p:nvPicPr>
          <p:blipFill rotWithShape="1">
            <a:blip r:embed="rId7"/>
            <a:srcRect t="8071" b="45422"/>
            <a:stretch/>
          </p:blipFill>
          <p:spPr>
            <a:xfrm>
              <a:off x="1604254" y="2079812"/>
              <a:ext cx="1895214" cy="1198708"/>
            </a:xfrm>
            <a:prstGeom prst="rect">
              <a:avLst/>
            </a:prstGeom>
          </p:spPr>
        </p:pic>
      </p:grpSp>
      <p:grpSp>
        <p:nvGrpSpPr>
          <p:cNvPr id="33" name="Group 32">
            <a:extLst>
              <a:ext uri="{FF2B5EF4-FFF2-40B4-BE49-F238E27FC236}">
                <a16:creationId xmlns:a16="http://schemas.microsoft.com/office/drawing/2014/main" id="{3187870C-88D8-7C4A-A99D-FF6DAB4E8858}"/>
              </a:ext>
            </a:extLst>
          </p:cNvPr>
          <p:cNvGrpSpPr/>
          <p:nvPr/>
        </p:nvGrpSpPr>
        <p:grpSpPr>
          <a:xfrm rot="21412147">
            <a:off x="8536221" y="934516"/>
            <a:ext cx="3461632" cy="4849301"/>
            <a:chOff x="8536221" y="934516"/>
            <a:chExt cx="3461632" cy="4849301"/>
          </a:xfrm>
        </p:grpSpPr>
        <p:grpSp>
          <p:nvGrpSpPr>
            <p:cNvPr id="14" name="Group 13">
              <a:extLst>
                <a:ext uri="{FF2B5EF4-FFF2-40B4-BE49-F238E27FC236}">
                  <a16:creationId xmlns:a16="http://schemas.microsoft.com/office/drawing/2014/main" id="{4F1AD62F-C9E7-974C-84F6-7C9ED10AFF72}"/>
                </a:ext>
              </a:extLst>
            </p:cNvPr>
            <p:cNvGrpSpPr/>
            <p:nvPr/>
          </p:nvGrpSpPr>
          <p:grpSpPr>
            <a:xfrm>
              <a:off x="8536221" y="934516"/>
              <a:ext cx="3461632" cy="4849301"/>
              <a:chOff x="4517584" y="1017011"/>
              <a:chExt cx="3461632" cy="4849301"/>
            </a:xfrm>
          </p:grpSpPr>
          <p:grpSp>
            <p:nvGrpSpPr>
              <p:cNvPr id="16" name="Group 15">
                <a:extLst>
                  <a:ext uri="{FF2B5EF4-FFF2-40B4-BE49-F238E27FC236}">
                    <a16:creationId xmlns:a16="http://schemas.microsoft.com/office/drawing/2014/main" id="{F7C593C4-DDBA-A849-9786-B114007F1CBB}"/>
                  </a:ext>
                </a:extLst>
              </p:cNvPr>
              <p:cNvGrpSpPr/>
              <p:nvPr/>
            </p:nvGrpSpPr>
            <p:grpSpPr>
              <a:xfrm>
                <a:off x="4517584" y="1017011"/>
                <a:ext cx="3461632" cy="4849301"/>
                <a:chOff x="2882760" y="854266"/>
                <a:chExt cx="3461632" cy="4849301"/>
              </a:xfrm>
            </p:grpSpPr>
            <p:grpSp>
              <p:nvGrpSpPr>
                <p:cNvPr id="18" name="Group 17">
                  <a:extLst>
                    <a:ext uri="{FF2B5EF4-FFF2-40B4-BE49-F238E27FC236}">
                      <a16:creationId xmlns:a16="http://schemas.microsoft.com/office/drawing/2014/main" id="{31990C3A-D38F-A049-A715-6DC8012937DD}"/>
                    </a:ext>
                  </a:extLst>
                </p:cNvPr>
                <p:cNvGrpSpPr/>
                <p:nvPr/>
              </p:nvGrpSpPr>
              <p:grpSpPr>
                <a:xfrm>
                  <a:off x="2882760" y="854266"/>
                  <a:ext cx="3461632" cy="4849301"/>
                  <a:chOff x="3801464" y="983400"/>
                  <a:chExt cx="2878917" cy="4395019"/>
                </a:xfrm>
              </p:grpSpPr>
              <p:sp>
                <p:nvSpPr>
                  <p:cNvPr id="20" name="Rounded Rectangle 19">
                    <a:extLst>
                      <a:ext uri="{FF2B5EF4-FFF2-40B4-BE49-F238E27FC236}">
                        <a16:creationId xmlns:a16="http://schemas.microsoft.com/office/drawing/2014/main" id="{F4360925-8E9D-B34B-AC3E-6D9F033C9D8B}"/>
                      </a:ext>
                    </a:extLst>
                  </p:cNvPr>
                  <p:cNvSpPr/>
                  <p:nvPr/>
                </p:nvSpPr>
                <p:spPr>
                  <a:xfrm>
                    <a:off x="3801464" y="983400"/>
                    <a:ext cx="2878917" cy="4395019"/>
                  </a:xfrm>
                  <a:prstGeom prst="roundRect">
                    <a:avLst>
                      <a:gd name="adj" fmla="val 2759"/>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8B92853-1103-DD4F-8464-190F775A5A1E}"/>
                      </a:ext>
                    </a:extLst>
                  </p:cNvPr>
                  <p:cNvSpPr/>
                  <p:nvPr/>
                </p:nvSpPr>
                <p:spPr>
                  <a:xfrm>
                    <a:off x="3937676" y="1091381"/>
                    <a:ext cx="2606492" cy="373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Destiny C</a:t>
                    </a:r>
                  </a:p>
                </p:txBody>
              </p:sp>
              <p:sp>
                <p:nvSpPr>
                  <p:cNvPr id="22" name="Rounded Rectangle 21">
                    <a:extLst>
                      <a:ext uri="{FF2B5EF4-FFF2-40B4-BE49-F238E27FC236}">
                        <a16:creationId xmlns:a16="http://schemas.microsoft.com/office/drawing/2014/main" id="{10296325-1C25-FD45-8A77-798DBAC54667}"/>
                      </a:ext>
                    </a:extLst>
                  </p:cNvPr>
                  <p:cNvSpPr/>
                  <p:nvPr/>
                </p:nvSpPr>
                <p:spPr>
                  <a:xfrm>
                    <a:off x="3937676" y="1582574"/>
                    <a:ext cx="2606492" cy="1920881"/>
                  </a:xfrm>
                  <a:prstGeom prst="roundRect">
                    <a:avLst>
                      <a:gd name="adj" fmla="val 79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E132C37D-1AC6-D845-BA75-BD023A324E02}"/>
                      </a:ext>
                    </a:extLst>
                  </p:cNvPr>
                  <p:cNvSpPr/>
                  <p:nvPr/>
                </p:nvSpPr>
                <p:spPr>
                  <a:xfrm>
                    <a:off x="3937676" y="3606858"/>
                    <a:ext cx="2606492" cy="1672472"/>
                  </a:xfrm>
                  <a:prstGeom prst="roundRect">
                    <a:avLst>
                      <a:gd name="adj" fmla="val 79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Harm finds unknown pets and removes them to make system even more DIE-like</a:t>
                    </a:r>
                  </a:p>
                </p:txBody>
              </p:sp>
            </p:grpSp>
            <p:sp>
              <p:nvSpPr>
                <p:cNvPr id="19" name="TextBox 18">
                  <a:extLst>
                    <a:ext uri="{FF2B5EF4-FFF2-40B4-BE49-F238E27FC236}">
                      <a16:creationId xmlns:a16="http://schemas.microsoft.com/office/drawing/2014/main" id="{EA7552F8-6977-9641-8C56-8D42B13C539D}"/>
                    </a:ext>
                  </a:extLst>
                </p:cNvPr>
                <p:cNvSpPr txBox="1"/>
                <p:nvPr/>
              </p:nvSpPr>
              <p:spPr>
                <a:xfrm>
                  <a:off x="3055681" y="3076840"/>
                  <a:ext cx="3115791" cy="608885"/>
                </a:xfrm>
                <a:prstGeom prst="rect">
                  <a:avLst/>
                </a:prstGeom>
                <a:noFill/>
              </p:spPr>
              <p:txBody>
                <a:bodyPr wrap="square" rtlCol="0" anchor="ctr">
                  <a:spAutoFit/>
                </a:bodyPr>
                <a:lstStyle/>
                <a:p>
                  <a:pPr algn="ctr">
                    <a:lnSpc>
                      <a:spcPts val="2000"/>
                    </a:lnSpc>
                  </a:pPr>
                  <a:r>
                    <a:rPr lang="en-US" sz="2000" dirty="0"/>
                    <a:t>D.I.E. + Chaos Engineering +</a:t>
                  </a:r>
                  <a:br>
                    <a:rPr lang="en-US" sz="2000" dirty="0"/>
                  </a:br>
                  <a:r>
                    <a:rPr lang="en-US" sz="2000" dirty="0"/>
                    <a:t>Creative Destruction</a:t>
                  </a:r>
                </a:p>
              </p:txBody>
            </p:sp>
          </p:grpSp>
          <p:pic>
            <p:nvPicPr>
              <p:cNvPr id="17" name="Picture 16">
                <a:extLst>
                  <a:ext uri="{FF2B5EF4-FFF2-40B4-BE49-F238E27FC236}">
                    <a16:creationId xmlns:a16="http://schemas.microsoft.com/office/drawing/2014/main" id="{A656F802-2F38-4B4D-A894-B81FC4DCDAC0}"/>
                  </a:ext>
                </a:extLst>
              </p:cNvPr>
              <p:cNvPicPr>
                <a:picLocks noChangeAspect="1"/>
              </p:cNvPicPr>
              <p:nvPr/>
            </p:nvPicPr>
            <p:blipFill>
              <a:blip r:embed="rId9"/>
              <a:stretch>
                <a:fillRect/>
              </a:stretch>
            </p:blipFill>
            <p:spPr>
              <a:xfrm>
                <a:off x="6619523" y="1901081"/>
                <a:ext cx="1195909" cy="1195909"/>
              </a:xfrm>
              <a:prstGeom prst="rect">
                <a:avLst/>
              </a:prstGeom>
            </p:spPr>
          </p:pic>
        </p:grpSp>
        <p:pic>
          <p:nvPicPr>
            <p:cNvPr id="15" name="Picture 14">
              <a:extLst>
                <a:ext uri="{FF2B5EF4-FFF2-40B4-BE49-F238E27FC236}">
                  <a16:creationId xmlns:a16="http://schemas.microsoft.com/office/drawing/2014/main" id="{FF2F4101-FD36-8149-A88A-292E0D15A9BE}"/>
                </a:ext>
              </a:extLst>
            </p:cNvPr>
            <p:cNvPicPr>
              <a:picLocks noChangeAspect="1"/>
            </p:cNvPicPr>
            <p:nvPr/>
          </p:nvPicPr>
          <p:blipFill rotWithShape="1">
            <a:blip r:embed="rId10"/>
            <a:srcRect l="3888" t="32117" r="4435" b="40571"/>
            <a:stretch/>
          </p:blipFill>
          <p:spPr>
            <a:xfrm>
              <a:off x="8826286" y="2254064"/>
              <a:ext cx="1975658" cy="907834"/>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34" name="Rectangle 33">
            <a:extLst>
              <a:ext uri="{FF2B5EF4-FFF2-40B4-BE49-F238E27FC236}">
                <a16:creationId xmlns:a16="http://schemas.microsoft.com/office/drawing/2014/main" id="{F8F9F337-E493-7A0C-D9DB-3C3325DD8D28}"/>
              </a:ext>
            </a:extLst>
          </p:cNvPr>
          <p:cNvSpPr/>
          <p:nvPr/>
        </p:nvSpPr>
        <p:spPr>
          <a:xfrm>
            <a:off x="2812643" y="5918657"/>
            <a:ext cx="3383871" cy="830997"/>
          </a:xfrm>
          <a:prstGeom prst="rect">
            <a:avLst/>
          </a:prstGeom>
          <a:solidFill>
            <a:schemeClr val="accent1">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lgn="ctr"/>
            <a:r>
              <a:rPr lang="en-US" sz="1600" b="1" dirty="0"/>
              <a:t>Chaos Engineering Redefined:</a:t>
            </a:r>
            <a:br>
              <a:rPr lang="en-US" sz="1600" b="1" dirty="0"/>
            </a:br>
            <a:r>
              <a:rPr lang="en-US" sz="1600" dirty="0"/>
              <a:t>Intentional discovery of unknown</a:t>
            </a:r>
            <a:br>
              <a:rPr lang="en-US" sz="1600" dirty="0"/>
            </a:br>
            <a:r>
              <a:rPr lang="en-US" sz="1600" dirty="0"/>
              <a:t>pets that exacerbate fragility</a:t>
            </a:r>
          </a:p>
        </p:txBody>
      </p:sp>
    </p:spTree>
    <p:extLst>
      <p:ext uri="{BB962C8B-B14F-4D97-AF65-F5344CB8AC3E}">
        <p14:creationId xmlns:p14="http://schemas.microsoft.com/office/powerpoint/2010/main" val="10793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764420-595E-94FA-D1C0-E0853F4031CB}"/>
              </a:ext>
            </a:extLst>
          </p:cNvPr>
          <p:cNvSpPr txBox="1"/>
          <p:nvPr/>
        </p:nvSpPr>
        <p:spPr>
          <a:xfrm>
            <a:off x="1547446" y="1065569"/>
            <a:ext cx="9101796" cy="1015663"/>
          </a:xfrm>
          <a:prstGeom prst="rect">
            <a:avLst/>
          </a:prstGeom>
          <a:noFill/>
        </p:spPr>
        <p:txBody>
          <a:bodyPr wrap="square">
            <a:spAutoFit/>
          </a:bodyPr>
          <a:lstStyle/>
          <a:p>
            <a:pPr marL="0" indent="0" algn="ctr">
              <a:buNone/>
            </a:pPr>
            <a:r>
              <a:rPr lang="en-US" sz="6000" b="1" dirty="0"/>
              <a:t>Death to CIA! Long live DIE!</a:t>
            </a:r>
          </a:p>
        </p:txBody>
      </p:sp>
      <p:pic>
        <p:nvPicPr>
          <p:cNvPr id="1026" name="Picture 2">
            <a:extLst>
              <a:ext uri="{FF2B5EF4-FFF2-40B4-BE49-F238E27FC236}">
                <a16:creationId xmlns:a16="http://schemas.microsoft.com/office/drawing/2014/main" id="{1B58337B-8C03-EA57-32FD-A347F7AE2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2273215"/>
            <a:ext cx="28067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846F7D-B6F6-8613-7402-0E62C38F4F73}"/>
              </a:ext>
            </a:extLst>
          </p:cNvPr>
          <p:cNvSpPr txBox="1"/>
          <p:nvPr/>
        </p:nvSpPr>
        <p:spPr>
          <a:xfrm>
            <a:off x="1547446" y="5284598"/>
            <a:ext cx="9101796" cy="1015663"/>
          </a:xfrm>
          <a:prstGeom prst="rect">
            <a:avLst/>
          </a:prstGeom>
          <a:noFill/>
        </p:spPr>
        <p:txBody>
          <a:bodyPr wrap="square">
            <a:spAutoFit/>
          </a:bodyPr>
          <a:lstStyle/>
          <a:p>
            <a:pPr marL="0" indent="0" algn="ctr">
              <a:buNone/>
            </a:pPr>
            <a:r>
              <a:rPr lang="en-US" sz="6000" b="1" dirty="0"/>
              <a:t>Thank you!</a:t>
            </a:r>
          </a:p>
        </p:txBody>
      </p:sp>
    </p:spTree>
    <p:extLst>
      <p:ext uri="{BB962C8B-B14F-4D97-AF65-F5344CB8AC3E}">
        <p14:creationId xmlns:p14="http://schemas.microsoft.com/office/powerpoint/2010/main" val="407757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2020s: Age of Recovery (or Resiliency)</a:t>
            </a:r>
          </a:p>
        </p:txBody>
      </p:sp>
      <p:sp>
        <p:nvSpPr>
          <p:cNvPr id="4" name="Content Placeholder 3"/>
          <p:cNvSpPr>
            <a:spLocks noGrp="1"/>
          </p:cNvSpPr>
          <p:nvPr>
            <p:ph idx="4294967295"/>
          </p:nvPr>
        </p:nvSpPr>
        <p:spPr>
          <a:xfrm>
            <a:off x="763588" y="1209675"/>
            <a:ext cx="10664825" cy="1790700"/>
          </a:xfrm>
        </p:spPr>
        <p:txBody>
          <a:bodyPr>
            <a:noAutofit/>
          </a:bodyPr>
          <a:lstStyle/>
          <a:p>
            <a:pPr marL="0" indent="0" algn="ctr">
              <a:buNone/>
            </a:pPr>
            <a:r>
              <a:rPr lang="en-US" sz="3733" dirty="0"/>
              <a:t>What kind of attacks should we see in the 2020s</a:t>
            </a:r>
            <a:br>
              <a:rPr lang="en-US" sz="3733" dirty="0"/>
            </a:br>
            <a:r>
              <a:rPr lang="en-US" sz="3733" dirty="0"/>
              <a:t>that would challenge to our ability to RECOVER</a:t>
            </a:r>
            <a:br>
              <a:rPr lang="en-US" sz="3733" dirty="0"/>
            </a:br>
            <a:r>
              <a:rPr lang="en-US" sz="3733" dirty="0"/>
              <a:t>or cause irreversible harm?</a:t>
            </a:r>
          </a:p>
        </p:txBody>
      </p:sp>
      <p:grpSp>
        <p:nvGrpSpPr>
          <p:cNvPr id="10" name="Group 9"/>
          <p:cNvGrpSpPr/>
          <p:nvPr/>
        </p:nvGrpSpPr>
        <p:grpSpPr>
          <a:xfrm>
            <a:off x="856896" y="2904072"/>
            <a:ext cx="10239442" cy="1751917"/>
            <a:chOff x="642671" y="2232918"/>
            <a:chExt cx="7679582" cy="1313938"/>
          </a:xfrm>
        </p:grpSpPr>
        <p:sp>
          <p:nvSpPr>
            <p:cNvPr id="7" name="Rectangle 6"/>
            <p:cNvSpPr/>
            <p:nvPr/>
          </p:nvSpPr>
          <p:spPr>
            <a:xfrm>
              <a:off x="642671" y="2232918"/>
              <a:ext cx="2023968" cy="438581"/>
            </a:xfrm>
            <a:prstGeom prst="rect">
              <a:avLst/>
            </a:prstGeom>
          </p:spPr>
          <p:txBody>
            <a:bodyPr wrap="none">
              <a:spAutoFit/>
            </a:bodyPr>
            <a:lstStyle/>
            <a:p>
              <a:pPr algn="ctr"/>
              <a:r>
                <a:rPr lang="en-US" sz="3200" b="1" dirty="0"/>
                <a:t>Confidentiality</a:t>
              </a:r>
            </a:p>
          </p:txBody>
        </p:sp>
        <p:sp>
          <p:nvSpPr>
            <p:cNvPr id="8" name="Rectangle 7"/>
            <p:cNvSpPr/>
            <p:nvPr/>
          </p:nvSpPr>
          <p:spPr>
            <a:xfrm>
              <a:off x="3960222" y="2232918"/>
              <a:ext cx="1223557" cy="438581"/>
            </a:xfrm>
            <a:prstGeom prst="rect">
              <a:avLst/>
            </a:prstGeom>
          </p:spPr>
          <p:txBody>
            <a:bodyPr wrap="none">
              <a:spAutoFit/>
            </a:bodyPr>
            <a:lstStyle/>
            <a:p>
              <a:pPr algn="ctr"/>
              <a:r>
                <a:rPr lang="en-US" sz="3200" b="1" dirty="0"/>
                <a:t>Integrity</a:t>
              </a:r>
            </a:p>
          </p:txBody>
        </p:sp>
        <p:sp>
          <p:nvSpPr>
            <p:cNvPr id="9" name="Rectangle 8"/>
            <p:cNvSpPr/>
            <p:nvPr/>
          </p:nvSpPr>
          <p:spPr>
            <a:xfrm>
              <a:off x="6695365" y="2232918"/>
              <a:ext cx="1626888" cy="438581"/>
            </a:xfrm>
            <a:prstGeom prst="rect">
              <a:avLst/>
            </a:prstGeom>
          </p:spPr>
          <p:txBody>
            <a:bodyPr wrap="none">
              <a:spAutoFit/>
            </a:bodyPr>
            <a:lstStyle/>
            <a:p>
              <a:pPr algn="ctr"/>
              <a:r>
                <a:rPr lang="en-US" sz="3200" b="1" dirty="0"/>
                <a:t>Availability </a:t>
              </a: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79735" y="2698478"/>
              <a:ext cx="1458148" cy="820970"/>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03458" y="2671071"/>
              <a:ext cx="902396" cy="875785"/>
            </a:xfrm>
            <a:prstGeom prst="rect">
              <a:avLst/>
            </a:prstGeom>
          </p:spPr>
        </p:pic>
        <p:grpSp>
          <p:nvGrpSpPr>
            <p:cNvPr id="25" name="Group 24"/>
            <p:cNvGrpSpPr/>
            <p:nvPr/>
          </p:nvGrpSpPr>
          <p:grpSpPr>
            <a:xfrm>
              <a:off x="4137522" y="2674485"/>
              <a:ext cx="868956" cy="868956"/>
              <a:chOff x="3355599" y="3148516"/>
              <a:chExt cx="868956" cy="868956"/>
            </a:xfrm>
          </p:grpSpPr>
          <p:sp>
            <p:nvSpPr>
              <p:cNvPr id="26" name="10-Point Star 25"/>
              <p:cNvSpPr/>
              <p:nvPr/>
            </p:nvSpPr>
            <p:spPr>
              <a:xfrm>
                <a:off x="3355599" y="3148516"/>
                <a:ext cx="868956" cy="868956"/>
              </a:xfrm>
              <a:prstGeom prst="star1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4"/>
              </a:p>
            </p:txBody>
          </p:sp>
          <p:pic>
            <p:nvPicPr>
              <p:cNvPr id="27" name="Picture 2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60729" y="3253646"/>
                <a:ext cx="658696" cy="658696"/>
              </a:xfrm>
              <a:prstGeom prst="rect">
                <a:avLst/>
              </a:prstGeom>
            </p:spPr>
          </p:pic>
        </p:grpSp>
      </p:grpSp>
      <p:grpSp>
        <p:nvGrpSpPr>
          <p:cNvPr id="20" name="Group 19">
            <a:extLst>
              <a:ext uri="{FF2B5EF4-FFF2-40B4-BE49-F238E27FC236}">
                <a16:creationId xmlns:a16="http://schemas.microsoft.com/office/drawing/2014/main" id="{679D43EF-95D8-4C4D-8C5B-18E8BA0DF3E9}"/>
              </a:ext>
            </a:extLst>
          </p:cNvPr>
          <p:cNvGrpSpPr/>
          <p:nvPr/>
        </p:nvGrpSpPr>
        <p:grpSpPr>
          <a:xfrm>
            <a:off x="2834029" y="4733858"/>
            <a:ext cx="6289735" cy="1676994"/>
            <a:chOff x="2834029" y="4733858"/>
            <a:chExt cx="6289735" cy="1676994"/>
          </a:xfrm>
        </p:grpSpPr>
        <p:grpSp>
          <p:nvGrpSpPr>
            <p:cNvPr id="21" name="Group 20">
              <a:extLst>
                <a:ext uri="{FF2B5EF4-FFF2-40B4-BE49-F238E27FC236}">
                  <a16:creationId xmlns:a16="http://schemas.microsoft.com/office/drawing/2014/main" id="{AE3BFE33-194A-40D7-842B-D1302BA29EF1}"/>
                </a:ext>
              </a:extLst>
            </p:cNvPr>
            <p:cNvGrpSpPr/>
            <p:nvPr/>
          </p:nvGrpSpPr>
          <p:grpSpPr>
            <a:xfrm>
              <a:off x="2834029" y="4733858"/>
              <a:ext cx="6289735" cy="329513"/>
              <a:chOff x="2125520" y="2932071"/>
              <a:chExt cx="4717302" cy="247135"/>
            </a:xfrm>
          </p:grpSpPr>
          <p:sp>
            <p:nvSpPr>
              <p:cNvPr id="30" name="Down Arrow 43">
                <a:extLst>
                  <a:ext uri="{FF2B5EF4-FFF2-40B4-BE49-F238E27FC236}">
                    <a16:creationId xmlns:a16="http://schemas.microsoft.com/office/drawing/2014/main" id="{72C3B78F-CDA7-459B-9CE3-FF89951A676E}"/>
                  </a:ext>
                </a:extLst>
              </p:cNvPr>
              <p:cNvSpPr/>
              <p:nvPr/>
            </p:nvSpPr>
            <p:spPr>
              <a:xfrm rot="18900000">
                <a:off x="2125520" y="2935159"/>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dirty="0"/>
              </a:p>
            </p:txBody>
          </p:sp>
          <p:sp>
            <p:nvSpPr>
              <p:cNvPr id="31" name="Down Arrow 44">
                <a:extLst>
                  <a:ext uri="{FF2B5EF4-FFF2-40B4-BE49-F238E27FC236}">
                    <a16:creationId xmlns:a16="http://schemas.microsoft.com/office/drawing/2014/main" id="{C93DA162-FFA1-4BDC-BEFA-9375CA9948C0}"/>
                  </a:ext>
                </a:extLst>
              </p:cNvPr>
              <p:cNvSpPr/>
              <p:nvPr/>
            </p:nvSpPr>
            <p:spPr>
              <a:xfrm>
                <a:off x="4448432"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32" name="Down Arrow 49">
                <a:extLst>
                  <a:ext uri="{FF2B5EF4-FFF2-40B4-BE49-F238E27FC236}">
                    <a16:creationId xmlns:a16="http://schemas.microsoft.com/office/drawing/2014/main" id="{092A124E-0277-4059-8B7B-2DE391AA9624}"/>
                  </a:ext>
                </a:extLst>
              </p:cNvPr>
              <p:cNvSpPr/>
              <p:nvPr/>
            </p:nvSpPr>
            <p:spPr>
              <a:xfrm rot="2700000">
                <a:off x="6598776"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sp>
          <p:nvSpPr>
            <p:cNvPr id="28" name="TextBox 27">
              <a:extLst>
                <a:ext uri="{FF2B5EF4-FFF2-40B4-BE49-F238E27FC236}">
                  <a16:creationId xmlns:a16="http://schemas.microsoft.com/office/drawing/2014/main" id="{5DE7422E-5312-48E0-8B55-B1456F3FB9C9}"/>
                </a:ext>
              </a:extLst>
            </p:cNvPr>
            <p:cNvSpPr txBox="1"/>
            <p:nvPr/>
          </p:nvSpPr>
          <p:spPr>
            <a:xfrm>
              <a:off x="3228873" y="5087413"/>
              <a:ext cx="5734263" cy="1323439"/>
            </a:xfrm>
            <a:prstGeom prst="rect">
              <a:avLst/>
            </a:prstGeom>
            <a:noFill/>
          </p:spPr>
          <p:txBody>
            <a:bodyPr wrap="none" rtlCol="0">
              <a:spAutoFit/>
            </a:bodyPr>
            <a:lstStyle/>
            <a:p>
              <a:pPr algn="ctr"/>
              <a:r>
                <a:rPr lang="en-US" sz="8000" b="1" dirty="0"/>
                <a:t>Ransomware</a:t>
              </a:r>
            </a:p>
          </p:txBody>
        </p:sp>
      </p:grpSp>
    </p:spTree>
    <p:extLst>
      <p:ext uri="{BB962C8B-B14F-4D97-AF65-F5344CB8AC3E}">
        <p14:creationId xmlns:p14="http://schemas.microsoft.com/office/powerpoint/2010/main" val="276967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2020s: Age of Recovery (or Resiliency)</a:t>
            </a:r>
          </a:p>
        </p:txBody>
      </p:sp>
      <p:sp>
        <p:nvSpPr>
          <p:cNvPr id="4" name="Content Placeholder 3"/>
          <p:cNvSpPr>
            <a:spLocks noGrp="1"/>
          </p:cNvSpPr>
          <p:nvPr>
            <p:ph idx="4294967295"/>
          </p:nvPr>
        </p:nvSpPr>
        <p:spPr>
          <a:xfrm>
            <a:off x="763588" y="1325563"/>
            <a:ext cx="10664825" cy="1790700"/>
          </a:xfrm>
        </p:spPr>
        <p:txBody>
          <a:bodyPr>
            <a:noAutofit/>
          </a:bodyPr>
          <a:lstStyle/>
          <a:p>
            <a:pPr marL="0" indent="0" algn="ctr">
              <a:buNone/>
            </a:pPr>
            <a:r>
              <a:rPr lang="en-US" sz="3733" dirty="0"/>
              <a:t>What kind of solutions directly support</a:t>
            </a:r>
            <a:br>
              <a:rPr lang="en-US" sz="3733" dirty="0"/>
            </a:br>
            <a:r>
              <a:rPr lang="en-US" sz="3733" dirty="0"/>
              <a:t>our ability to RECOVER or be RESILIENT?</a:t>
            </a:r>
          </a:p>
        </p:txBody>
      </p:sp>
    </p:spTree>
    <p:extLst>
      <p:ext uri="{BB962C8B-B14F-4D97-AF65-F5344CB8AC3E}">
        <p14:creationId xmlns:p14="http://schemas.microsoft.com/office/powerpoint/2010/main" val="6711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03C22-4263-6942-A5AB-6B432AB48F84}"/>
              </a:ext>
            </a:extLst>
          </p:cNvPr>
          <p:cNvPicPr>
            <a:picLocks noChangeAspect="1"/>
          </p:cNvPicPr>
          <p:nvPr/>
        </p:nvPicPr>
        <p:blipFill>
          <a:blip r:embed="rId3"/>
          <a:stretch>
            <a:fillRect/>
          </a:stretch>
        </p:blipFill>
        <p:spPr>
          <a:xfrm>
            <a:off x="151332" y="1566081"/>
            <a:ext cx="5992485" cy="3360272"/>
          </a:xfrm>
          <a:prstGeom prst="rect">
            <a:avLst/>
          </a:prstGeom>
        </p:spPr>
      </p:pic>
      <p:sp>
        <p:nvSpPr>
          <p:cNvPr id="5" name="Title 4"/>
          <p:cNvSpPr>
            <a:spLocks noGrp="1"/>
          </p:cNvSpPr>
          <p:nvPr>
            <p:ph type="title"/>
          </p:nvPr>
        </p:nvSpPr>
        <p:spPr/>
        <p:txBody>
          <a:bodyPr/>
          <a:lstStyle/>
          <a:p>
            <a:r>
              <a:rPr lang="en-US" dirty="0"/>
              <a:t>Forging ahead or regressing back?</a:t>
            </a:r>
          </a:p>
        </p:txBody>
      </p:sp>
      <p:sp>
        <p:nvSpPr>
          <p:cNvPr id="6" name="Content Placeholder 5"/>
          <p:cNvSpPr>
            <a:spLocks noGrp="1"/>
          </p:cNvSpPr>
          <p:nvPr>
            <p:ph idx="4294967295"/>
          </p:nvPr>
        </p:nvSpPr>
        <p:spPr>
          <a:xfrm>
            <a:off x="6415088" y="1166813"/>
            <a:ext cx="5776912" cy="4524375"/>
          </a:xfrm>
        </p:spPr>
        <p:txBody>
          <a:bodyPr>
            <a:noAutofit/>
          </a:bodyPr>
          <a:lstStyle/>
          <a:p>
            <a:r>
              <a:rPr lang="en-US" dirty="0"/>
              <a:t>A call to go back to the 1990s?</a:t>
            </a:r>
          </a:p>
          <a:p>
            <a:endParaRPr lang="en-US" dirty="0"/>
          </a:p>
          <a:p>
            <a:pPr marL="0" indent="0">
              <a:buNone/>
            </a:pPr>
            <a:endParaRPr lang="en-US" dirty="0"/>
          </a:p>
          <a:p>
            <a:pPr>
              <a:lnSpc>
                <a:spcPts val="3000"/>
              </a:lnSpc>
            </a:pPr>
            <a:r>
              <a:rPr lang="en-US" dirty="0"/>
              <a:t>How will prevention mitigate the impact of ransomware?</a:t>
            </a:r>
          </a:p>
          <a:p>
            <a:pPr lvl="1">
              <a:lnSpc>
                <a:spcPts val="3000"/>
              </a:lnSpc>
            </a:pPr>
            <a:r>
              <a:rPr lang="en-US" dirty="0"/>
              <a:t>Remember, we learned “assume breach” in the 2010s</a:t>
            </a:r>
          </a:p>
          <a:p>
            <a:pPr lvl="1">
              <a:lnSpc>
                <a:spcPts val="3000"/>
              </a:lnSpc>
            </a:pPr>
            <a:r>
              <a:rPr lang="en-US" dirty="0"/>
              <a:t>Prevention minimizes the occurrences, </a:t>
            </a:r>
            <a:r>
              <a:rPr lang="en-US" b="1" u="sng" dirty="0"/>
              <a:t>but does not address the impact or ability to recover</a:t>
            </a:r>
          </a:p>
        </p:txBody>
      </p:sp>
      <p:grpSp>
        <p:nvGrpSpPr>
          <p:cNvPr id="16" name="Group 15"/>
          <p:cNvGrpSpPr/>
          <p:nvPr/>
        </p:nvGrpSpPr>
        <p:grpSpPr>
          <a:xfrm>
            <a:off x="937134" y="4318630"/>
            <a:ext cx="5005781" cy="1997953"/>
            <a:chOff x="702849" y="3238970"/>
            <a:chExt cx="3754336" cy="1498465"/>
          </a:xfrm>
        </p:grpSpPr>
        <p:sp>
          <p:nvSpPr>
            <p:cNvPr id="13" name="Triangle 12"/>
            <p:cNvSpPr/>
            <p:nvPr/>
          </p:nvSpPr>
          <p:spPr>
            <a:xfrm rot="20867985">
              <a:off x="702849" y="3238970"/>
              <a:ext cx="3635059" cy="1102654"/>
            </a:xfrm>
            <a:prstGeom prst="triangle">
              <a:avLst>
                <a:gd name="adj" fmla="val 2472"/>
              </a:avLst>
            </a:prstGeom>
            <a:gradFill flip="none" rotWithShape="1">
              <a:gsLst>
                <a:gs pos="0">
                  <a:schemeClr val="tx1">
                    <a:lumMod val="85000"/>
                    <a:lumOff val="15000"/>
                  </a:schemeClr>
                </a:gs>
                <a:gs pos="100000">
                  <a:schemeClr val="bg1">
                    <a:lumMod val="6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15" name="TextBox 14"/>
            <p:cNvSpPr txBox="1"/>
            <p:nvPr/>
          </p:nvSpPr>
          <p:spPr>
            <a:xfrm>
              <a:off x="848841" y="3929521"/>
              <a:ext cx="3608344" cy="807914"/>
            </a:xfrm>
            <a:prstGeom prst="rect">
              <a:avLst/>
            </a:prstGeom>
            <a:solidFill>
              <a:schemeClr val="tx1"/>
            </a:solidFill>
          </p:spPr>
          <p:txBody>
            <a:bodyPr wrap="none" rtlCol="0">
              <a:spAutoFit/>
            </a:bodyPr>
            <a:lstStyle/>
            <a:p>
              <a:r>
                <a:rPr lang="en-US" sz="3200" dirty="0">
                  <a:solidFill>
                    <a:schemeClr val="bg1"/>
                  </a:solidFill>
                </a:rPr>
                <a:t>JOIN THE </a:t>
              </a:r>
              <a:r>
                <a:rPr lang="en-US" sz="3200" b="1" u="sng" dirty="0">
                  <a:solidFill>
                    <a:schemeClr val="bg1"/>
                  </a:solidFill>
                </a:rPr>
                <a:t>PREVENTION</a:t>
              </a:r>
              <a:r>
                <a:rPr lang="en-US" sz="3200" dirty="0">
                  <a:solidFill>
                    <a:schemeClr val="bg1"/>
                  </a:solidFill>
                </a:rPr>
                <a:t> AGE</a:t>
              </a:r>
            </a:p>
            <a:p>
              <a:r>
                <a:rPr lang="en-US" sz="3200" dirty="0">
                  <a:solidFill>
                    <a:schemeClr val="bg1"/>
                  </a:solidFill>
                </a:rPr>
                <a:t>STOP CYBER BREACHES</a:t>
              </a:r>
            </a:p>
          </p:txBody>
        </p:sp>
      </p:grpSp>
      <p:grpSp>
        <p:nvGrpSpPr>
          <p:cNvPr id="18" name="Group 17"/>
          <p:cNvGrpSpPr/>
          <p:nvPr/>
        </p:nvGrpSpPr>
        <p:grpSpPr>
          <a:xfrm>
            <a:off x="6558724" y="1787534"/>
            <a:ext cx="5560824" cy="1093049"/>
            <a:chOff x="4919043" y="1457276"/>
            <a:chExt cx="4081834" cy="594160"/>
          </a:xfrm>
        </p:grpSpPr>
        <p:graphicFrame>
          <p:nvGraphicFramePr>
            <p:cNvPr id="14" name="Diagram 13"/>
            <p:cNvGraphicFramePr/>
            <p:nvPr/>
          </p:nvGraphicFramePr>
          <p:xfrm>
            <a:off x="4919043" y="1457276"/>
            <a:ext cx="4081834" cy="594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Oval 16"/>
            <p:cNvSpPr/>
            <p:nvPr/>
          </p:nvSpPr>
          <p:spPr>
            <a:xfrm>
              <a:off x="5730616" y="1493539"/>
              <a:ext cx="713362" cy="521632"/>
            </a:xfrm>
            <a:prstGeom prst="ellipse">
              <a:avLst/>
            </a:prstGeom>
            <a:noFill/>
            <a:ln w="38100">
              <a:solidFill>
                <a:srgbClr val="FF2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sp>
        <p:nvSpPr>
          <p:cNvPr id="2" name="TextBox 1">
            <a:extLst>
              <a:ext uri="{FF2B5EF4-FFF2-40B4-BE49-F238E27FC236}">
                <a16:creationId xmlns:a16="http://schemas.microsoft.com/office/drawing/2014/main" id="{322F7A1A-F85D-4D49-A2BF-391673C94A78}"/>
              </a:ext>
            </a:extLst>
          </p:cNvPr>
          <p:cNvSpPr txBox="1"/>
          <p:nvPr/>
        </p:nvSpPr>
        <p:spPr>
          <a:xfrm>
            <a:off x="82885" y="1161949"/>
            <a:ext cx="6196568" cy="461665"/>
          </a:xfrm>
          <a:prstGeom prst="rect">
            <a:avLst/>
          </a:prstGeom>
          <a:noFill/>
        </p:spPr>
        <p:txBody>
          <a:bodyPr wrap="none" rtlCol="0">
            <a:spAutoFit/>
          </a:bodyPr>
          <a:lstStyle/>
          <a:p>
            <a:pPr algn="ctr"/>
            <a:r>
              <a:rPr lang="en-US" dirty="0"/>
              <a:t>Recent advertising campaign from major vendor</a:t>
            </a:r>
          </a:p>
        </p:txBody>
      </p:sp>
    </p:spTree>
    <p:extLst>
      <p:ext uri="{BB962C8B-B14F-4D97-AF65-F5344CB8AC3E}">
        <p14:creationId xmlns:p14="http://schemas.microsoft.com/office/powerpoint/2010/main" val="18568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2020s: Age of Recovery (or Resiliency)</a:t>
            </a:r>
          </a:p>
        </p:txBody>
      </p:sp>
      <p:sp>
        <p:nvSpPr>
          <p:cNvPr id="4" name="Content Placeholder 3"/>
          <p:cNvSpPr>
            <a:spLocks noGrp="1"/>
          </p:cNvSpPr>
          <p:nvPr>
            <p:ph idx="4294967295"/>
          </p:nvPr>
        </p:nvSpPr>
        <p:spPr>
          <a:xfrm>
            <a:off x="763588" y="1215714"/>
            <a:ext cx="10664825" cy="1790700"/>
          </a:xfrm>
        </p:spPr>
        <p:txBody>
          <a:bodyPr>
            <a:noAutofit/>
          </a:bodyPr>
          <a:lstStyle/>
          <a:p>
            <a:pPr marL="0" indent="0" algn="ctr">
              <a:buNone/>
            </a:pPr>
            <a:r>
              <a:rPr lang="en-US" sz="3733" dirty="0"/>
              <a:t>What kind of solutions directly support</a:t>
            </a:r>
            <a:br>
              <a:rPr lang="en-US" sz="3733" dirty="0"/>
            </a:br>
            <a:r>
              <a:rPr lang="en-US" sz="3733" dirty="0"/>
              <a:t>our ability to RECOVER or be RESILIENT?</a:t>
            </a:r>
          </a:p>
        </p:txBody>
      </p:sp>
      <p:grpSp>
        <p:nvGrpSpPr>
          <p:cNvPr id="6" name="Group 5"/>
          <p:cNvGrpSpPr/>
          <p:nvPr/>
        </p:nvGrpSpPr>
        <p:grpSpPr>
          <a:xfrm>
            <a:off x="4381215" y="4632888"/>
            <a:ext cx="4209380" cy="1564280"/>
            <a:chOff x="1390296" y="3419706"/>
            <a:chExt cx="3157035" cy="1173211"/>
          </a:xfrm>
        </p:grpSpPr>
        <p:sp>
          <p:nvSpPr>
            <p:cNvPr id="7" name="TextBox 6"/>
            <p:cNvSpPr txBox="1"/>
            <p:nvPr/>
          </p:nvSpPr>
          <p:spPr>
            <a:xfrm>
              <a:off x="2441480" y="4361603"/>
              <a:ext cx="1054664" cy="231314"/>
            </a:xfrm>
            <a:prstGeom prst="rect">
              <a:avLst/>
            </a:prstGeom>
            <a:noFill/>
          </p:spPr>
          <p:txBody>
            <a:bodyPr wrap="none" rtlCol="0">
              <a:spAutoFit/>
            </a:bodyPr>
            <a:lstStyle/>
            <a:p>
              <a:pPr algn="ctr"/>
              <a:r>
                <a:rPr lang="en-US" sz="1404" dirty="0">
                  <a:latin typeface="Arial Rounded MT Bold" charset="0"/>
                  <a:ea typeface="Arial Rounded MT Bold" charset="0"/>
                  <a:cs typeface="Arial Rounded MT Bold" charset="0"/>
                </a:rPr>
                <a:t>Copy on Write</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90296" y="3419706"/>
              <a:ext cx="3157035" cy="941897"/>
            </a:xfrm>
            <a:prstGeom prst="rect">
              <a:avLst/>
            </a:prstGeom>
          </p:spPr>
        </p:pic>
      </p:grpSp>
      <p:grpSp>
        <p:nvGrpSpPr>
          <p:cNvPr id="10" name="Group 9"/>
          <p:cNvGrpSpPr/>
          <p:nvPr/>
        </p:nvGrpSpPr>
        <p:grpSpPr>
          <a:xfrm>
            <a:off x="553848" y="2648216"/>
            <a:ext cx="2361237" cy="1435747"/>
            <a:chOff x="-1171380" y="1888653"/>
            <a:chExt cx="2549726" cy="1550357"/>
          </a:xfrm>
        </p:grpSpPr>
        <p:sp>
          <p:nvSpPr>
            <p:cNvPr id="11" name="Rounded Rectangle 10"/>
            <p:cNvSpPr/>
            <p:nvPr/>
          </p:nvSpPr>
          <p:spPr>
            <a:xfrm>
              <a:off x="-1171379" y="3156270"/>
              <a:ext cx="2549723" cy="282740"/>
            </a:xfrm>
            <a:prstGeom prst="roundRect">
              <a:avLst>
                <a:gd name="adj" fmla="val 50000"/>
              </a:avLst>
            </a:prstGeom>
            <a:solidFill>
              <a:srgbClr val="3366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Computer</a:t>
              </a:r>
            </a:p>
          </p:txBody>
        </p:sp>
        <p:sp>
          <p:nvSpPr>
            <p:cNvPr id="12" name="Rounded Rectangle 11"/>
            <p:cNvSpPr/>
            <p:nvPr/>
          </p:nvSpPr>
          <p:spPr>
            <a:xfrm>
              <a:off x="-1171379" y="2868481"/>
              <a:ext cx="2549723" cy="282740"/>
            </a:xfrm>
            <a:prstGeom prst="roundRect">
              <a:avLst>
                <a:gd name="adj" fmla="val 50000"/>
              </a:avLst>
            </a:prstGeom>
            <a:solidFill>
              <a:srgbClr val="3366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Hypervisor OS</a:t>
              </a:r>
            </a:p>
          </p:txBody>
        </p:sp>
        <p:sp>
          <p:nvSpPr>
            <p:cNvPr id="13" name="Rounded Rectangle 12"/>
            <p:cNvSpPr/>
            <p:nvPr/>
          </p:nvSpPr>
          <p:spPr>
            <a:xfrm>
              <a:off x="-1171375" y="2295425"/>
              <a:ext cx="849907" cy="282740"/>
            </a:xfrm>
            <a:prstGeom prst="roundRect">
              <a:avLst>
                <a:gd name="adj" fmla="val 50000"/>
              </a:avLst>
            </a:prstGeom>
            <a:solidFill>
              <a:srgbClr val="008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Apps</a:t>
              </a:r>
            </a:p>
          </p:txBody>
        </p:sp>
        <p:sp>
          <p:nvSpPr>
            <p:cNvPr id="14" name="Rounded Rectangle 13"/>
            <p:cNvSpPr/>
            <p:nvPr/>
          </p:nvSpPr>
          <p:spPr>
            <a:xfrm>
              <a:off x="-321468" y="2295425"/>
              <a:ext cx="849907" cy="282740"/>
            </a:xfrm>
            <a:prstGeom prst="roundRect">
              <a:avLst>
                <a:gd name="adj" fmla="val 50000"/>
              </a:avLst>
            </a:prstGeom>
            <a:solidFill>
              <a:srgbClr val="008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Apps</a:t>
              </a:r>
            </a:p>
          </p:txBody>
        </p:sp>
        <p:sp>
          <p:nvSpPr>
            <p:cNvPr id="15" name="Rounded Rectangle 14"/>
            <p:cNvSpPr/>
            <p:nvPr/>
          </p:nvSpPr>
          <p:spPr>
            <a:xfrm>
              <a:off x="528439" y="2295425"/>
              <a:ext cx="849907" cy="282740"/>
            </a:xfrm>
            <a:prstGeom prst="roundRect">
              <a:avLst>
                <a:gd name="adj" fmla="val 50000"/>
              </a:avLst>
            </a:prstGeom>
            <a:solidFill>
              <a:srgbClr val="008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Apps</a:t>
              </a:r>
            </a:p>
          </p:txBody>
        </p:sp>
        <p:sp>
          <p:nvSpPr>
            <p:cNvPr id="16" name="Rounded Rectangle 15"/>
            <p:cNvSpPr/>
            <p:nvPr/>
          </p:nvSpPr>
          <p:spPr>
            <a:xfrm>
              <a:off x="-1171379" y="2580691"/>
              <a:ext cx="2549723" cy="282740"/>
            </a:xfrm>
            <a:prstGeom prst="roundRect">
              <a:avLst>
                <a:gd name="adj" fmla="val 50000"/>
              </a:avLst>
            </a:prstGeom>
            <a:solidFill>
              <a:srgbClr val="3366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Libraries</a:t>
              </a:r>
            </a:p>
          </p:txBody>
        </p:sp>
        <p:sp>
          <p:nvSpPr>
            <p:cNvPr id="17" name="Rounded Rectangle 16"/>
            <p:cNvSpPr/>
            <p:nvPr/>
          </p:nvSpPr>
          <p:spPr>
            <a:xfrm>
              <a:off x="-1171380" y="1888653"/>
              <a:ext cx="2549724" cy="2678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467" dirty="0">
                  <a:solidFill>
                    <a:schemeClr val="tx1"/>
                  </a:solidFill>
                </a:rPr>
                <a:t>SERVERLESS ARCHITECTURE</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850" y="4347457"/>
            <a:ext cx="2970967" cy="1621011"/>
          </a:xfrm>
          <a:prstGeom prst="rect">
            <a:avLst/>
          </a:prstGeom>
        </p:spPr>
      </p:pic>
      <p:sp>
        <p:nvSpPr>
          <p:cNvPr id="19" name="TextBox 18"/>
          <p:cNvSpPr txBox="1"/>
          <p:nvPr/>
        </p:nvSpPr>
        <p:spPr>
          <a:xfrm>
            <a:off x="827921" y="5905621"/>
            <a:ext cx="2422843" cy="308418"/>
          </a:xfrm>
          <a:prstGeom prst="rect">
            <a:avLst/>
          </a:prstGeom>
          <a:noFill/>
        </p:spPr>
        <p:txBody>
          <a:bodyPr wrap="none" rtlCol="0">
            <a:spAutoFit/>
          </a:bodyPr>
          <a:lstStyle/>
          <a:p>
            <a:pPr algn="ctr"/>
            <a:r>
              <a:rPr lang="en-US" sz="1404" dirty="0">
                <a:latin typeface="Arial Rounded MT Bold" charset="0"/>
                <a:ea typeface="Arial Rounded MT Bold" charset="0"/>
                <a:cs typeface="Arial Rounded MT Bold" charset="0"/>
              </a:rPr>
              <a:t>Content Delivery Network</a:t>
            </a:r>
          </a:p>
        </p:txBody>
      </p:sp>
      <p:pic>
        <p:nvPicPr>
          <p:cNvPr id="24" name="Picture 23"/>
          <p:cNvPicPr>
            <a:picLocks noChangeAspect="1"/>
          </p:cNvPicPr>
          <p:nvPr/>
        </p:nvPicPr>
        <p:blipFill rotWithShape="1">
          <a:blip r:embed="rId5" cstate="print">
            <a:extLst>
              <a:ext uri="{28A0092B-C50C-407E-A947-70E740481C1C}">
                <a14:useLocalDpi xmlns:a14="http://schemas.microsoft.com/office/drawing/2010/main"/>
              </a:ext>
            </a:extLst>
          </a:blip>
          <a:srcRect l="9600" r="10308" b="26952"/>
          <a:stretch/>
        </p:blipFill>
        <p:spPr>
          <a:xfrm>
            <a:off x="4291952" y="3086584"/>
            <a:ext cx="2424605" cy="1027317"/>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88433" y="2682550"/>
            <a:ext cx="1518756" cy="1442817"/>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3693" y="2735779"/>
            <a:ext cx="1135156" cy="85210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04257" y="2697105"/>
            <a:ext cx="1056625" cy="554728"/>
          </a:xfrm>
          <a:prstGeom prst="rect">
            <a:avLst/>
          </a:prstGeom>
        </p:spPr>
      </p:pic>
      <p:pic>
        <p:nvPicPr>
          <p:cNvPr id="5" name="Graphic 4">
            <a:extLst>
              <a:ext uri="{FF2B5EF4-FFF2-40B4-BE49-F238E27FC236}">
                <a16:creationId xmlns:a16="http://schemas.microsoft.com/office/drawing/2014/main" id="{35E8640E-8A2C-1C4E-B832-7B1A390318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4659" y="5035366"/>
            <a:ext cx="2601374" cy="450905"/>
          </a:xfrm>
          <a:prstGeom prst="rect">
            <a:avLst/>
          </a:prstGeom>
        </p:spPr>
      </p:pic>
      <p:pic>
        <p:nvPicPr>
          <p:cNvPr id="21" name="Graphic 20">
            <a:extLst>
              <a:ext uri="{FF2B5EF4-FFF2-40B4-BE49-F238E27FC236}">
                <a16:creationId xmlns:a16="http://schemas.microsoft.com/office/drawing/2014/main" id="{65BE4D92-698B-994F-8777-D4D6A9E101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56773" y="2752696"/>
            <a:ext cx="1460934" cy="1227185"/>
          </a:xfrm>
          <a:prstGeom prst="rect">
            <a:avLst/>
          </a:prstGeom>
        </p:spPr>
      </p:pic>
    </p:spTree>
    <p:extLst>
      <p:ext uri="{BB962C8B-B14F-4D97-AF65-F5344CB8AC3E}">
        <p14:creationId xmlns:p14="http://schemas.microsoft.com/office/powerpoint/2010/main" val="378883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3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00"/>
                            </p:stCondLst>
                            <p:childTnLst>
                              <p:par>
                                <p:cTn id="29" presetID="1" presetClass="entr" presetSubtype="0" fill="hold" nodeType="afterEffect">
                                  <p:stCondLst>
                                    <p:cond delay="30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600"/>
                            </p:stCondLst>
                            <p:childTnLst>
                              <p:par>
                                <p:cTn id="32" presetID="1" presetClass="entr" presetSubtype="0" fill="hold" nodeType="afterEffect">
                                  <p:stCondLst>
                                    <p:cond delay="30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437EFAF-CF61-6B47-B8E1-36F2D27C03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3548" y="999984"/>
            <a:ext cx="1249960" cy="682000"/>
          </a:xfrm>
          <a:prstGeom prst="rect">
            <a:avLst/>
          </a:prstGeom>
        </p:spPr>
      </p:pic>
      <p:sp>
        <p:nvSpPr>
          <p:cNvPr id="4" name="Title 3"/>
          <p:cNvSpPr>
            <a:spLocks noGrp="1"/>
          </p:cNvSpPr>
          <p:nvPr>
            <p:ph type="title"/>
          </p:nvPr>
        </p:nvSpPr>
        <p:spPr/>
        <p:txBody>
          <a:bodyPr>
            <a:normAutofit/>
          </a:bodyPr>
          <a:lstStyle/>
          <a:p>
            <a:r>
              <a:rPr lang="en-US" dirty="0"/>
              <a:t>The DIE Triad</a:t>
            </a:r>
          </a:p>
        </p:txBody>
      </p:sp>
      <p:grpSp>
        <p:nvGrpSpPr>
          <p:cNvPr id="15" name="Group 14">
            <a:extLst>
              <a:ext uri="{FF2B5EF4-FFF2-40B4-BE49-F238E27FC236}">
                <a16:creationId xmlns:a16="http://schemas.microsoft.com/office/drawing/2014/main" id="{D8260400-C529-5949-802E-E35D2BBC15B7}"/>
              </a:ext>
            </a:extLst>
          </p:cNvPr>
          <p:cNvGrpSpPr/>
          <p:nvPr/>
        </p:nvGrpSpPr>
        <p:grpSpPr>
          <a:xfrm>
            <a:off x="1158487" y="1981367"/>
            <a:ext cx="9858802" cy="584775"/>
            <a:chOff x="868865" y="3870421"/>
            <a:chExt cx="7394100" cy="438581"/>
          </a:xfrm>
        </p:grpSpPr>
        <p:sp>
          <p:nvSpPr>
            <p:cNvPr id="17" name="TextBox 16">
              <a:extLst>
                <a:ext uri="{FF2B5EF4-FFF2-40B4-BE49-F238E27FC236}">
                  <a16:creationId xmlns:a16="http://schemas.microsoft.com/office/drawing/2014/main" id="{27C311F6-98AB-2C40-8067-B44CA59BAC1B}"/>
                </a:ext>
              </a:extLst>
            </p:cNvPr>
            <p:cNvSpPr txBox="1"/>
            <p:nvPr/>
          </p:nvSpPr>
          <p:spPr>
            <a:xfrm>
              <a:off x="868865" y="3870421"/>
              <a:ext cx="1571584" cy="438581"/>
            </a:xfrm>
            <a:prstGeom prst="rect">
              <a:avLst/>
            </a:prstGeom>
            <a:noFill/>
          </p:spPr>
          <p:txBody>
            <a:bodyPr wrap="none" rtlCol="0">
              <a:spAutoFit/>
            </a:bodyPr>
            <a:lstStyle/>
            <a:p>
              <a:pPr algn="ctr"/>
              <a:r>
                <a:rPr lang="en-US" sz="3200" b="1" dirty="0"/>
                <a:t>Distributed</a:t>
              </a:r>
            </a:p>
          </p:txBody>
        </p:sp>
        <p:sp>
          <p:nvSpPr>
            <p:cNvPr id="18" name="TextBox 17">
              <a:extLst>
                <a:ext uri="{FF2B5EF4-FFF2-40B4-BE49-F238E27FC236}">
                  <a16:creationId xmlns:a16="http://schemas.microsoft.com/office/drawing/2014/main" id="{F7A78691-9989-3F40-844A-3519AD1EA89C}"/>
                </a:ext>
              </a:extLst>
            </p:cNvPr>
            <p:cNvSpPr txBox="1"/>
            <p:nvPr/>
          </p:nvSpPr>
          <p:spPr>
            <a:xfrm>
              <a:off x="3803957" y="3870421"/>
              <a:ext cx="1536093" cy="438581"/>
            </a:xfrm>
            <a:prstGeom prst="rect">
              <a:avLst/>
            </a:prstGeom>
            <a:noFill/>
          </p:spPr>
          <p:txBody>
            <a:bodyPr wrap="none" rtlCol="0">
              <a:spAutoFit/>
            </a:bodyPr>
            <a:lstStyle/>
            <a:p>
              <a:pPr algn="ctr"/>
              <a:r>
                <a:rPr lang="en-US" sz="3200" b="1" dirty="0"/>
                <a:t>Immutable</a:t>
              </a:r>
            </a:p>
          </p:txBody>
        </p:sp>
        <p:sp>
          <p:nvSpPr>
            <p:cNvPr id="19" name="TextBox 18">
              <a:extLst>
                <a:ext uri="{FF2B5EF4-FFF2-40B4-BE49-F238E27FC236}">
                  <a16:creationId xmlns:a16="http://schemas.microsoft.com/office/drawing/2014/main" id="{A52C738C-6972-D94B-B627-08A30B8E1935}"/>
                </a:ext>
              </a:extLst>
            </p:cNvPr>
            <p:cNvSpPr txBox="1"/>
            <p:nvPr/>
          </p:nvSpPr>
          <p:spPr>
            <a:xfrm>
              <a:off x="6754668" y="3870421"/>
              <a:ext cx="1508297" cy="438581"/>
            </a:xfrm>
            <a:prstGeom prst="rect">
              <a:avLst/>
            </a:prstGeom>
            <a:noFill/>
          </p:spPr>
          <p:txBody>
            <a:bodyPr wrap="none" rtlCol="0">
              <a:spAutoFit/>
            </a:bodyPr>
            <a:lstStyle/>
            <a:p>
              <a:pPr algn="ctr"/>
              <a:r>
                <a:rPr lang="en-US" sz="3200" b="1" dirty="0"/>
                <a:t>Ephemeral</a:t>
              </a:r>
            </a:p>
          </p:txBody>
        </p:sp>
      </p:grpSp>
      <p:grpSp>
        <p:nvGrpSpPr>
          <p:cNvPr id="2" name="Group 1">
            <a:extLst>
              <a:ext uri="{FF2B5EF4-FFF2-40B4-BE49-F238E27FC236}">
                <a16:creationId xmlns:a16="http://schemas.microsoft.com/office/drawing/2014/main" id="{970C9F19-9CF8-B14B-ABE3-D8ED6AA4FCE7}"/>
              </a:ext>
            </a:extLst>
          </p:cNvPr>
          <p:cNvGrpSpPr/>
          <p:nvPr/>
        </p:nvGrpSpPr>
        <p:grpSpPr>
          <a:xfrm>
            <a:off x="603259" y="2522896"/>
            <a:ext cx="11072940" cy="2408031"/>
            <a:chOff x="452443" y="2092841"/>
            <a:chExt cx="8304705" cy="1806023"/>
          </a:xfrm>
        </p:grpSpPr>
        <p:sp>
          <p:nvSpPr>
            <p:cNvPr id="32" name="Rectangle 31">
              <a:extLst>
                <a:ext uri="{FF2B5EF4-FFF2-40B4-BE49-F238E27FC236}">
                  <a16:creationId xmlns:a16="http://schemas.microsoft.com/office/drawing/2014/main" id="{B219BF96-6421-8B4A-9703-F7D9F2DA35D6}"/>
                </a:ext>
              </a:extLst>
            </p:cNvPr>
            <p:cNvSpPr/>
            <p:nvPr/>
          </p:nvSpPr>
          <p:spPr>
            <a:xfrm>
              <a:off x="452443" y="2352287"/>
              <a:ext cx="2481950" cy="1546577"/>
            </a:xfrm>
            <a:prstGeom prst="rect">
              <a:avLst/>
            </a:prstGeom>
          </p:spPr>
          <p:txBody>
            <a:bodyPr wrap="square">
              <a:spAutoFit/>
            </a:bodyPr>
            <a:lstStyle/>
            <a:p>
              <a:pPr algn="ctr"/>
              <a:r>
                <a:rPr lang="en-US" sz="2667" b="1" u="sng" dirty="0" err="1"/>
                <a:t>DDoS</a:t>
              </a:r>
              <a:br>
                <a:rPr lang="en-US" sz="2667" b="1" u="sng" dirty="0"/>
              </a:br>
              <a:r>
                <a:rPr lang="en-US" sz="2667" b="1" u="sng" dirty="0"/>
                <a:t>Resistant</a:t>
              </a:r>
              <a:endParaRPr lang="en-US" sz="2133" b="1" u="sng" dirty="0"/>
            </a:p>
            <a:p>
              <a:pPr algn="ctr"/>
              <a:endParaRPr lang="en-US" sz="1067" dirty="0"/>
            </a:p>
            <a:p>
              <a:pPr algn="ctr"/>
              <a:r>
                <a:rPr lang="en-US" sz="2133" dirty="0"/>
                <a:t>The best solution against a distributed attack is a distributed service</a:t>
              </a:r>
            </a:p>
          </p:txBody>
        </p:sp>
        <p:grpSp>
          <p:nvGrpSpPr>
            <p:cNvPr id="36" name="Group 35">
              <a:extLst>
                <a:ext uri="{FF2B5EF4-FFF2-40B4-BE49-F238E27FC236}">
                  <a16:creationId xmlns:a16="http://schemas.microsoft.com/office/drawing/2014/main" id="{84DF4C4C-0B1F-AB4D-B41D-C384DE6C5C92}"/>
                </a:ext>
              </a:extLst>
            </p:cNvPr>
            <p:cNvGrpSpPr/>
            <p:nvPr/>
          </p:nvGrpSpPr>
          <p:grpSpPr>
            <a:xfrm>
              <a:off x="1531089" y="2092841"/>
              <a:ext cx="6101289" cy="240957"/>
              <a:chOff x="1531089" y="2935160"/>
              <a:chExt cx="6101289" cy="240957"/>
            </a:xfrm>
          </p:grpSpPr>
          <p:sp>
            <p:nvSpPr>
              <p:cNvPr id="33" name="Down Arrow 32">
                <a:extLst>
                  <a:ext uri="{FF2B5EF4-FFF2-40B4-BE49-F238E27FC236}">
                    <a16:creationId xmlns:a16="http://schemas.microsoft.com/office/drawing/2014/main" id="{3B1FA344-5C03-4E41-82AC-F77C147D9E9C}"/>
                  </a:ext>
                </a:extLst>
              </p:cNvPr>
              <p:cNvSpPr/>
              <p:nvPr/>
            </p:nvSpPr>
            <p:spPr>
              <a:xfrm>
                <a:off x="1531089"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34" name="Down Arrow 33">
                <a:extLst>
                  <a:ext uri="{FF2B5EF4-FFF2-40B4-BE49-F238E27FC236}">
                    <a16:creationId xmlns:a16="http://schemas.microsoft.com/office/drawing/2014/main" id="{F4B5D7D3-108A-5848-9621-8BFF8886C0D7}"/>
                  </a:ext>
                </a:extLst>
              </p:cNvPr>
              <p:cNvSpPr/>
              <p:nvPr/>
            </p:nvSpPr>
            <p:spPr>
              <a:xfrm>
                <a:off x="4448432"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35" name="Down Arrow 34">
                <a:extLst>
                  <a:ext uri="{FF2B5EF4-FFF2-40B4-BE49-F238E27FC236}">
                    <a16:creationId xmlns:a16="http://schemas.microsoft.com/office/drawing/2014/main" id="{D53E213F-7403-E741-89F6-82C20413E923}"/>
                  </a:ext>
                </a:extLst>
              </p:cNvPr>
              <p:cNvSpPr/>
              <p:nvPr/>
            </p:nvSpPr>
            <p:spPr>
              <a:xfrm>
                <a:off x="7385243"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sp>
          <p:nvSpPr>
            <p:cNvPr id="37" name="Rectangle 36">
              <a:extLst>
                <a:ext uri="{FF2B5EF4-FFF2-40B4-BE49-F238E27FC236}">
                  <a16:creationId xmlns:a16="http://schemas.microsoft.com/office/drawing/2014/main" id="{E486CAD6-B662-DF43-BAFA-EB1531A3FCF9}"/>
                </a:ext>
              </a:extLst>
            </p:cNvPr>
            <p:cNvSpPr/>
            <p:nvPr/>
          </p:nvSpPr>
          <p:spPr>
            <a:xfrm>
              <a:off x="3448765" y="2352287"/>
              <a:ext cx="2244437" cy="1546577"/>
            </a:xfrm>
            <a:prstGeom prst="rect">
              <a:avLst/>
            </a:prstGeom>
          </p:spPr>
          <p:txBody>
            <a:bodyPr wrap="square">
              <a:spAutoFit/>
            </a:bodyPr>
            <a:lstStyle/>
            <a:p>
              <a:pPr algn="ctr"/>
              <a:r>
                <a:rPr lang="en-US" sz="2667" b="1" u="sng" dirty="0"/>
                <a:t>Changes Easier to Detect and Reverse</a:t>
              </a:r>
              <a:endParaRPr lang="en-US" sz="2133" b="1" u="sng" dirty="0"/>
            </a:p>
            <a:p>
              <a:pPr algn="ctr"/>
              <a:endParaRPr lang="en-US" sz="1067" dirty="0"/>
            </a:p>
            <a:p>
              <a:pPr algn="ctr"/>
              <a:r>
                <a:rPr lang="en-US" sz="2133" dirty="0"/>
                <a:t>Unauthorized changes stand out and can be reverted to known good</a:t>
              </a:r>
            </a:p>
          </p:txBody>
        </p:sp>
        <p:sp>
          <p:nvSpPr>
            <p:cNvPr id="38" name="Rectangle 37">
              <a:extLst>
                <a:ext uri="{FF2B5EF4-FFF2-40B4-BE49-F238E27FC236}">
                  <a16:creationId xmlns:a16="http://schemas.microsoft.com/office/drawing/2014/main" id="{8731130E-DD76-4D41-9D0F-569E0E77395A}"/>
                </a:ext>
              </a:extLst>
            </p:cNvPr>
            <p:cNvSpPr/>
            <p:nvPr/>
          </p:nvSpPr>
          <p:spPr>
            <a:xfrm>
              <a:off x="6267158" y="2352287"/>
              <a:ext cx="2489990" cy="1546577"/>
            </a:xfrm>
            <a:prstGeom prst="rect">
              <a:avLst/>
            </a:prstGeom>
          </p:spPr>
          <p:txBody>
            <a:bodyPr wrap="square">
              <a:spAutoFit/>
            </a:bodyPr>
            <a:lstStyle/>
            <a:p>
              <a:pPr algn="ctr"/>
              <a:r>
                <a:rPr lang="en-US" sz="2667" b="1" u="sng" dirty="0"/>
                <a:t>Drives Value of Assets Closer to Zero</a:t>
              </a:r>
              <a:endParaRPr lang="en-US" sz="1067" b="1" u="sng" dirty="0"/>
            </a:p>
            <a:p>
              <a:pPr algn="ctr"/>
              <a:endParaRPr lang="en-US" sz="1067" dirty="0"/>
            </a:p>
            <a:p>
              <a:pPr algn="ctr"/>
              <a:r>
                <a:rPr lang="en-US" sz="2133" dirty="0"/>
                <a:t>Makes attacker persistence hard and reduces concern for assets at risk </a:t>
              </a:r>
            </a:p>
          </p:txBody>
        </p:sp>
      </p:grpSp>
      <p:pic>
        <p:nvPicPr>
          <p:cNvPr id="40" name="Picture 39">
            <a:extLst>
              <a:ext uri="{FF2B5EF4-FFF2-40B4-BE49-F238E27FC236}">
                <a16:creationId xmlns:a16="http://schemas.microsoft.com/office/drawing/2014/main" id="{86F2ADA3-08D9-FD46-8BA1-F867A60623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84237" y="976505"/>
            <a:ext cx="1139304" cy="745573"/>
          </a:xfrm>
          <a:prstGeom prst="rect">
            <a:avLst/>
          </a:prstGeom>
        </p:spPr>
      </p:pic>
      <p:pic>
        <p:nvPicPr>
          <p:cNvPr id="41" name="Picture 40">
            <a:extLst>
              <a:ext uri="{FF2B5EF4-FFF2-40B4-BE49-F238E27FC236}">
                <a16:creationId xmlns:a16="http://schemas.microsoft.com/office/drawing/2014/main" id="{C2C91A33-DAC2-7244-92E8-25F9EEB21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068" y="1036983"/>
            <a:ext cx="832104" cy="624619"/>
          </a:xfrm>
          <a:prstGeom prst="rect">
            <a:avLst/>
          </a:prstGeom>
        </p:spPr>
      </p:pic>
      <p:pic>
        <p:nvPicPr>
          <p:cNvPr id="42" name="Picture 41">
            <a:extLst>
              <a:ext uri="{FF2B5EF4-FFF2-40B4-BE49-F238E27FC236}">
                <a16:creationId xmlns:a16="http://schemas.microsoft.com/office/drawing/2014/main" id="{7D885F49-EB0A-E74A-94D3-1B3DF4407E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5982" y="1241612"/>
            <a:ext cx="798577" cy="419253"/>
          </a:xfrm>
          <a:prstGeom prst="rect">
            <a:avLst/>
          </a:prstGeom>
        </p:spPr>
      </p:pic>
      <p:pic>
        <p:nvPicPr>
          <p:cNvPr id="48" name="Picture 47">
            <a:extLst>
              <a:ext uri="{FF2B5EF4-FFF2-40B4-BE49-F238E27FC236}">
                <a16:creationId xmlns:a16="http://schemas.microsoft.com/office/drawing/2014/main" id="{BF334626-1AFE-044D-9D2B-380FC2B05D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35111" y="1036985"/>
            <a:ext cx="1909351" cy="569652"/>
          </a:xfrm>
          <a:prstGeom prst="rect">
            <a:avLst/>
          </a:prstGeom>
        </p:spPr>
      </p:pic>
      <p:grpSp>
        <p:nvGrpSpPr>
          <p:cNvPr id="43" name="Group 42">
            <a:extLst>
              <a:ext uri="{FF2B5EF4-FFF2-40B4-BE49-F238E27FC236}">
                <a16:creationId xmlns:a16="http://schemas.microsoft.com/office/drawing/2014/main" id="{E8DB30D6-E4BA-DC41-9EC3-082BC2619CA2}"/>
              </a:ext>
            </a:extLst>
          </p:cNvPr>
          <p:cNvGrpSpPr/>
          <p:nvPr/>
        </p:nvGrpSpPr>
        <p:grpSpPr>
          <a:xfrm>
            <a:off x="2041454" y="1724510"/>
            <a:ext cx="8135052" cy="321276"/>
            <a:chOff x="1531089" y="2935160"/>
            <a:chExt cx="6101289" cy="240957"/>
          </a:xfrm>
        </p:grpSpPr>
        <p:sp>
          <p:nvSpPr>
            <p:cNvPr id="44" name="Down Arrow 43">
              <a:extLst>
                <a:ext uri="{FF2B5EF4-FFF2-40B4-BE49-F238E27FC236}">
                  <a16:creationId xmlns:a16="http://schemas.microsoft.com/office/drawing/2014/main" id="{FE0343AE-77C2-A74F-BA94-C388018B184C}"/>
                </a:ext>
              </a:extLst>
            </p:cNvPr>
            <p:cNvSpPr/>
            <p:nvPr/>
          </p:nvSpPr>
          <p:spPr>
            <a:xfrm>
              <a:off x="1531089"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45" name="Down Arrow 44">
              <a:extLst>
                <a:ext uri="{FF2B5EF4-FFF2-40B4-BE49-F238E27FC236}">
                  <a16:creationId xmlns:a16="http://schemas.microsoft.com/office/drawing/2014/main" id="{41ACA9AB-FF98-5846-AB5A-9C926F560D98}"/>
                </a:ext>
              </a:extLst>
            </p:cNvPr>
            <p:cNvSpPr/>
            <p:nvPr/>
          </p:nvSpPr>
          <p:spPr>
            <a:xfrm>
              <a:off x="4448432"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50" name="Down Arrow 49">
              <a:extLst>
                <a:ext uri="{FF2B5EF4-FFF2-40B4-BE49-F238E27FC236}">
                  <a16:creationId xmlns:a16="http://schemas.microsoft.com/office/drawing/2014/main" id="{F707B061-FDED-5D47-962B-FACDABDB5D6F}"/>
                </a:ext>
              </a:extLst>
            </p:cNvPr>
            <p:cNvSpPr/>
            <p:nvPr/>
          </p:nvSpPr>
          <p:spPr>
            <a:xfrm>
              <a:off x="7385243"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grpSp>
        <p:nvGrpSpPr>
          <p:cNvPr id="6" name="Group 5">
            <a:extLst>
              <a:ext uri="{FF2B5EF4-FFF2-40B4-BE49-F238E27FC236}">
                <a16:creationId xmlns:a16="http://schemas.microsoft.com/office/drawing/2014/main" id="{C22E3C8D-5592-D64E-9F09-7521863D6E91}"/>
              </a:ext>
            </a:extLst>
          </p:cNvPr>
          <p:cNvGrpSpPr/>
          <p:nvPr/>
        </p:nvGrpSpPr>
        <p:grpSpPr>
          <a:xfrm>
            <a:off x="1369665" y="4895984"/>
            <a:ext cx="9677910" cy="1529789"/>
            <a:chOff x="1027248" y="4020224"/>
            <a:chExt cx="7258432" cy="1147342"/>
          </a:xfrm>
        </p:grpSpPr>
        <p:grpSp>
          <p:nvGrpSpPr>
            <p:cNvPr id="5" name="Group 4">
              <a:extLst>
                <a:ext uri="{FF2B5EF4-FFF2-40B4-BE49-F238E27FC236}">
                  <a16:creationId xmlns:a16="http://schemas.microsoft.com/office/drawing/2014/main" id="{FF403574-D8AC-FB46-B0E8-237201E9E308}"/>
                </a:ext>
              </a:extLst>
            </p:cNvPr>
            <p:cNvGrpSpPr/>
            <p:nvPr/>
          </p:nvGrpSpPr>
          <p:grpSpPr>
            <a:xfrm>
              <a:off x="1027248" y="4312092"/>
              <a:ext cx="7258432" cy="855474"/>
              <a:chOff x="1027248" y="4312092"/>
              <a:chExt cx="7258432" cy="855474"/>
            </a:xfrm>
          </p:grpSpPr>
          <p:sp>
            <p:nvSpPr>
              <p:cNvPr id="31" name="Rectangle 30">
                <a:extLst>
                  <a:ext uri="{FF2B5EF4-FFF2-40B4-BE49-F238E27FC236}">
                    <a16:creationId xmlns:a16="http://schemas.microsoft.com/office/drawing/2014/main" id="{3E6A32D7-84C6-274F-B62B-366061768E57}"/>
                  </a:ext>
                </a:extLst>
              </p:cNvPr>
              <p:cNvSpPr/>
              <p:nvPr/>
            </p:nvSpPr>
            <p:spPr>
              <a:xfrm>
                <a:off x="1027248" y="4821317"/>
                <a:ext cx="1254815" cy="346249"/>
              </a:xfrm>
              <a:prstGeom prst="rect">
                <a:avLst/>
              </a:prstGeom>
            </p:spPr>
            <p:txBody>
              <a:bodyPr wrap="none">
                <a:spAutoFit/>
              </a:bodyPr>
              <a:lstStyle/>
              <a:p>
                <a:pPr algn="ctr"/>
                <a:r>
                  <a:rPr lang="en-US" b="1" dirty="0"/>
                  <a:t>Availability </a:t>
                </a:r>
              </a:p>
            </p:txBody>
          </p:sp>
          <p:sp>
            <p:nvSpPr>
              <p:cNvPr id="51" name="Rectangle 50">
                <a:extLst>
                  <a:ext uri="{FF2B5EF4-FFF2-40B4-BE49-F238E27FC236}">
                    <a16:creationId xmlns:a16="http://schemas.microsoft.com/office/drawing/2014/main" id="{8CE28A45-AECC-4D43-A8E0-0ECBDD03C9A7}"/>
                  </a:ext>
                </a:extLst>
              </p:cNvPr>
              <p:cNvSpPr/>
              <p:nvPr/>
            </p:nvSpPr>
            <p:spPr>
              <a:xfrm>
                <a:off x="4095283" y="4821317"/>
                <a:ext cx="953434" cy="346249"/>
              </a:xfrm>
              <a:prstGeom prst="rect">
                <a:avLst/>
              </a:prstGeom>
            </p:spPr>
            <p:txBody>
              <a:bodyPr wrap="none">
                <a:spAutoFit/>
              </a:bodyPr>
              <a:lstStyle/>
              <a:p>
                <a:pPr algn="ctr"/>
                <a:r>
                  <a:rPr lang="en-US" b="1" dirty="0"/>
                  <a:t>Integrity</a:t>
                </a:r>
              </a:p>
            </p:txBody>
          </p:sp>
          <p:sp>
            <p:nvSpPr>
              <p:cNvPr id="52" name="Rectangle 51">
                <a:extLst>
                  <a:ext uri="{FF2B5EF4-FFF2-40B4-BE49-F238E27FC236}">
                    <a16:creationId xmlns:a16="http://schemas.microsoft.com/office/drawing/2014/main" id="{46CBED68-5746-5446-90E1-165D5D19C992}"/>
                  </a:ext>
                </a:extLst>
              </p:cNvPr>
              <p:cNvSpPr/>
              <p:nvPr/>
            </p:nvSpPr>
            <p:spPr>
              <a:xfrm>
                <a:off x="6731938" y="4821317"/>
                <a:ext cx="1553742" cy="346249"/>
              </a:xfrm>
              <a:prstGeom prst="rect">
                <a:avLst/>
              </a:prstGeom>
            </p:spPr>
            <p:txBody>
              <a:bodyPr wrap="none">
                <a:spAutoFit/>
              </a:bodyPr>
              <a:lstStyle/>
              <a:p>
                <a:pPr algn="ctr"/>
                <a:r>
                  <a:rPr lang="en-US" b="1" dirty="0"/>
                  <a:t>Confidentiality</a:t>
                </a:r>
              </a:p>
            </p:txBody>
          </p:sp>
          <p:pic>
            <p:nvPicPr>
              <p:cNvPr id="53" name="Picture 52">
                <a:extLst>
                  <a:ext uri="{FF2B5EF4-FFF2-40B4-BE49-F238E27FC236}">
                    <a16:creationId xmlns:a16="http://schemas.microsoft.com/office/drawing/2014/main" id="{569B58AB-0DF8-E74D-B928-7BBEF8304A3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58308" y="4330749"/>
                <a:ext cx="992694" cy="558908"/>
              </a:xfrm>
              <a:prstGeom prst="rect">
                <a:avLst/>
              </a:prstGeom>
            </p:spPr>
          </p:pic>
          <p:pic>
            <p:nvPicPr>
              <p:cNvPr id="54" name="Picture 53">
                <a:extLst>
                  <a:ext uri="{FF2B5EF4-FFF2-40B4-BE49-F238E27FC236}">
                    <a16:creationId xmlns:a16="http://schemas.microsoft.com/office/drawing/2014/main" id="{66672CFA-5D44-7440-A3CA-AE069EDD0B0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201638" y="4312092"/>
                <a:ext cx="614342" cy="596224"/>
              </a:xfrm>
              <a:prstGeom prst="rect">
                <a:avLst/>
              </a:prstGeom>
            </p:spPr>
          </p:pic>
          <p:grpSp>
            <p:nvGrpSpPr>
              <p:cNvPr id="55" name="Group 54">
                <a:extLst>
                  <a:ext uri="{FF2B5EF4-FFF2-40B4-BE49-F238E27FC236}">
                    <a16:creationId xmlns:a16="http://schemas.microsoft.com/office/drawing/2014/main" id="{12FF4B5C-38E7-5B49-8517-80AFADDE4253}"/>
                  </a:ext>
                </a:extLst>
              </p:cNvPr>
              <p:cNvGrpSpPr/>
              <p:nvPr/>
            </p:nvGrpSpPr>
            <p:grpSpPr>
              <a:xfrm>
                <a:off x="4276212" y="4314415"/>
                <a:ext cx="591576" cy="591576"/>
                <a:chOff x="3355599" y="3148516"/>
                <a:chExt cx="868956" cy="868956"/>
              </a:xfrm>
            </p:grpSpPr>
            <p:sp>
              <p:nvSpPr>
                <p:cNvPr id="56" name="10-Point Star 55">
                  <a:extLst>
                    <a:ext uri="{FF2B5EF4-FFF2-40B4-BE49-F238E27FC236}">
                      <a16:creationId xmlns:a16="http://schemas.microsoft.com/office/drawing/2014/main" id="{B87E09CE-7F49-834C-8399-0F0EF4A7E808}"/>
                    </a:ext>
                  </a:extLst>
                </p:cNvPr>
                <p:cNvSpPr/>
                <p:nvPr/>
              </p:nvSpPr>
              <p:spPr>
                <a:xfrm>
                  <a:off x="3355599" y="3148516"/>
                  <a:ext cx="868956" cy="868956"/>
                </a:xfrm>
                <a:prstGeom prst="star1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33"/>
                </a:p>
              </p:txBody>
            </p:sp>
            <p:pic>
              <p:nvPicPr>
                <p:cNvPr id="57" name="Picture 56">
                  <a:extLst>
                    <a:ext uri="{FF2B5EF4-FFF2-40B4-BE49-F238E27FC236}">
                      <a16:creationId xmlns:a16="http://schemas.microsoft.com/office/drawing/2014/main" id="{A5152D4A-6846-8B46-B4B9-19D829D76534}"/>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60729" y="3253646"/>
                  <a:ext cx="658696" cy="658696"/>
                </a:xfrm>
                <a:prstGeom prst="rect">
                  <a:avLst/>
                </a:prstGeom>
              </p:spPr>
            </p:pic>
          </p:grpSp>
        </p:grpSp>
        <p:grpSp>
          <p:nvGrpSpPr>
            <p:cNvPr id="58" name="Group 57">
              <a:extLst>
                <a:ext uri="{FF2B5EF4-FFF2-40B4-BE49-F238E27FC236}">
                  <a16:creationId xmlns:a16="http://schemas.microsoft.com/office/drawing/2014/main" id="{F849A017-4257-A64E-9702-45D0FE75F875}"/>
                </a:ext>
              </a:extLst>
            </p:cNvPr>
            <p:cNvGrpSpPr/>
            <p:nvPr/>
          </p:nvGrpSpPr>
          <p:grpSpPr>
            <a:xfrm>
              <a:off x="1531089" y="4020224"/>
              <a:ext cx="6101289" cy="240957"/>
              <a:chOff x="1531089" y="2935160"/>
              <a:chExt cx="6101289" cy="240957"/>
            </a:xfrm>
          </p:grpSpPr>
          <p:sp>
            <p:nvSpPr>
              <p:cNvPr id="59" name="Down Arrow 58">
                <a:extLst>
                  <a:ext uri="{FF2B5EF4-FFF2-40B4-BE49-F238E27FC236}">
                    <a16:creationId xmlns:a16="http://schemas.microsoft.com/office/drawing/2014/main" id="{D5EAF473-86E2-CF40-A264-330AB185A5D6}"/>
                  </a:ext>
                </a:extLst>
              </p:cNvPr>
              <p:cNvSpPr/>
              <p:nvPr/>
            </p:nvSpPr>
            <p:spPr>
              <a:xfrm>
                <a:off x="1531089"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60" name="Down Arrow 59">
                <a:extLst>
                  <a:ext uri="{FF2B5EF4-FFF2-40B4-BE49-F238E27FC236}">
                    <a16:creationId xmlns:a16="http://schemas.microsoft.com/office/drawing/2014/main" id="{F234D295-B1C2-B547-96A6-886ED0E0CB2B}"/>
                  </a:ext>
                </a:extLst>
              </p:cNvPr>
              <p:cNvSpPr/>
              <p:nvPr/>
            </p:nvSpPr>
            <p:spPr>
              <a:xfrm>
                <a:off x="4448432"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sp>
            <p:nvSpPr>
              <p:cNvPr id="61" name="Down Arrow 60">
                <a:extLst>
                  <a:ext uri="{FF2B5EF4-FFF2-40B4-BE49-F238E27FC236}">
                    <a16:creationId xmlns:a16="http://schemas.microsoft.com/office/drawing/2014/main" id="{40E8C4C1-A7AD-C942-8399-9CDEFAA9DF98}"/>
                  </a:ext>
                </a:extLst>
              </p:cNvPr>
              <p:cNvSpPr/>
              <p:nvPr/>
            </p:nvSpPr>
            <p:spPr>
              <a:xfrm>
                <a:off x="7385243" y="2935160"/>
                <a:ext cx="247135" cy="240957"/>
              </a:xfrm>
              <a:prstGeom prst="downArrow">
                <a:avLst/>
              </a:prstGeom>
              <a:gradFill>
                <a:gsLst>
                  <a:gs pos="0">
                    <a:schemeClr val="accent6"/>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4"/>
              </a:p>
            </p:txBody>
          </p:sp>
        </p:grpSp>
      </p:grpSp>
      <p:sp>
        <p:nvSpPr>
          <p:cNvPr id="3" name="&quot;Not Allowed&quot; Symbol 2">
            <a:extLst>
              <a:ext uri="{FF2B5EF4-FFF2-40B4-BE49-F238E27FC236}">
                <a16:creationId xmlns:a16="http://schemas.microsoft.com/office/drawing/2014/main" id="{F11D9626-F5FD-4206-8A51-68C343EB5484}"/>
              </a:ext>
            </a:extLst>
          </p:cNvPr>
          <p:cNvSpPr/>
          <p:nvPr/>
        </p:nvSpPr>
        <p:spPr>
          <a:xfrm>
            <a:off x="1587242" y="5217260"/>
            <a:ext cx="1280762" cy="1280762"/>
          </a:xfrm>
          <a:prstGeom prst="noSmoking">
            <a:avLst>
              <a:gd name="adj" fmla="val 12883"/>
            </a:avLst>
          </a:prstGeom>
          <a:solidFill>
            <a:srgbClr val="FF0000">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2" name="&quot;Not Allowed&quot; Symbol 61">
            <a:extLst>
              <a:ext uri="{FF2B5EF4-FFF2-40B4-BE49-F238E27FC236}">
                <a16:creationId xmlns:a16="http://schemas.microsoft.com/office/drawing/2014/main" id="{BC795B64-91CB-489A-84D3-451C5325E332}"/>
              </a:ext>
            </a:extLst>
          </p:cNvPr>
          <p:cNvSpPr/>
          <p:nvPr/>
        </p:nvSpPr>
        <p:spPr>
          <a:xfrm>
            <a:off x="5496447" y="5217260"/>
            <a:ext cx="1280762" cy="1280762"/>
          </a:xfrm>
          <a:prstGeom prst="noSmoking">
            <a:avLst>
              <a:gd name="adj" fmla="val 12883"/>
            </a:avLst>
          </a:prstGeom>
          <a:solidFill>
            <a:srgbClr val="FF0000">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quot;Not Allowed&quot; Symbol 62">
            <a:extLst>
              <a:ext uri="{FF2B5EF4-FFF2-40B4-BE49-F238E27FC236}">
                <a16:creationId xmlns:a16="http://schemas.microsoft.com/office/drawing/2014/main" id="{B87776CF-DC52-48E5-B202-7335E6FFEF98}"/>
              </a:ext>
            </a:extLst>
          </p:cNvPr>
          <p:cNvSpPr/>
          <p:nvPr/>
        </p:nvSpPr>
        <p:spPr>
          <a:xfrm>
            <a:off x="9405652" y="5217260"/>
            <a:ext cx="1280762" cy="1280762"/>
          </a:xfrm>
          <a:prstGeom prst="noSmoking">
            <a:avLst>
              <a:gd name="adj" fmla="val 12883"/>
            </a:avLst>
          </a:prstGeom>
          <a:solidFill>
            <a:srgbClr val="FF0000">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6" name="Graphic 45">
            <a:extLst>
              <a:ext uri="{FF2B5EF4-FFF2-40B4-BE49-F238E27FC236}">
                <a16:creationId xmlns:a16="http://schemas.microsoft.com/office/drawing/2014/main" id="{41407CE3-62B3-F345-B138-166562E4C2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24900" y="1197371"/>
            <a:ext cx="1657072" cy="287226"/>
          </a:xfrm>
          <a:prstGeom prst="rect">
            <a:avLst/>
          </a:prstGeom>
        </p:spPr>
      </p:pic>
      <p:pic>
        <p:nvPicPr>
          <p:cNvPr id="47" name="Graphic 46">
            <a:extLst>
              <a:ext uri="{FF2B5EF4-FFF2-40B4-BE49-F238E27FC236}">
                <a16:creationId xmlns:a16="http://schemas.microsoft.com/office/drawing/2014/main" id="{2F18118E-102D-BD4F-8750-31934A7278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33722" y="1020788"/>
            <a:ext cx="716720" cy="602045"/>
          </a:xfrm>
          <a:prstGeom prst="rect">
            <a:avLst/>
          </a:prstGeom>
        </p:spPr>
      </p:pic>
      <p:grpSp>
        <p:nvGrpSpPr>
          <p:cNvPr id="49" name="Group 48">
            <a:extLst>
              <a:ext uri="{FF2B5EF4-FFF2-40B4-BE49-F238E27FC236}">
                <a16:creationId xmlns:a16="http://schemas.microsoft.com/office/drawing/2014/main" id="{D3CB2A78-95A4-FD43-B7EE-B0FFBD6BD239}"/>
              </a:ext>
            </a:extLst>
          </p:cNvPr>
          <p:cNvGrpSpPr/>
          <p:nvPr/>
        </p:nvGrpSpPr>
        <p:grpSpPr>
          <a:xfrm>
            <a:off x="11090994" y="5332533"/>
            <a:ext cx="814646" cy="817242"/>
            <a:chOff x="5445067" y="1709415"/>
            <a:chExt cx="1214916" cy="1218787"/>
          </a:xfrm>
        </p:grpSpPr>
        <p:grpSp>
          <p:nvGrpSpPr>
            <p:cNvPr id="64" name="Graphic 4">
              <a:extLst>
                <a:ext uri="{FF2B5EF4-FFF2-40B4-BE49-F238E27FC236}">
                  <a16:creationId xmlns:a16="http://schemas.microsoft.com/office/drawing/2014/main" id="{25094383-17B3-6746-9BDC-3EF2945B1CCD}"/>
                </a:ext>
              </a:extLst>
            </p:cNvPr>
            <p:cNvGrpSpPr/>
            <p:nvPr/>
          </p:nvGrpSpPr>
          <p:grpSpPr>
            <a:xfrm rot="10800000">
              <a:off x="5471095" y="1745349"/>
              <a:ext cx="1182853" cy="1182853"/>
              <a:chOff x="1114147" y="2030135"/>
              <a:chExt cx="2956420" cy="2956420"/>
            </a:xfrm>
          </p:grpSpPr>
          <p:sp>
            <p:nvSpPr>
              <p:cNvPr id="68" name="Freeform 67">
                <a:extLst>
                  <a:ext uri="{FF2B5EF4-FFF2-40B4-BE49-F238E27FC236}">
                    <a16:creationId xmlns:a16="http://schemas.microsoft.com/office/drawing/2014/main" id="{2A4A1C9A-DE83-9247-87C9-2B827443183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rtlCol="0" anchor="ctr"/>
              <a:lstStyle/>
              <a:p>
                <a:endParaRPr lang="en-US" sz="1100"/>
              </a:p>
            </p:txBody>
          </p:sp>
          <p:sp>
            <p:nvSpPr>
              <p:cNvPr id="69" name="Freeform 68">
                <a:extLst>
                  <a:ext uri="{FF2B5EF4-FFF2-40B4-BE49-F238E27FC236}">
                    <a16:creationId xmlns:a16="http://schemas.microsoft.com/office/drawing/2014/main" id="{19248B0C-7560-DE42-90FD-11E702507FF5}"/>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rtlCol="0" anchor="ctr"/>
              <a:lstStyle/>
              <a:p>
                <a:endParaRPr lang="en-US" sz="1100" dirty="0"/>
              </a:p>
            </p:txBody>
          </p:sp>
          <p:sp>
            <p:nvSpPr>
              <p:cNvPr id="70" name="Freeform 69">
                <a:extLst>
                  <a:ext uri="{FF2B5EF4-FFF2-40B4-BE49-F238E27FC236}">
                    <a16:creationId xmlns:a16="http://schemas.microsoft.com/office/drawing/2014/main" id="{081C13E7-E2B5-1A4F-919F-F5CC184ED9D2}"/>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rtlCol="0" anchor="ctr"/>
              <a:lstStyle/>
              <a:p>
                <a:endParaRPr lang="en-US" sz="1100"/>
              </a:p>
            </p:txBody>
          </p:sp>
          <p:sp>
            <p:nvSpPr>
              <p:cNvPr id="71" name="Freeform 70">
                <a:extLst>
                  <a:ext uri="{FF2B5EF4-FFF2-40B4-BE49-F238E27FC236}">
                    <a16:creationId xmlns:a16="http://schemas.microsoft.com/office/drawing/2014/main" id="{7256B854-76B9-5E4C-92BD-9783E930229A}"/>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rtlCol="0" anchor="ctr"/>
              <a:lstStyle/>
              <a:p>
                <a:endParaRPr lang="en-US" sz="1100" dirty="0"/>
              </a:p>
            </p:txBody>
          </p:sp>
        </p:grpSp>
        <p:sp>
          <p:nvSpPr>
            <p:cNvPr id="65" name="TextBox 64">
              <a:extLst>
                <a:ext uri="{FF2B5EF4-FFF2-40B4-BE49-F238E27FC236}">
                  <a16:creationId xmlns:a16="http://schemas.microsoft.com/office/drawing/2014/main" id="{46788257-3E12-644E-AA95-D2CBF3E7B413}"/>
                </a:ext>
              </a:extLst>
            </p:cNvPr>
            <p:cNvSpPr txBox="1"/>
            <p:nvPr/>
          </p:nvSpPr>
          <p:spPr>
            <a:xfrm>
              <a:off x="5445067" y="1709415"/>
              <a:ext cx="1214916" cy="298350"/>
            </a:xfrm>
            <a:prstGeom prst="rect">
              <a:avLst/>
            </a:prstGeom>
            <a:noFill/>
          </p:spPr>
          <p:txBody>
            <a:bodyPr wrap="none" rtlCol="0" anchor="b">
              <a:spAutoFit/>
            </a:bodyPr>
            <a:lstStyle/>
            <a:p>
              <a:pPr algn="ctr"/>
              <a:r>
                <a:rPr lang="en-US" sz="700" dirty="0">
                  <a:solidFill>
                    <a:schemeClr val="bg1"/>
                  </a:solidFill>
                  <a:latin typeface="Arial Rounded MT Bold" panose="020F0704030504030204" pitchFamily="34" charset="77"/>
                </a:rPr>
                <a:t>Confidentiality</a:t>
              </a:r>
            </a:p>
          </p:txBody>
        </p:sp>
        <p:sp>
          <p:nvSpPr>
            <p:cNvPr id="66" name="TextBox 65">
              <a:extLst>
                <a:ext uri="{FF2B5EF4-FFF2-40B4-BE49-F238E27FC236}">
                  <a16:creationId xmlns:a16="http://schemas.microsoft.com/office/drawing/2014/main" id="{92F3EC95-EF48-7744-BC89-7757D0837824}"/>
                </a:ext>
              </a:extLst>
            </p:cNvPr>
            <p:cNvSpPr txBox="1"/>
            <p:nvPr/>
          </p:nvSpPr>
          <p:spPr>
            <a:xfrm rot="3600000">
              <a:off x="5383816" y="2172830"/>
              <a:ext cx="825244" cy="298350"/>
            </a:xfrm>
            <a:prstGeom prst="rect">
              <a:avLst/>
            </a:prstGeom>
            <a:noFill/>
          </p:spPr>
          <p:txBody>
            <a:bodyPr wrap="none" rtlCol="0" anchor="b">
              <a:spAutoFit/>
            </a:bodyPr>
            <a:lstStyle/>
            <a:p>
              <a:pPr algn="ctr"/>
              <a:r>
                <a:rPr lang="en-US" sz="700" dirty="0">
                  <a:solidFill>
                    <a:schemeClr val="bg1"/>
                  </a:solidFill>
                  <a:latin typeface="Arial Rounded MT Bold" panose="020F0704030504030204" pitchFamily="34" charset="77"/>
                </a:rPr>
                <a:t>Integrity</a:t>
              </a:r>
            </a:p>
          </p:txBody>
        </p:sp>
        <p:sp>
          <p:nvSpPr>
            <p:cNvPr id="67" name="TextBox 66">
              <a:extLst>
                <a:ext uri="{FF2B5EF4-FFF2-40B4-BE49-F238E27FC236}">
                  <a16:creationId xmlns:a16="http://schemas.microsoft.com/office/drawing/2014/main" id="{E389A948-876F-8B4C-8A9A-E81E02C1E367}"/>
                </a:ext>
              </a:extLst>
            </p:cNvPr>
            <p:cNvSpPr txBox="1"/>
            <p:nvPr/>
          </p:nvSpPr>
          <p:spPr>
            <a:xfrm rot="18000000">
              <a:off x="5826071" y="2208917"/>
              <a:ext cx="983025" cy="298350"/>
            </a:xfrm>
            <a:prstGeom prst="rect">
              <a:avLst/>
            </a:prstGeom>
            <a:noFill/>
          </p:spPr>
          <p:txBody>
            <a:bodyPr wrap="none" rtlCol="0" anchor="b">
              <a:spAutoFit/>
            </a:bodyPr>
            <a:lstStyle/>
            <a:p>
              <a:pPr algn="ctr"/>
              <a:r>
                <a:rPr lang="en-US" sz="700" dirty="0">
                  <a:solidFill>
                    <a:schemeClr val="bg1"/>
                  </a:solidFill>
                  <a:latin typeface="Arial Rounded MT Bold" panose="020F0704030504030204" pitchFamily="34" charset="77"/>
                </a:rPr>
                <a:t>Availability</a:t>
              </a:r>
            </a:p>
          </p:txBody>
        </p:sp>
      </p:grpSp>
      <p:grpSp>
        <p:nvGrpSpPr>
          <p:cNvPr id="72" name="Group 71">
            <a:extLst>
              <a:ext uri="{FF2B5EF4-FFF2-40B4-BE49-F238E27FC236}">
                <a16:creationId xmlns:a16="http://schemas.microsoft.com/office/drawing/2014/main" id="{0DC029BF-D8CF-364D-8A25-1F9185468C17}"/>
              </a:ext>
            </a:extLst>
          </p:cNvPr>
          <p:cNvGrpSpPr/>
          <p:nvPr/>
        </p:nvGrpSpPr>
        <p:grpSpPr>
          <a:xfrm>
            <a:off x="10416503" y="68977"/>
            <a:ext cx="788769" cy="788768"/>
            <a:chOff x="10217858" y="241474"/>
            <a:chExt cx="771251" cy="771251"/>
          </a:xfrm>
        </p:grpSpPr>
        <p:grpSp>
          <p:nvGrpSpPr>
            <p:cNvPr id="73" name="Graphic 4">
              <a:extLst>
                <a:ext uri="{FF2B5EF4-FFF2-40B4-BE49-F238E27FC236}">
                  <a16:creationId xmlns:a16="http://schemas.microsoft.com/office/drawing/2014/main" id="{525DCCDE-A3CD-2C44-A98A-6493D598CAD0}"/>
                </a:ext>
              </a:extLst>
            </p:cNvPr>
            <p:cNvGrpSpPr/>
            <p:nvPr/>
          </p:nvGrpSpPr>
          <p:grpSpPr>
            <a:xfrm>
              <a:off x="10217858" y="241474"/>
              <a:ext cx="771251" cy="771251"/>
              <a:chOff x="1114147" y="2030135"/>
              <a:chExt cx="2956420" cy="2956420"/>
            </a:xfrm>
          </p:grpSpPr>
          <p:sp>
            <p:nvSpPr>
              <p:cNvPr id="77" name="Freeform 76">
                <a:extLst>
                  <a:ext uri="{FF2B5EF4-FFF2-40B4-BE49-F238E27FC236}">
                    <a16:creationId xmlns:a16="http://schemas.microsoft.com/office/drawing/2014/main" id="{94C92A1A-C515-7648-8840-6E8D3F421E24}"/>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800"/>
              </a:p>
            </p:txBody>
          </p:sp>
          <p:sp>
            <p:nvSpPr>
              <p:cNvPr id="78" name="Freeform 77">
                <a:extLst>
                  <a:ext uri="{FF2B5EF4-FFF2-40B4-BE49-F238E27FC236}">
                    <a16:creationId xmlns:a16="http://schemas.microsoft.com/office/drawing/2014/main" id="{3F7B4237-A77F-3C43-9C9E-A710EC06CB99}"/>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800"/>
              </a:p>
            </p:txBody>
          </p:sp>
          <p:sp>
            <p:nvSpPr>
              <p:cNvPr id="79" name="Freeform 78">
                <a:extLst>
                  <a:ext uri="{FF2B5EF4-FFF2-40B4-BE49-F238E27FC236}">
                    <a16:creationId xmlns:a16="http://schemas.microsoft.com/office/drawing/2014/main" id="{8951B412-D825-1E4C-8FA6-7ED890B9B601}"/>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800"/>
              </a:p>
            </p:txBody>
          </p:sp>
          <p:sp>
            <p:nvSpPr>
              <p:cNvPr id="80" name="Freeform 79">
                <a:extLst>
                  <a:ext uri="{FF2B5EF4-FFF2-40B4-BE49-F238E27FC236}">
                    <a16:creationId xmlns:a16="http://schemas.microsoft.com/office/drawing/2014/main" id="{654A5900-14D0-1E48-9743-E794185002CB}"/>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800"/>
              </a:p>
            </p:txBody>
          </p:sp>
        </p:grpSp>
        <p:sp>
          <p:nvSpPr>
            <p:cNvPr id="74" name="TextBox 73">
              <a:extLst>
                <a:ext uri="{FF2B5EF4-FFF2-40B4-BE49-F238E27FC236}">
                  <a16:creationId xmlns:a16="http://schemas.microsoft.com/office/drawing/2014/main" id="{193066B6-28C0-D243-9701-E453EF520143}"/>
                </a:ext>
              </a:extLst>
            </p:cNvPr>
            <p:cNvSpPr txBox="1"/>
            <p:nvPr/>
          </p:nvSpPr>
          <p:spPr>
            <a:xfrm>
              <a:off x="10282005" y="796806"/>
              <a:ext cx="642947"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75" name="TextBox 74">
              <a:extLst>
                <a:ext uri="{FF2B5EF4-FFF2-40B4-BE49-F238E27FC236}">
                  <a16:creationId xmlns:a16="http://schemas.microsoft.com/office/drawing/2014/main" id="{B5FB7D5B-7D15-6F4B-9A0B-6B8A4DE1D80C}"/>
                </a:ext>
              </a:extLst>
            </p:cNvPr>
            <p:cNvSpPr txBox="1"/>
            <p:nvPr/>
          </p:nvSpPr>
          <p:spPr>
            <a:xfrm rot="3612658" flipH="1">
              <a:off x="10463521" y="484799"/>
              <a:ext cx="631977"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76" name="TextBox 75">
              <a:extLst>
                <a:ext uri="{FF2B5EF4-FFF2-40B4-BE49-F238E27FC236}">
                  <a16:creationId xmlns:a16="http://schemas.microsoft.com/office/drawing/2014/main" id="{C1DC45DD-07A2-4341-9B91-0AA6E916556E}"/>
                </a:ext>
              </a:extLst>
            </p:cNvPr>
            <p:cNvSpPr txBox="1"/>
            <p:nvPr/>
          </p:nvSpPr>
          <p:spPr>
            <a:xfrm rot="18000000" flipH="1">
              <a:off x="10083652" y="520247"/>
              <a:ext cx="655488" cy="195612"/>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Distributed</a:t>
              </a:r>
            </a:p>
          </p:txBody>
        </p:sp>
      </p:grpSp>
    </p:spTree>
    <p:extLst>
      <p:ext uri="{BB962C8B-B14F-4D97-AF65-F5344CB8AC3E}">
        <p14:creationId xmlns:p14="http://schemas.microsoft.com/office/powerpoint/2010/main" val="261430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6E89-27E1-3345-94CA-ED223F158183}"/>
              </a:ext>
            </a:extLst>
          </p:cNvPr>
          <p:cNvSpPr>
            <a:spLocks noGrp="1"/>
          </p:cNvSpPr>
          <p:nvPr>
            <p:ph type="title"/>
          </p:nvPr>
        </p:nvSpPr>
        <p:spPr/>
        <p:txBody>
          <a:bodyPr>
            <a:normAutofit/>
          </a:bodyPr>
          <a:lstStyle/>
          <a:p>
            <a:r>
              <a:rPr lang="en-US" dirty="0"/>
              <a:t>The Alternative: An Endless Conveyor</a:t>
            </a:r>
            <a:br>
              <a:rPr lang="en-US" dirty="0"/>
            </a:br>
            <a:r>
              <a:rPr lang="en-US" dirty="0"/>
              <a:t>Belt of Vulnerabilities and Threats</a:t>
            </a:r>
          </a:p>
        </p:txBody>
      </p:sp>
      <p:sp>
        <p:nvSpPr>
          <p:cNvPr id="17" name="TextBox 16">
            <a:extLst>
              <a:ext uri="{FF2B5EF4-FFF2-40B4-BE49-F238E27FC236}">
                <a16:creationId xmlns:a16="http://schemas.microsoft.com/office/drawing/2014/main" id="{F88271EA-4AB8-0E40-B95E-0D1525D39913}"/>
              </a:ext>
            </a:extLst>
          </p:cNvPr>
          <p:cNvSpPr txBox="1"/>
          <p:nvPr/>
        </p:nvSpPr>
        <p:spPr>
          <a:xfrm>
            <a:off x="2210939" y="1260893"/>
            <a:ext cx="1219700" cy="769441"/>
          </a:xfrm>
          <a:prstGeom prst="rect">
            <a:avLst/>
          </a:prstGeom>
          <a:noFill/>
        </p:spPr>
        <p:txBody>
          <a:bodyPr wrap="square" rtlCol="0">
            <a:spAutoFit/>
          </a:bodyPr>
          <a:lstStyle/>
          <a:p>
            <a:pPr algn="ctr"/>
            <a:r>
              <a:rPr lang="en-US" sz="4400" b="1" dirty="0"/>
              <a:t>Risk</a:t>
            </a:r>
          </a:p>
        </p:txBody>
      </p:sp>
      <p:grpSp>
        <p:nvGrpSpPr>
          <p:cNvPr id="56" name="Group 55">
            <a:extLst>
              <a:ext uri="{FF2B5EF4-FFF2-40B4-BE49-F238E27FC236}">
                <a16:creationId xmlns:a16="http://schemas.microsoft.com/office/drawing/2014/main" id="{1D967049-7F68-B14E-9754-06841C83102B}"/>
              </a:ext>
            </a:extLst>
          </p:cNvPr>
          <p:cNvGrpSpPr/>
          <p:nvPr/>
        </p:nvGrpSpPr>
        <p:grpSpPr>
          <a:xfrm>
            <a:off x="6182619" y="2150227"/>
            <a:ext cx="5566901" cy="3824714"/>
            <a:chOff x="4636964" y="1898419"/>
            <a:chExt cx="4175176" cy="2868535"/>
          </a:xfrm>
        </p:grpSpPr>
        <p:pic>
          <p:nvPicPr>
            <p:cNvPr id="41" name="Picture 40">
              <a:extLst>
                <a:ext uri="{FF2B5EF4-FFF2-40B4-BE49-F238E27FC236}">
                  <a16:creationId xmlns:a16="http://schemas.microsoft.com/office/drawing/2014/main" id="{CB25D410-09B2-AB43-A2DD-5197FD6B07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62065" y="3748885"/>
              <a:ext cx="942449" cy="959279"/>
            </a:xfrm>
            <a:prstGeom prst="rect">
              <a:avLst/>
            </a:prstGeom>
          </p:spPr>
        </p:pic>
        <p:pic>
          <p:nvPicPr>
            <p:cNvPr id="42" name="Picture 41">
              <a:extLst>
                <a:ext uri="{FF2B5EF4-FFF2-40B4-BE49-F238E27FC236}">
                  <a16:creationId xmlns:a16="http://schemas.microsoft.com/office/drawing/2014/main" id="{2F6C8BE2-03E9-BC41-A1C1-50B3DDA2AB5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96762" y="2664853"/>
              <a:ext cx="1015378" cy="1004157"/>
            </a:xfrm>
            <a:prstGeom prst="rect">
              <a:avLst/>
            </a:prstGeom>
          </p:spPr>
        </p:pic>
        <p:pic>
          <p:nvPicPr>
            <p:cNvPr id="43" name="Picture 42">
              <a:extLst>
                <a:ext uri="{FF2B5EF4-FFF2-40B4-BE49-F238E27FC236}">
                  <a16:creationId xmlns:a16="http://schemas.microsoft.com/office/drawing/2014/main" id="{275E8AAE-C628-9A4D-9E4D-451535B04EB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54048" y="2749403"/>
              <a:ext cx="1037816" cy="903181"/>
            </a:xfrm>
            <a:prstGeom prst="rect">
              <a:avLst/>
            </a:prstGeom>
          </p:spPr>
        </p:pic>
        <p:pic>
          <p:nvPicPr>
            <p:cNvPr id="44" name="Picture 43">
              <a:extLst>
                <a:ext uri="{FF2B5EF4-FFF2-40B4-BE49-F238E27FC236}">
                  <a16:creationId xmlns:a16="http://schemas.microsoft.com/office/drawing/2014/main" id="{1AD0E2E8-5D1F-9444-A7C1-CD9BDD0815A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30034" y="3753337"/>
              <a:ext cx="1013617" cy="1013617"/>
            </a:xfrm>
            <a:prstGeom prst="rect">
              <a:avLst/>
            </a:prstGeom>
          </p:spPr>
        </p:pic>
        <p:pic>
          <p:nvPicPr>
            <p:cNvPr id="45" name="Picture 44">
              <a:extLst>
                <a:ext uri="{FF2B5EF4-FFF2-40B4-BE49-F238E27FC236}">
                  <a16:creationId xmlns:a16="http://schemas.microsoft.com/office/drawing/2014/main" id="{F7955EB1-8F9B-8841-801D-B6AE1406AC7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11548" y="3748886"/>
              <a:ext cx="976109" cy="987327"/>
            </a:xfrm>
            <a:prstGeom prst="rect">
              <a:avLst/>
            </a:prstGeom>
          </p:spPr>
        </p:pic>
        <p:pic>
          <p:nvPicPr>
            <p:cNvPr id="46" name="Picture 45">
              <a:extLst>
                <a:ext uri="{FF2B5EF4-FFF2-40B4-BE49-F238E27FC236}">
                  <a16:creationId xmlns:a16="http://schemas.microsoft.com/office/drawing/2014/main" id="{928AAE9D-4FF5-B648-9D1C-548EA0B6D10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730878" y="2670041"/>
              <a:ext cx="1018272" cy="1039899"/>
            </a:xfrm>
            <a:prstGeom prst="rect">
              <a:avLst/>
            </a:prstGeom>
          </p:spPr>
        </p:pic>
        <p:pic>
          <p:nvPicPr>
            <p:cNvPr id="47" name="Picture 46">
              <a:extLst>
                <a:ext uri="{FF2B5EF4-FFF2-40B4-BE49-F238E27FC236}">
                  <a16:creationId xmlns:a16="http://schemas.microsoft.com/office/drawing/2014/main" id="{F1320CCD-BBC8-CE4B-8A4C-69A829C62FB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76233" y="3780786"/>
              <a:ext cx="992938" cy="981717"/>
            </a:xfrm>
            <a:prstGeom prst="rect">
              <a:avLst/>
            </a:prstGeom>
          </p:spPr>
        </p:pic>
        <p:pic>
          <p:nvPicPr>
            <p:cNvPr id="48" name="Picture 47">
              <a:extLst>
                <a:ext uri="{FF2B5EF4-FFF2-40B4-BE49-F238E27FC236}">
                  <a16:creationId xmlns:a16="http://schemas.microsoft.com/office/drawing/2014/main" id="{0E58CA63-B651-3848-93C2-49509562670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36964" y="2726140"/>
              <a:ext cx="1026598" cy="1032206"/>
            </a:xfrm>
            <a:prstGeom prst="rect">
              <a:avLst/>
            </a:prstGeom>
          </p:spPr>
        </p:pic>
        <p:sp>
          <p:nvSpPr>
            <p:cNvPr id="49" name="TextBox 48">
              <a:extLst>
                <a:ext uri="{FF2B5EF4-FFF2-40B4-BE49-F238E27FC236}">
                  <a16:creationId xmlns:a16="http://schemas.microsoft.com/office/drawing/2014/main" id="{77B264A0-E9A9-7640-8EEB-9D1E12A1641B}"/>
                </a:ext>
              </a:extLst>
            </p:cNvPr>
            <p:cNvSpPr txBox="1"/>
            <p:nvPr/>
          </p:nvSpPr>
          <p:spPr>
            <a:xfrm>
              <a:off x="5322966" y="1898419"/>
              <a:ext cx="2814136" cy="438581"/>
            </a:xfrm>
            <a:prstGeom prst="rect">
              <a:avLst/>
            </a:prstGeom>
            <a:noFill/>
          </p:spPr>
          <p:txBody>
            <a:bodyPr wrap="none" rtlCol="0">
              <a:spAutoFit/>
            </a:bodyPr>
            <a:lstStyle/>
            <a:p>
              <a:pPr algn="ctr"/>
              <a:r>
                <a:rPr lang="en-US" sz="3200" dirty="0"/>
                <a:t>Never Ending Threats</a:t>
              </a:r>
            </a:p>
          </p:txBody>
        </p:sp>
      </p:grpSp>
      <p:grpSp>
        <p:nvGrpSpPr>
          <p:cNvPr id="55" name="Group 54">
            <a:extLst>
              <a:ext uri="{FF2B5EF4-FFF2-40B4-BE49-F238E27FC236}">
                <a16:creationId xmlns:a16="http://schemas.microsoft.com/office/drawing/2014/main" id="{B0FAD8BB-C072-B847-8560-45C3E4351AF9}"/>
              </a:ext>
            </a:extLst>
          </p:cNvPr>
          <p:cNvGrpSpPr/>
          <p:nvPr/>
        </p:nvGrpSpPr>
        <p:grpSpPr>
          <a:xfrm>
            <a:off x="-8995" y="2154202"/>
            <a:ext cx="4266355" cy="4182472"/>
            <a:chOff x="-6746" y="2177146"/>
            <a:chExt cx="3199766" cy="3136854"/>
          </a:xfrm>
        </p:grpSpPr>
        <p:pic>
          <p:nvPicPr>
            <p:cNvPr id="26" name="Picture 25">
              <a:extLst>
                <a:ext uri="{FF2B5EF4-FFF2-40B4-BE49-F238E27FC236}">
                  <a16:creationId xmlns:a16="http://schemas.microsoft.com/office/drawing/2014/main" id="{E62DD61D-9804-C14C-A2D4-52162EFCE95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46" y="2591916"/>
              <a:ext cx="2377739" cy="1188870"/>
            </a:xfrm>
            <a:prstGeom prst="rect">
              <a:avLst/>
            </a:prstGeom>
          </p:spPr>
        </p:pic>
        <p:pic>
          <p:nvPicPr>
            <p:cNvPr id="8" name="Picture 7">
              <a:extLst>
                <a:ext uri="{FF2B5EF4-FFF2-40B4-BE49-F238E27FC236}">
                  <a16:creationId xmlns:a16="http://schemas.microsoft.com/office/drawing/2014/main" id="{51CE458C-65B2-3F47-AFD7-FF2D0909676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10800000">
              <a:off x="2179481" y="3196520"/>
              <a:ext cx="444879" cy="539089"/>
            </a:xfrm>
            <a:prstGeom prst="rect">
              <a:avLst/>
            </a:prstGeom>
          </p:spPr>
        </p:pic>
        <p:pic>
          <p:nvPicPr>
            <p:cNvPr id="21" name="Picture 20">
              <a:extLst>
                <a:ext uri="{FF2B5EF4-FFF2-40B4-BE49-F238E27FC236}">
                  <a16:creationId xmlns:a16="http://schemas.microsoft.com/office/drawing/2014/main" id="{3A575316-F715-4440-8B47-9EE9699E7F9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26340" y="2520168"/>
              <a:ext cx="526333" cy="415526"/>
            </a:xfrm>
            <a:prstGeom prst="rect">
              <a:avLst/>
            </a:prstGeom>
          </p:spPr>
        </p:pic>
        <p:pic>
          <p:nvPicPr>
            <p:cNvPr id="22" name="Picture 21">
              <a:extLst>
                <a:ext uri="{FF2B5EF4-FFF2-40B4-BE49-F238E27FC236}">
                  <a16:creationId xmlns:a16="http://schemas.microsoft.com/office/drawing/2014/main" id="{0EC4580C-4A4B-2847-98D3-1EC734A5947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0800000">
              <a:off x="2302615" y="3774832"/>
              <a:ext cx="286868" cy="467720"/>
            </a:xfrm>
            <a:prstGeom prst="rect">
              <a:avLst/>
            </a:prstGeom>
          </p:spPr>
        </p:pic>
        <p:pic>
          <p:nvPicPr>
            <p:cNvPr id="23" name="Picture 22">
              <a:extLst>
                <a:ext uri="{FF2B5EF4-FFF2-40B4-BE49-F238E27FC236}">
                  <a16:creationId xmlns:a16="http://schemas.microsoft.com/office/drawing/2014/main" id="{4274C03F-CB59-AB47-B66D-2115A279A4A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572978" y="4484018"/>
              <a:ext cx="504237" cy="497034"/>
            </a:xfrm>
            <a:prstGeom prst="rect">
              <a:avLst/>
            </a:prstGeom>
          </p:spPr>
        </p:pic>
        <p:pic>
          <p:nvPicPr>
            <p:cNvPr id="24" name="Picture 23">
              <a:extLst>
                <a:ext uri="{FF2B5EF4-FFF2-40B4-BE49-F238E27FC236}">
                  <a16:creationId xmlns:a16="http://schemas.microsoft.com/office/drawing/2014/main" id="{0C465EE7-C136-1D43-9BA7-876B1784CD2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09065" y="2531870"/>
              <a:ext cx="591403" cy="591403"/>
            </a:xfrm>
            <a:prstGeom prst="rect">
              <a:avLst/>
            </a:prstGeom>
          </p:spPr>
        </p:pic>
        <p:pic>
          <p:nvPicPr>
            <p:cNvPr id="25" name="Picture 24">
              <a:extLst>
                <a:ext uri="{FF2B5EF4-FFF2-40B4-BE49-F238E27FC236}">
                  <a16:creationId xmlns:a16="http://schemas.microsoft.com/office/drawing/2014/main" id="{59585A53-476E-004E-8FB6-78CF3321AE9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907928" y="4522274"/>
              <a:ext cx="395363" cy="420522"/>
            </a:xfrm>
            <a:prstGeom prst="rect">
              <a:avLst/>
            </a:prstGeom>
          </p:spPr>
        </p:pic>
        <p:pic>
          <p:nvPicPr>
            <p:cNvPr id="27" name="Picture 26">
              <a:extLst>
                <a:ext uri="{FF2B5EF4-FFF2-40B4-BE49-F238E27FC236}">
                  <a16:creationId xmlns:a16="http://schemas.microsoft.com/office/drawing/2014/main" id="{495979A5-B246-9940-8307-D3C114B66B36}"/>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964925" y="4866190"/>
              <a:ext cx="538641" cy="435349"/>
            </a:xfrm>
            <a:prstGeom prst="rect">
              <a:avLst/>
            </a:prstGeom>
          </p:spPr>
        </p:pic>
        <p:pic>
          <p:nvPicPr>
            <p:cNvPr id="28" name="Picture 27">
              <a:extLst>
                <a:ext uri="{FF2B5EF4-FFF2-40B4-BE49-F238E27FC236}">
                  <a16:creationId xmlns:a16="http://schemas.microsoft.com/office/drawing/2014/main" id="{C3383078-7B36-144B-A2CA-339624261AFF}"/>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2478510" y="4895180"/>
              <a:ext cx="714510" cy="377368"/>
            </a:xfrm>
            <a:prstGeom prst="rect">
              <a:avLst/>
            </a:prstGeom>
          </p:spPr>
        </p:pic>
        <p:pic>
          <p:nvPicPr>
            <p:cNvPr id="29" name="Picture 28">
              <a:extLst>
                <a:ext uri="{FF2B5EF4-FFF2-40B4-BE49-F238E27FC236}">
                  <a16:creationId xmlns:a16="http://schemas.microsoft.com/office/drawing/2014/main" id="{4B98839E-540A-1F49-9869-828F1E6A303D}"/>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564375" y="4833655"/>
              <a:ext cx="481952" cy="480345"/>
            </a:xfrm>
            <a:prstGeom prst="rect">
              <a:avLst/>
            </a:prstGeom>
          </p:spPr>
        </p:pic>
        <p:pic>
          <p:nvPicPr>
            <p:cNvPr id="30" name="Picture 29">
              <a:extLst>
                <a:ext uri="{FF2B5EF4-FFF2-40B4-BE49-F238E27FC236}">
                  <a16:creationId xmlns:a16="http://schemas.microsoft.com/office/drawing/2014/main" id="{14E40C51-68A8-B14C-8520-19CD8558FBE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396775" y="2572807"/>
              <a:ext cx="478430" cy="509528"/>
            </a:xfrm>
            <a:prstGeom prst="rect">
              <a:avLst/>
            </a:prstGeom>
          </p:spPr>
        </p:pic>
        <p:pic>
          <p:nvPicPr>
            <p:cNvPr id="31" name="Picture 30">
              <a:extLst>
                <a:ext uri="{FF2B5EF4-FFF2-40B4-BE49-F238E27FC236}">
                  <a16:creationId xmlns:a16="http://schemas.microsoft.com/office/drawing/2014/main" id="{48CE5A8B-ECD5-E24F-B784-5BB85232CC01}"/>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2173851" y="4340214"/>
              <a:ext cx="521117" cy="455425"/>
            </a:xfrm>
            <a:prstGeom prst="rect">
              <a:avLst/>
            </a:prstGeom>
          </p:spPr>
        </p:pic>
        <p:sp>
          <p:nvSpPr>
            <p:cNvPr id="50" name="TextBox 49">
              <a:extLst>
                <a:ext uri="{FF2B5EF4-FFF2-40B4-BE49-F238E27FC236}">
                  <a16:creationId xmlns:a16="http://schemas.microsoft.com/office/drawing/2014/main" id="{5CED1CA4-7437-0044-BDBA-DC03DC5A87F0}"/>
                </a:ext>
              </a:extLst>
            </p:cNvPr>
            <p:cNvSpPr txBox="1"/>
            <p:nvPr/>
          </p:nvSpPr>
          <p:spPr>
            <a:xfrm>
              <a:off x="525433" y="2177146"/>
              <a:ext cx="2559835" cy="438581"/>
            </a:xfrm>
            <a:prstGeom prst="rect">
              <a:avLst/>
            </a:prstGeom>
            <a:noFill/>
          </p:spPr>
          <p:txBody>
            <a:bodyPr wrap="none" rtlCol="0">
              <a:spAutoFit/>
            </a:bodyPr>
            <a:lstStyle/>
            <a:p>
              <a:pPr algn="ctr"/>
              <a:r>
                <a:rPr lang="en-US" sz="3200" dirty="0"/>
                <a:t>Never Ending </a:t>
              </a:r>
              <a:r>
                <a:rPr lang="en-US" sz="3200" dirty="0" err="1"/>
                <a:t>Vulns</a:t>
              </a:r>
              <a:endParaRPr lang="en-US" sz="3200" dirty="0"/>
            </a:p>
          </p:txBody>
        </p:sp>
      </p:grpSp>
      <p:sp>
        <p:nvSpPr>
          <p:cNvPr id="51" name="TextBox 50">
            <a:extLst>
              <a:ext uri="{FF2B5EF4-FFF2-40B4-BE49-F238E27FC236}">
                <a16:creationId xmlns:a16="http://schemas.microsoft.com/office/drawing/2014/main" id="{7407F24B-3492-2742-9F21-387B44B99350}"/>
              </a:ext>
            </a:extLst>
          </p:cNvPr>
          <p:cNvSpPr txBox="1"/>
          <p:nvPr/>
        </p:nvSpPr>
        <p:spPr>
          <a:xfrm>
            <a:off x="4556676" y="1260892"/>
            <a:ext cx="2519729" cy="748988"/>
          </a:xfrm>
          <a:prstGeom prst="rect">
            <a:avLst/>
          </a:prstGeom>
          <a:noFill/>
        </p:spPr>
        <p:txBody>
          <a:bodyPr wrap="none" rtlCol="0">
            <a:spAutoFit/>
          </a:bodyPr>
          <a:lstStyle/>
          <a:p>
            <a:pPr algn="ctr"/>
            <a:r>
              <a:rPr lang="en-US" sz="4267" b="1" dirty="0"/>
              <a:t>Likelihood</a:t>
            </a:r>
          </a:p>
        </p:txBody>
      </p:sp>
      <p:sp>
        <p:nvSpPr>
          <p:cNvPr id="52" name="TextBox 51">
            <a:extLst>
              <a:ext uri="{FF2B5EF4-FFF2-40B4-BE49-F238E27FC236}">
                <a16:creationId xmlns:a16="http://schemas.microsoft.com/office/drawing/2014/main" id="{8BCB5D39-F25D-C844-8E07-5230FD1D2D77}"/>
              </a:ext>
            </a:extLst>
          </p:cNvPr>
          <p:cNvSpPr txBox="1"/>
          <p:nvPr/>
        </p:nvSpPr>
        <p:spPr>
          <a:xfrm>
            <a:off x="8271266" y="1254264"/>
            <a:ext cx="1806905" cy="769441"/>
          </a:xfrm>
          <a:prstGeom prst="rect">
            <a:avLst/>
          </a:prstGeom>
          <a:noFill/>
        </p:spPr>
        <p:txBody>
          <a:bodyPr wrap="none" rtlCol="0">
            <a:spAutoFit/>
          </a:bodyPr>
          <a:lstStyle/>
          <a:p>
            <a:pPr algn="ctr"/>
            <a:r>
              <a:rPr lang="en-US" sz="4400" b="1" dirty="0"/>
              <a:t>Impact</a:t>
            </a:r>
          </a:p>
        </p:txBody>
      </p:sp>
      <p:sp>
        <p:nvSpPr>
          <p:cNvPr id="54" name="TextBox 53">
            <a:extLst>
              <a:ext uri="{FF2B5EF4-FFF2-40B4-BE49-F238E27FC236}">
                <a16:creationId xmlns:a16="http://schemas.microsoft.com/office/drawing/2014/main" id="{A70F5DE3-69B7-6045-9D98-50A87E338428}"/>
              </a:ext>
            </a:extLst>
          </p:cNvPr>
          <p:cNvSpPr txBox="1"/>
          <p:nvPr/>
        </p:nvSpPr>
        <p:spPr>
          <a:xfrm>
            <a:off x="3725995" y="1254264"/>
            <a:ext cx="5923128" cy="769441"/>
          </a:xfrm>
          <a:prstGeom prst="rect">
            <a:avLst/>
          </a:prstGeom>
          <a:noFill/>
        </p:spPr>
        <p:txBody>
          <a:bodyPr wrap="square" rtlCol="0">
            <a:spAutoFit/>
          </a:bodyPr>
          <a:lstStyle/>
          <a:p>
            <a:r>
              <a:rPr lang="en-US" sz="4400" b="1" dirty="0"/>
              <a:t>=                           x</a:t>
            </a:r>
          </a:p>
        </p:txBody>
      </p:sp>
      <p:sp>
        <p:nvSpPr>
          <p:cNvPr id="6" name="Left Brace 5">
            <a:extLst>
              <a:ext uri="{FF2B5EF4-FFF2-40B4-BE49-F238E27FC236}">
                <a16:creationId xmlns:a16="http://schemas.microsoft.com/office/drawing/2014/main" id="{0166B7F9-70E0-0A4C-A445-32C53443C0A0}"/>
              </a:ext>
            </a:extLst>
          </p:cNvPr>
          <p:cNvSpPr/>
          <p:nvPr/>
        </p:nvSpPr>
        <p:spPr>
          <a:xfrm rot="5400000">
            <a:off x="5762390" y="-3651017"/>
            <a:ext cx="398813" cy="11575447"/>
          </a:xfrm>
          <a:prstGeom prst="leftBrace">
            <a:avLst>
              <a:gd name="adj1" fmla="val 86883"/>
              <a:gd name="adj2" fmla="val 509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pic>
        <p:nvPicPr>
          <p:cNvPr id="9" name="Picture 8">
            <a:extLst>
              <a:ext uri="{FF2B5EF4-FFF2-40B4-BE49-F238E27FC236}">
                <a16:creationId xmlns:a16="http://schemas.microsoft.com/office/drawing/2014/main" id="{3264CBEE-3844-B94E-85D3-ECDC45DBA920}"/>
              </a:ext>
            </a:extLst>
          </p:cNvPr>
          <p:cNvPicPr>
            <a:picLocks noChangeAspect="1"/>
          </p:cNvPicPr>
          <p:nvPr/>
        </p:nvPicPr>
        <p:blipFill>
          <a:blip r:embed="rId23"/>
          <a:stretch>
            <a:fillRect/>
          </a:stretch>
        </p:blipFill>
        <p:spPr>
          <a:xfrm rot="1678059">
            <a:off x="2610509" y="2819039"/>
            <a:ext cx="696401" cy="700938"/>
          </a:xfrm>
          <a:prstGeom prst="rect">
            <a:avLst/>
          </a:prstGeom>
        </p:spPr>
      </p:pic>
      <p:grpSp>
        <p:nvGrpSpPr>
          <p:cNvPr id="70" name="Group 69">
            <a:extLst>
              <a:ext uri="{FF2B5EF4-FFF2-40B4-BE49-F238E27FC236}">
                <a16:creationId xmlns:a16="http://schemas.microsoft.com/office/drawing/2014/main" id="{76467D2F-BFF3-854F-A77A-FC0374C8C0CC}"/>
              </a:ext>
            </a:extLst>
          </p:cNvPr>
          <p:cNvGrpSpPr/>
          <p:nvPr/>
        </p:nvGrpSpPr>
        <p:grpSpPr>
          <a:xfrm>
            <a:off x="5441503" y="2141320"/>
            <a:ext cx="814646" cy="788942"/>
            <a:chOff x="11201026" y="652971"/>
            <a:chExt cx="814646" cy="788942"/>
          </a:xfrm>
        </p:grpSpPr>
        <p:grpSp>
          <p:nvGrpSpPr>
            <p:cNvPr id="71" name="Graphic 4">
              <a:extLst>
                <a:ext uri="{FF2B5EF4-FFF2-40B4-BE49-F238E27FC236}">
                  <a16:creationId xmlns:a16="http://schemas.microsoft.com/office/drawing/2014/main" id="{5CEE4389-0B6F-E842-9E2A-BC6D29277128}"/>
                </a:ext>
              </a:extLst>
            </p:cNvPr>
            <p:cNvGrpSpPr/>
            <p:nvPr/>
          </p:nvGrpSpPr>
          <p:grpSpPr>
            <a:xfrm rot="10800000">
              <a:off x="11220793" y="666800"/>
              <a:ext cx="775113" cy="775113"/>
              <a:chOff x="1114147" y="2030135"/>
              <a:chExt cx="2956420" cy="2956420"/>
            </a:xfrm>
          </p:grpSpPr>
          <p:sp>
            <p:nvSpPr>
              <p:cNvPr id="75" name="Freeform 74">
                <a:extLst>
                  <a:ext uri="{FF2B5EF4-FFF2-40B4-BE49-F238E27FC236}">
                    <a16:creationId xmlns:a16="http://schemas.microsoft.com/office/drawing/2014/main" id="{41886B16-5EA7-9349-B9E8-543FD282038C}"/>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FFAC55"/>
              </a:solidFill>
              <a:ln w="5767" cap="flat">
                <a:noFill/>
                <a:prstDash val="solid"/>
                <a:miter/>
              </a:ln>
            </p:spPr>
            <p:txBody>
              <a:bodyPr wrap="none" rtlCol="0" anchor="ctr"/>
              <a:lstStyle/>
              <a:p>
                <a:endParaRPr lang="en-US" sz="2000"/>
              </a:p>
            </p:txBody>
          </p:sp>
          <p:sp>
            <p:nvSpPr>
              <p:cNvPr id="76" name="Freeform 75">
                <a:extLst>
                  <a:ext uri="{FF2B5EF4-FFF2-40B4-BE49-F238E27FC236}">
                    <a16:creationId xmlns:a16="http://schemas.microsoft.com/office/drawing/2014/main" id="{383445AB-8F56-264D-8D4E-D0EC93483BDC}"/>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FFCE6E"/>
              </a:solidFill>
              <a:ln w="5767" cap="flat">
                <a:noFill/>
                <a:prstDash val="solid"/>
                <a:miter/>
              </a:ln>
            </p:spPr>
            <p:txBody>
              <a:bodyPr wrap="none" rtlCol="0" anchor="ctr"/>
              <a:lstStyle/>
              <a:p>
                <a:endParaRPr lang="en-US" sz="2000" dirty="0"/>
              </a:p>
            </p:txBody>
          </p:sp>
          <p:sp>
            <p:nvSpPr>
              <p:cNvPr id="77" name="Freeform 76">
                <a:extLst>
                  <a:ext uri="{FF2B5EF4-FFF2-40B4-BE49-F238E27FC236}">
                    <a16:creationId xmlns:a16="http://schemas.microsoft.com/office/drawing/2014/main" id="{A74C4E1C-1EA0-F04A-B76D-82AAF9820270}"/>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FF8A3B"/>
              </a:solidFill>
              <a:ln w="5767" cap="flat">
                <a:noFill/>
                <a:prstDash val="solid"/>
                <a:miter/>
              </a:ln>
            </p:spPr>
            <p:txBody>
              <a:bodyPr wrap="none" rtlCol="0" anchor="ctr"/>
              <a:lstStyle/>
              <a:p>
                <a:endParaRPr lang="en-US" sz="2000"/>
              </a:p>
            </p:txBody>
          </p:sp>
          <p:sp>
            <p:nvSpPr>
              <p:cNvPr id="78" name="Freeform 77">
                <a:extLst>
                  <a:ext uri="{FF2B5EF4-FFF2-40B4-BE49-F238E27FC236}">
                    <a16:creationId xmlns:a16="http://schemas.microsoft.com/office/drawing/2014/main" id="{4D4F3B69-30EA-A445-AAFF-09761105156D}"/>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FF6835"/>
              </a:solidFill>
              <a:ln w="5767" cap="flat">
                <a:noFill/>
                <a:prstDash val="solid"/>
                <a:miter/>
              </a:ln>
            </p:spPr>
            <p:txBody>
              <a:bodyPr wrap="none" rtlCol="0" anchor="ctr"/>
              <a:lstStyle/>
              <a:p>
                <a:endParaRPr lang="en-US" sz="2000" dirty="0"/>
              </a:p>
            </p:txBody>
          </p:sp>
        </p:grpSp>
        <p:sp>
          <p:nvSpPr>
            <p:cNvPr id="72" name="TextBox 71">
              <a:extLst>
                <a:ext uri="{FF2B5EF4-FFF2-40B4-BE49-F238E27FC236}">
                  <a16:creationId xmlns:a16="http://schemas.microsoft.com/office/drawing/2014/main" id="{DFF19EB5-0233-2542-9F6C-ECC1C9E7BA22}"/>
                </a:ext>
              </a:extLst>
            </p:cNvPr>
            <p:cNvSpPr txBox="1"/>
            <p:nvPr/>
          </p:nvSpPr>
          <p:spPr>
            <a:xfrm>
              <a:off x="11201026" y="652971"/>
              <a:ext cx="814646" cy="200055"/>
            </a:xfrm>
            <a:prstGeom prst="rect">
              <a:avLst/>
            </a:prstGeom>
            <a:noFill/>
          </p:spPr>
          <p:txBody>
            <a:bodyPr wrap="none" rtlCol="0" anchor="b">
              <a:spAutoFit/>
            </a:bodyPr>
            <a:lstStyle/>
            <a:p>
              <a:pPr algn="ctr"/>
              <a:r>
                <a:rPr lang="en-US" sz="700" dirty="0">
                  <a:solidFill>
                    <a:schemeClr val="bg1"/>
                  </a:solidFill>
                  <a:effectLst>
                    <a:glow rad="12700">
                      <a:schemeClr val="bg1">
                        <a:lumMod val="65000"/>
                      </a:schemeClr>
                    </a:glow>
                  </a:effectLst>
                  <a:latin typeface="Arial Rounded MT Bold" panose="020F0704030504030204" pitchFamily="34" charset="77"/>
                </a:rPr>
                <a:t>Confidentiality</a:t>
              </a:r>
            </a:p>
          </p:txBody>
        </p:sp>
        <p:sp>
          <p:nvSpPr>
            <p:cNvPr id="73" name="TextBox 72">
              <a:extLst>
                <a:ext uri="{FF2B5EF4-FFF2-40B4-BE49-F238E27FC236}">
                  <a16:creationId xmlns:a16="http://schemas.microsoft.com/office/drawing/2014/main" id="{5F3CB75A-2A5C-5948-A55E-9B18CF783C24}"/>
                </a:ext>
              </a:extLst>
            </p:cNvPr>
            <p:cNvSpPr txBox="1"/>
            <p:nvPr/>
          </p:nvSpPr>
          <p:spPr>
            <a:xfrm rot="3600000">
              <a:off x="11161851" y="969994"/>
              <a:ext cx="553357" cy="200055"/>
            </a:xfrm>
            <a:prstGeom prst="rect">
              <a:avLst/>
            </a:prstGeom>
            <a:noFill/>
          </p:spPr>
          <p:txBody>
            <a:bodyPr wrap="none" rtlCol="0" anchor="b">
              <a:spAutoFit/>
            </a:bodyPr>
            <a:lstStyle/>
            <a:p>
              <a:pPr algn="ctr"/>
              <a:r>
                <a:rPr lang="en-US" sz="700" dirty="0">
                  <a:solidFill>
                    <a:schemeClr val="bg1"/>
                  </a:solidFill>
                  <a:effectLst>
                    <a:glow rad="12700">
                      <a:schemeClr val="bg1">
                        <a:lumMod val="65000"/>
                      </a:schemeClr>
                    </a:glow>
                  </a:effectLst>
                  <a:latin typeface="Arial Rounded MT Bold" panose="020F0704030504030204" pitchFamily="34" charset="77"/>
                </a:rPr>
                <a:t>Integrity</a:t>
              </a:r>
            </a:p>
          </p:txBody>
        </p:sp>
        <p:sp>
          <p:nvSpPr>
            <p:cNvPr id="74" name="TextBox 73">
              <a:extLst>
                <a:ext uri="{FF2B5EF4-FFF2-40B4-BE49-F238E27FC236}">
                  <a16:creationId xmlns:a16="http://schemas.microsoft.com/office/drawing/2014/main" id="{50A2B4FB-75DF-804D-856A-641ECE1C3BC6}"/>
                </a:ext>
              </a:extLst>
            </p:cNvPr>
            <p:cNvSpPr txBox="1"/>
            <p:nvPr/>
          </p:nvSpPr>
          <p:spPr>
            <a:xfrm rot="18000000">
              <a:off x="11455941" y="959992"/>
              <a:ext cx="659155" cy="200055"/>
            </a:xfrm>
            <a:prstGeom prst="rect">
              <a:avLst/>
            </a:prstGeom>
            <a:noFill/>
          </p:spPr>
          <p:txBody>
            <a:bodyPr wrap="none" rtlCol="0" anchor="b">
              <a:spAutoFit/>
            </a:bodyPr>
            <a:lstStyle/>
            <a:p>
              <a:pPr algn="ctr"/>
              <a:r>
                <a:rPr lang="en-US" sz="700" dirty="0">
                  <a:solidFill>
                    <a:schemeClr val="bg1"/>
                  </a:solidFill>
                  <a:effectLst>
                    <a:glow rad="12700">
                      <a:schemeClr val="bg1">
                        <a:lumMod val="65000"/>
                      </a:schemeClr>
                    </a:glow>
                  </a:effectLst>
                  <a:latin typeface="Arial Rounded MT Bold" panose="020F0704030504030204" pitchFamily="34" charset="77"/>
                </a:rPr>
                <a:t>Availability</a:t>
              </a:r>
            </a:p>
          </p:txBody>
        </p:sp>
      </p:grpSp>
      <p:grpSp>
        <p:nvGrpSpPr>
          <p:cNvPr id="79" name="Group 78">
            <a:extLst>
              <a:ext uri="{FF2B5EF4-FFF2-40B4-BE49-F238E27FC236}">
                <a16:creationId xmlns:a16="http://schemas.microsoft.com/office/drawing/2014/main" id="{49F920A8-E454-304F-B3E9-2789CCE60785}"/>
              </a:ext>
            </a:extLst>
          </p:cNvPr>
          <p:cNvGrpSpPr/>
          <p:nvPr/>
        </p:nvGrpSpPr>
        <p:grpSpPr>
          <a:xfrm>
            <a:off x="8765615" y="857087"/>
            <a:ext cx="771251" cy="771251"/>
            <a:chOff x="10217858" y="241474"/>
            <a:chExt cx="771251" cy="771251"/>
          </a:xfrm>
        </p:grpSpPr>
        <p:grpSp>
          <p:nvGrpSpPr>
            <p:cNvPr id="80" name="Graphic 4">
              <a:extLst>
                <a:ext uri="{FF2B5EF4-FFF2-40B4-BE49-F238E27FC236}">
                  <a16:creationId xmlns:a16="http://schemas.microsoft.com/office/drawing/2014/main" id="{CD3F7DAD-D8DE-C446-82CB-6C908CBAB9FD}"/>
                </a:ext>
              </a:extLst>
            </p:cNvPr>
            <p:cNvGrpSpPr/>
            <p:nvPr/>
          </p:nvGrpSpPr>
          <p:grpSpPr>
            <a:xfrm>
              <a:off x="10217858" y="241474"/>
              <a:ext cx="771251" cy="771251"/>
              <a:chOff x="1114147" y="2030135"/>
              <a:chExt cx="2956420" cy="2956420"/>
            </a:xfrm>
          </p:grpSpPr>
          <p:sp>
            <p:nvSpPr>
              <p:cNvPr id="84" name="Freeform 83">
                <a:extLst>
                  <a:ext uri="{FF2B5EF4-FFF2-40B4-BE49-F238E27FC236}">
                    <a16:creationId xmlns:a16="http://schemas.microsoft.com/office/drawing/2014/main" id="{CECC176E-EBB7-C648-A848-39DD4B1680B2}"/>
                  </a:ext>
                </a:extLst>
              </p:cNvPr>
              <p:cNvSpPr/>
              <p:nvPr/>
            </p:nvSpPr>
            <p:spPr>
              <a:xfrm>
                <a:off x="2411905" y="2222019"/>
                <a:ext cx="1658661" cy="2379190"/>
              </a:xfrm>
              <a:custGeom>
                <a:avLst/>
                <a:gdLst>
                  <a:gd name="connsiteX0" fmla="*/ 1658661 w 1658661"/>
                  <a:gd name="connsiteY0" fmla="*/ 2247792 h 2379190"/>
                  <a:gd name="connsiteX1" fmla="*/ 371955 w 1658661"/>
                  <a:gd name="connsiteY1" fmla="*/ 6 h 2379190"/>
                  <a:gd name="connsiteX2" fmla="*/ 0 w 1658661"/>
                  <a:gd name="connsiteY2" fmla="*/ 0 h 2379190"/>
                  <a:gd name="connsiteX3" fmla="*/ 1166360 w 1658661"/>
                  <a:gd name="connsiteY3" fmla="*/ 2379191 h 2379190"/>
                </a:gdLst>
                <a:ahLst/>
                <a:cxnLst>
                  <a:cxn ang="0">
                    <a:pos x="connsiteX0" y="connsiteY0"/>
                  </a:cxn>
                  <a:cxn ang="0">
                    <a:pos x="connsiteX1" y="connsiteY1"/>
                  </a:cxn>
                  <a:cxn ang="0">
                    <a:pos x="connsiteX2" y="connsiteY2"/>
                  </a:cxn>
                  <a:cxn ang="0">
                    <a:pos x="connsiteX3" y="connsiteY3"/>
                  </a:cxn>
                </a:cxnLst>
                <a:rect l="l" t="t" r="r" b="b"/>
                <a:pathLst>
                  <a:path w="1658661" h="2379190">
                    <a:moveTo>
                      <a:pt x="1658661" y="2247792"/>
                    </a:moveTo>
                    <a:lnTo>
                      <a:pt x="371955" y="6"/>
                    </a:lnTo>
                    <a:lnTo>
                      <a:pt x="0" y="0"/>
                    </a:lnTo>
                    <a:lnTo>
                      <a:pt x="1166360" y="2379191"/>
                    </a:lnTo>
                    <a:close/>
                  </a:path>
                </a:pathLst>
              </a:custGeom>
              <a:solidFill>
                <a:srgbClr val="76D6FF"/>
              </a:solidFill>
              <a:ln w="5767" cap="flat">
                <a:noFill/>
                <a:prstDash val="solid"/>
                <a:miter/>
              </a:ln>
            </p:spPr>
            <p:txBody>
              <a:bodyPr rtlCol="0" anchor="ctr"/>
              <a:lstStyle/>
              <a:p>
                <a:endParaRPr lang="en-US" sz="800"/>
              </a:p>
            </p:txBody>
          </p:sp>
          <p:sp>
            <p:nvSpPr>
              <p:cNvPr id="85" name="Freeform 84">
                <a:extLst>
                  <a:ext uri="{FF2B5EF4-FFF2-40B4-BE49-F238E27FC236}">
                    <a16:creationId xmlns:a16="http://schemas.microsoft.com/office/drawing/2014/main" id="{867109B7-5342-3F41-8517-EF11360CAAC0}"/>
                  </a:ext>
                </a:extLst>
              </p:cNvPr>
              <p:cNvSpPr/>
              <p:nvPr/>
            </p:nvSpPr>
            <p:spPr>
              <a:xfrm>
                <a:off x="1726680" y="4147688"/>
                <a:ext cx="1982978" cy="453521"/>
              </a:xfrm>
              <a:custGeom>
                <a:avLst/>
                <a:gdLst>
                  <a:gd name="connsiteX0" fmla="*/ 185972 w 1982978"/>
                  <a:gd name="connsiteY0" fmla="*/ 0 h 453521"/>
                  <a:gd name="connsiteX1" fmla="*/ 0 w 1982978"/>
                  <a:gd name="connsiteY1" fmla="*/ 453522 h 453521"/>
                  <a:gd name="connsiteX2" fmla="*/ 1982978 w 1982978"/>
                  <a:gd name="connsiteY2" fmla="*/ 322123 h 453521"/>
                  <a:gd name="connsiteX3" fmla="*/ 1796995 w 1982978"/>
                  <a:gd name="connsiteY3" fmla="*/ 0 h 453521"/>
                </a:gdLst>
                <a:ahLst/>
                <a:cxnLst>
                  <a:cxn ang="0">
                    <a:pos x="connsiteX0" y="connsiteY0"/>
                  </a:cxn>
                  <a:cxn ang="0">
                    <a:pos x="connsiteX1" y="connsiteY1"/>
                  </a:cxn>
                  <a:cxn ang="0">
                    <a:pos x="connsiteX2" y="connsiteY2"/>
                  </a:cxn>
                  <a:cxn ang="0">
                    <a:pos x="connsiteX3" y="connsiteY3"/>
                  </a:cxn>
                </a:cxnLst>
                <a:rect l="l" t="t" r="r" b="b"/>
                <a:pathLst>
                  <a:path w="1982978" h="453521">
                    <a:moveTo>
                      <a:pt x="185972" y="0"/>
                    </a:moveTo>
                    <a:lnTo>
                      <a:pt x="0" y="453522"/>
                    </a:lnTo>
                    <a:lnTo>
                      <a:pt x="1982978" y="322123"/>
                    </a:lnTo>
                    <a:lnTo>
                      <a:pt x="1796995" y="0"/>
                    </a:lnTo>
                    <a:close/>
                  </a:path>
                </a:pathLst>
              </a:custGeom>
              <a:solidFill>
                <a:srgbClr val="00FDFF"/>
              </a:solidFill>
              <a:ln w="5767" cap="flat">
                <a:noFill/>
                <a:prstDash val="solid"/>
                <a:miter/>
              </a:ln>
            </p:spPr>
            <p:txBody>
              <a:bodyPr rtlCol="0" anchor="ctr"/>
              <a:lstStyle/>
              <a:p>
                <a:endParaRPr lang="en-US" sz="800"/>
              </a:p>
            </p:txBody>
          </p:sp>
          <p:sp>
            <p:nvSpPr>
              <p:cNvPr id="86" name="Freeform 85">
                <a:extLst>
                  <a:ext uri="{FF2B5EF4-FFF2-40B4-BE49-F238E27FC236}">
                    <a16:creationId xmlns:a16="http://schemas.microsoft.com/office/drawing/2014/main" id="{AF47BB32-A8B0-4E4C-BD2B-B5ABD54CD3C6}"/>
                  </a:ext>
                </a:extLst>
              </p:cNvPr>
              <p:cNvSpPr/>
              <p:nvPr/>
            </p:nvSpPr>
            <p:spPr>
              <a:xfrm>
                <a:off x="1300112" y="2869013"/>
                <a:ext cx="2770454" cy="1925657"/>
              </a:xfrm>
              <a:custGeom>
                <a:avLst/>
                <a:gdLst>
                  <a:gd name="connsiteX0" fmla="*/ 557961 w 2770454"/>
                  <a:gd name="connsiteY0" fmla="*/ 1603523 h 1925657"/>
                  <a:gd name="connsiteX1" fmla="*/ 1297764 w 2770454"/>
                  <a:gd name="connsiteY1" fmla="*/ 322128 h 1925657"/>
                  <a:gd name="connsiteX2" fmla="*/ 1111787 w 2770454"/>
                  <a:gd name="connsiteY2" fmla="*/ 0 h 1925657"/>
                  <a:gd name="connsiteX3" fmla="*/ 914689 w 2770454"/>
                  <a:gd name="connsiteY3" fmla="*/ 0 h 1925657"/>
                  <a:gd name="connsiteX4" fmla="*/ 0 w 2770454"/>
                  <a:gd name="connsiteY4" fmla="*/ 1925657 h 1925657"/>
                  <a:gd name="connsiteX5" fmla="*/ 2584471 w 2770454"/>
                  <a:gd name="connsiteY5" fmla="*/ 1925657 h 1925657"/>
                  <a:gd name="connsiteX6" fmla="*/ 2770454 w 2770454"/>
                  <a:gd name="connsiteY6" fmla="*/ 1603523 h 192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454" h="1925657">
                    <a:moveTo>
                      <a:pt x="557961" y="1603523"/>
                    </a:moveTo>
                    <a:lnTo>
                      <a:pt x="1297764" y="322128"/>
                    </a:lnTo>
                    <a:lnTo>
                      <a:pt x="1111787" y="0"/>
                    </a:lnTo>
                    <a:lnTo>
                      <a:pt x="914689" y="0"/>
                    </a:lnTo>
                    <a:lnTo>
                      <a:pt x="0" y="1925657"/>
                    </a:lnTo>
                    <a:lnTo>
                      <a:pt x="2584471" y="1925657"/>
                    </a:lnTo>
                    <a:lnTo>
                      <a:pt x="2770454" y="1603523"/>
                    </a:lnTo>
                    <a:close/>
                  </a:path>
                </a:pathLst>
              </a:custGeom>
              <a:solidFill>
                <a:srgbClr val="0096FF"/>
              </a:solidFill>
              <a:ln w="5767" cap="flat">
                <a:noFill/>
                <a:prstDash val="solid"/>
                <a:miter/>
              </a:ln>
            </p:spPr>
            <p:txBody>
              <a:bodyPr rtlCol="0" anchor="ctr"/>
              <a:lstStyle/>
              <a:p>
                <a:endParaRPr lang="en-US" sz="800"/>
              </a:p>
            </p:txBody>
          </p:sp>
          <p:sp>
            <p:nvSpPr>
              <p:cNvPr id="87" name="Freeform 86">
                <a:extLst>
                  <a:ext uri="{FF2B5EF4-FFF2-40B4-BE49-F238E27FC236}">
                    <a16:creationId xmlns:a16="http://schemas.microsoft.com/office/drawing/2014/main" id="{8C8D174E-6B12-F44F-BC29-9AC191FFCAE5}"/>
                  </a:ext>
                </a:extLst>
              </p:cNvPr>
              <p:cNvSpPr/>
              <p:nvPr/>
            </p:nvSpPr>
            <p:spPr>
              <a:xfrm>
                <a:off x="1114147" y="2222025"/>
                <a:ext cx="2409528" cy="2569920"/>
              </a:xfrm>
              <a:custGeom>
                <a:avLst/>
                <a:gdLst>
                  <a:gd name="connsiteX0" fmla="*/ 1297753 w 2409528"/>
                  <a:gd name="connsiteY0" fmla="*/ 0 h 2569920"/>
                  <a:gd name="connsiteX1" fmla="*/ 0 w 2409528"/>
                  <a:gd name="connsiteY1" fmla="*/ 2247769 h 2569920"/>
                  <a:gd name="connsiteX2" fmla="*/ 185966 w 2409528"/>
                  <a:gd name="connsiteY2" fmla="*/ 2569920 h 2569920"/>
                  <a:gd name="connsiteX3" fmla="*/ 1297753 w 2409528"/>
                  <a:gd name="connsiteY3" fmla="*/ 644269 h 2569920"/>
                  <a:gd name="connsiteX4" fmla="*/ 2037562 w 2409528"/>
                  <a:gd name="connsiteY4" fmla="*/ 1925663 h 2569920"/>
                  <a:gd name="connsiteX5" fmla="*/ 2409529 w 2409528"/>
                  <a:gd name="connsiteY5" fmla="*/ 1925663 h 25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528" h="2569920">
                    <a:moveTo>
                      <a:pt x="1297753" y="0"/>
                    </a:moveTo>
                    <a:lnTo>
                      <a:pt x="0" y="2247769"/>
                    </a:lnTo>
                    <a:lnTo>
                      <a:pt x="185966" y="2569920"/>
                    </a:lnTo>
                    <a:lnTo>
                      <a:pt x="1297753" y="644269"/>
                    </a:lnTo>
                    <a:lnTo>
                      <a:pt x="2037562" y="1925663"/>
                    </a:lnTo>
                    <a:lnTo>
                      <a:pt x="2409529" y="1925663"/>
                    </a:lnTo>
                    <a:close/>
                  </a:path>
                </a:pathLst>
              </a:custGeom>
              <a:solidFill>
                <a:srgbClr val="0432FF"/>
              </a:solidFill>
              <a:ln w="5767" cap="flat">
                <a:noFill/>
                <a:prstDash val="solid"/>
                <a:miter/>
              </a:ln>
            </p:spPr>
            <p:txBody>
              <a:bodyPr rtlCol="0" anchor="ctr"/>
              <a:lstStyle/>
              <a:p>
                <a:endParaRPr lang="en-US" sz="800"/>
              </a:p>
            </p:txBody>
          </p:sp>
        </p:grpSp>
        <p:sp>
          <p:nvSpPr>
            <p:cNvPr id="81" name="TextBox 80">
              <a:extLst>
                <a:ext uri="{FF2B5EF4-FFF2-40B4-BE49-F238E27FC236}">
                  <a16:creationId xmlns:a16="http://schemas.microsoft.com/office/drawing/2014/main" id="{7DCEBC81-6479-D043-AD65-0365AFF95E6B}"/>
                </a:ext>
              </a:extLst>
            </p:cNvPr>
            <p:cNvSpPr txBox="1"/>
            <p:nvPr/>
          </p:nvSpPr>
          <p:spPr>
            <a:xfrm>
              <a:off x="10274707" y="806200"/>
              <a:ext cx="657552" cy="200055"/>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Ephemeral</a:t>
              </a:r>
            </a:p>
          </p:txBody>
        </p:sp>
        <p:sp>
          <p:nvSpPr>
            <p:cNvPr id="82" name="TextBox 81">
              <a:extLst>
                <a:ext uri="{FF2B5EF4-FFF2-40B4-BE49-F238E27FC236}">
                  <a16:creationId xmlns:a16="http://schemas.microsoft.com/office/drawing/2014/main" id="{7AA6BB0A-4A53-2847-96B5-6FAD918C04D4}"/>
                </a:ext>
              </a:extLst>
            </p:cNvPr>
            <p:cNvSpPr txBox="1"/>
            <p:nvPr/>
          </p:nvSpPr>
          <p:spPr>
            <a:xfrm rot="3612658" flipH="1">
              <a:off x="10456343" y="482578"/>
              <a:ext cx="646331" cy="200055"/>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Immutable</a:t>
              </a:r>
            </a:p>
          </p:txBody>
        </p:sp>
        <p:sp>
          <p:nvSpPr>
            <p:cNvPr id="83" name="TextBox 82">
              <a:extLst>
                <a:ext uri="{FF2B5EF4-FFF2-40B4-BE49-F238E27FC236}">
                  <a16:creationId xmlns:a16="http://schemas.microsoft.com/office/drawing/2014/main" id="{45B9164F-8731-F843-B002-6EFC5CFB5717}"/>
                </a:ext>
              </a:extLst>
            </p:cNvPr>
            <p:cNvSpPr txBox="1"/>
            <p:nvPr/>
          </p:nvSpPr>
          <p:spPr>
            <a:xfrm rot="18000000" flipH="1">
              <a:off x="10076209" y="518026"/>
              <a:ext cx="670375" cy="200055"/>
            </a:xfrm>
            <a:prstGeom prst="rect">
              <a:avLst/>
            </a:prstGeom>
            <a:noFill/>
          </p:spPr>
          <p:txBody>
            <a:bodyPr wrap="none" rtlCol="0" anchor="b">
              <a:spAutoFit/>
            </a:bodyPr>
            <a:lstStyle/>
            <a:p>
              <a:pPr algn="ctr"/>
              <a:r>
                <a:rPr lang="en-US" sz="700" dirty="0">
                  <a:solidFill>
                    <a:schemeClr val="bg1"/>
                  </a:solidFill>
                  <a:effectLst>
                    <a:glow rad="12700">
                      <a:schemeClr val="bg1">
                        <a:lumMod val="50000"/>
                      </a:schemeClr>
                    </a:glow>
                  </a:effectLst>
                  <a:latin typeface="Arial Rounded MT Bold" panose="020F0704030504030204" pitchFamily="34" charset="77"/>
                </a:rPr>
                <a:t>Distributed</a:t>
              </a:r>
            </a:p>
          </p:txBody>
        </p:sp>
      </p:grpSp>
    </p:spTree>
    <p:extLst>
      <p:ext uri="{BB962C8B-B14F-4D97-AF65-F5344CB8AC3E}">
        <p14:creationId xmlns:p14="http://schemas.microsoft.com/office/powerpoint/2010/main" val="36569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51"/>
                                        </p:tgtEl>
                                      </p:cBhvr>
                                      <p:by x="150000" y="150000"/>
                                    </p:animScale>
                                  </p:childTnLst>
                                </p:cTn>
                              </p:par>
                              <p:par>
                                <p:cTn id="17" presetID="6" presetClass="emph" presetSubtype="0" fill="hold" grpId="0" nodeType="withEffect">
                                  <p:stCondLst>
                                    <p:cond delay="0"/>
                                  </p:stCondLst>
                                  <p:childTnLst>
                                    <p:animScale>
                                      <p:cBhvr>
                                        <p:cTn id="18" dur="2000" fill="hold"/>
                                        <p:tgtEl>
                                          <p:spTgt spid="17"/>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52"/>
                                        </p:tgtEl>
                                      </p:cBhvr>
                                      <p:by x="25000" y="25000"/>
                                    </p:animScale>
                                  </p:childTnLst>
                                </p:cTn>
                              </p:par>
                              <p:par>
                                <p:cTn id="25" presetID="6" presetClass="emph" presetSubtype="0" fill="hold" grpId="1" nodeType="withEffect">
                                  <p:stCondLst>
                                    <p:cond delay="0"/>
                                  </p:stCondLst>
                                  <p:childTnLst>
                                    <p:animScale>
                                      <p:cBhvr>
                                        <p:cTn id="26" dur="2000" fill="hold"/>
                                        <p:tgtEl>
                                          <p:spTgt spid="17"/>
                                        </p:tgtEl>
                                      </p:cBhvr>
                                      <p:by x="25000" y="2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1" grpId="0"/>
      <p:bldP spid="52" grpId="0"/>
      <p:bldP spid="6" grpId="0" animBg="1"/>
    </p:bldLst>
  </p:timing>
</p:sld>
</file>

<file path=ppt/theme/theme1.xml><?xml version="1.0" encoding="utf-8"?>
<a:theme xmlns:a="http://schemas.openxmlformats.org/drawingml/2006/main" name="CNCF Master">
  <a:themeElements>
    <a:clrScheme name="RSAC 2020">
      <a:dk1>
        <a:srgbClr val="000000"/>
      </a:dk1>
      <a:lt1>
        <a:srgbClr val="FFFFFF"/>
      </a:lt1>
      <a:dk2>
        <a:srgbClr val="C34964"/>
      </a:dk2>
      <a:lt2>
        <a:srgbClr val="61C193"/>
      </a:lt2>
      <a:accent1>
        <a:srgbClr val="61C193"/>
      </a:accent1>
      <a:accent2>
        <a:srgbClr val="C34964"/>
      </a:accent2>
      <a:accent3>
        <a:srgbClr val="08C0DE"/>
      </a:accent3>
      <a:accent4>
        <a:srgbClr val="DAC556"/>
      </a:accent4>
      <a:accent5>
        <a:srgbClr val="EA6851"/>
      </a:accent5>
      <a:accent6>
        <a:srgbClr val="0076CF"/>
      </a:accent6>
      <a:hlink>
        <a:srgbClr val="001B71"/>
      </a:hlink>
      <a:folHlink>
        <a:srgbClr val="0076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SAC 2020 speaker template (tracks) -  1 speaker.pptx" id="{1ED8A421-1BC8-4874-9097-77A5AA7C48A1}" vid="{A7C3C493-C597-4099-9E72-C38CD7FA4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5f7cfdaa-ee35-4dc3-a550-36d78da8c95a}" enabled="1" method="Standard" siteId="{c3802fe6-c0e6-4747-a653-20a2c239a88c}" contentBits="0" removed="0"/>
</clbl:labelList>
</file>

<file path=docProps/app.xml><?xml version="1.0" encoding="utf-8"?>
<Properties xmlns="http://schemas.openxmlformats.org/officeDocument/2006/extended-properties" xmlns:vt="http://schemas.openxmlformats.org/officeDocument/2006/docPropsVTypes">
  <Template>RSAC 2020 theme</Template>
  <TotalTime>52054</TotalTime>
  <Words>6547</Words>
  <Application>Microsoft Macintosh PowerPoint</Application>
  <PresentationFormat>Widescreen</PresentationFormat>
  <Paragraphs>697</Paragraphs>
  <Slides>31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Black</vt:lpstr>
      <vt:lpstr>Arial Rounded MT Bold</vt:lpstr>
      <vt:lpstr>Calibri</vt:lpstr>
      <vt:lpstr>Century Gothic</vt:lpstr>
      <vt:lpstr>Courier New</vt:lpstr>
      <vt:lpstr>Impact</vt:lpstr>
      <vt:lpstr>System Font Regular</vt:lpstr>
      <vt:lpstr>Wingdings</vt:lpstr>
      <vt:lpstr>CNCF Master</vt:lpstr>
      <vt:lpstr>The Past, Present, and Future of Security… and How to Stop It</vt:lpstr>
      <vt:lpstr>A Quick History of IT and Security</vt:lpstr>
      <vt:lpstr>Mapping to the NIST Cybersecurity Framework</vt:lpstr>
      <vt:lpstr>2020s: Age of Recovery (or Resiliency)</vt:lpstr>
      <vt:lpstr>2020s: Age of Recovery (or Resiliency)</vt:lpstr>
      <vt:lpstr>Forging ahead or regressing back?</vt:lpstr>
      <vt:lpstr>2020s: Age of Recovery (or Resiliency)</vt:lpstr>
      <vt:lpstr>The DIE Triad</vt:lpstr>
      <vt:lpstr>The Alternative: An Endless Conveyor Belt of Vulnerabilities and Threats</vt:lpstr>
      <vt:lpstr>Pets vs Cattle</vt:lpstr>
      <vt:lpstr>Which of these are pets? Which are cattle?</vt:lpstr>
      <vt:lpstr>Measuring Resiliency: Pets vs Cattle Curve</vt:lpstr>
      <vt:lpstr>More Ephemeral = More Resilient?</vt:lpstr>
      <vt:lpstr>Less Ephemeral = Less Resilient?</vt:lpstr>
      <vt:lpstr>Benchmarking Resiliency</vt:lpstr>
      <vt:lpstr>Pets vs Cattle Controls</vt:lpstr>
      <vt:lpstr>Pet Management at my $dayjob</vt:lpstr>
      <vt:lpstr>The DIE Triad Changes Roles &amp; Responsibilities</vt:lpstr>
      <vt:lpstr>The distribution of “Pets” and “Cattle” changes across the Shared Responsibility Model</vt:lpstr>
      <vt:lpstr>Applying DIE to Data: Privacy Enhancing Technologies</vt:lpstr>
      <vt:lpstr>Applying DIE to Data: Privacy Enhancing Technologies</vt:lpstr>
      <vt:lpstr>The DIE Triad</vt:lpstr>
      <vt:lpstr>Opposite Ends of the Spectrum?</vt:lpstr>
      <vt:lpstr>CIA By Design vs DIE By Design</vt:lpstr>
      <vt:lpstr>CIA By Design vs DIE By Design</vt:lpstr>
      <vt:lpstr>CIA By Design vs DIE By Design</vt:lpstr>
      <vt:lpstr>Examples</vt:lpstr>
      <vt:lpstr>DIE and the OODA Loop</vt:lpstr>
      <vt:lpstr>The Future of Security… Completing the CSF</vt:lpstr>
      <vt:lpstr>Fragility vs Resiliency vs Antifragility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dc:title>
  <dc:creator>Sounil Yu</dc:creator>
  <cp:lastModifiedBy>Sounil Yu</cp:lastModifiedBy>
  <cp:revision>166</cp:revision>
  <dcterms:created xsi:type="dcterms:W3CDTF">2019-11-28T17:02:57Z</dcterms:created>
  <dcterms:modified xsi:type="dcterms:W3CDTF">2025-09-05T13:28:27Z</dcterms:modified>
</cp:coreProperties>
</file>