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34"/>
  </p:notesMasterIdLst>
  <p:sldIdLst>
    <p:sldId id="256" r:id="rId5"/>
    <p:sldId id="258" r:id="rId6"/>
    <p:sldId id="259" r:id="rId7"/>
    <p:sldId id="272" r:id="rId8"/>
    <p:sldId id="269" r:id="rId9"/>
    <p:sldId id="270" r:id="rId10"/>
    <p:sldId id="271" r:id="rId11"/>
    <p:sldId id="273" r:id="rId12"/>
    <p:sldId id="274" r:id="rId13"/>
    <p:sldId id="263" r:id="rId14"/>
    <p:sldId id="277" r:id="rId15"/>
    <p:sldId id="278" r:id="rId16"/>
    <p:sldId id="279" r:id="rId17"/>
    <p:sldId id="280" r:id="rId18"/>
    <p:sldId id="275" r:id="rId19"/>
    <p:sldId id="281" r:id="rId20"/>
    <p:sldId id="294" r:id="rId21"/>
    <p:sldId id="283" r:id="rId22"/>
    <p:sldId id="282" r:id="rId23"/>
    <p:sldId id="284" r:id="rId24"/>
    <p:sldId id="286" r:id="rId25"/>
    <p:sldId id="288" r:id="rId26"/>
    <p:sldId id="287" r:id="rId27"/>
    <p:sldId id="290" r:id="rId28"/>
    <p:sldId id="289" r:id="rId29"/>
    <p:sldId id="285" r:id="rId30"/>
    <p:sldId id="292" r:id="rId31"/>
    <p:sldId id="293" r:id="rId32"/>
    <p:sldId id="291" r:id="rId33"/>
  </p:sldIdLst>
  <p:sldSz cx="18288000" cy="10287000"/>
  <p:notesSz cx="6858000" cy="9144000"/>
  <p:embeddedFontLst>
    <p:embeddedFont>
      <p:font typeface="Fira Sans" panose="020B0503050000020004" pitchFamily="34" charset="0"/>
      <p:regular r:id="rId35"/>
      <p:bold r:id="rId36"/>
      <p:italic r:id="rId37"/>
      <p:boldItalic r:id="rId38"/>
    </p:embeddedFont>
    <p:embeddedFont>
      <p:font typeface="Fira Sans Bold" panose="020B0803050000020004" pitchFamily="34" charset="0"/>
      <p:regular r:id="rId39"/>
      <p:bold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Condensed" panose="020F0502020204030204" pitchFamily="34" charset="0"/>
      <p:regular r:id="rId45"/>
      <p:bold r:id="rId46"/>
      <p:italic r:id="rId47"/>
      <p:boldItalic r:id="rId48"/>
    </p:embeddedFont>
    <p:embeddedFont>
      <p:font typeface="Roboto Condensed Bold" panose="02000000000000000000" pitchFamily="2" charset="0"/>
      <p:regular r:id="rId49"/>
      <p:bold r:id="rId50"/>
    </p:embeddedFont>
    <p:embeddedFont>
      <p:font typeface="Roboto Condensed Italics" panose="02000000000000000000" pitchFamily="2" charset="0"/>
      <p:regular r:id="rId51"/>
      <p: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B"/>
    <a:srgbClr val="BBAB00"/>
    <a:srgbClr val="009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92789" autoAdjust="0"/>
  </p:normalViewPr>
  <p:slideViewPr>
    <p:cSldViewPr>
      <p:cViewPr varScale="1">
        <p:scale>
          <a:sx n="67" d="100"/>
          <a:sy n="67" d="100"/>
        </p:scale>
        <p:origin x="184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19C5-C98A-4CE6-BC8A-AF9B644B5B31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0183A-DD23-49B5-9B13-14CEC1F0B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91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4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5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of everything on fire </a:t>
            </a:r>
          </a:p>
          <a:p>
            <a:endParaRPr lang="en-US" dirty="0"/>
          </a:p>
          <a:p>
            <a:r>
              <a:rPr lang="en-US" dirty="0"/>
              <a:t>What is </a:t>
            </a:r>
            <a:r>
              <a:rPr lang="en-US" dirty="0" err="1"/>
              <a:t>multicloud</a:t>
            </a:r>
            <a:r>
              <a:rPr lang="en-US" dirty="0"/>
              <a:t> in practice </a:t>
            </a:r>
          </a:p>
          <a:p>
            <a:endParaRPr lang="en-US" dirty="0"/>
          </a:p>
          <a:p>
            <a:r>
              <a:rPr lang="en-US" dirty="0"/>
              <a:t>Multi architecture </a:t>
            </a:r>
          </a:p>
          <a:p>
            <a:r>
              <a:rPr lang="en-US" dirty="0"/>
              <a:t>Several cloud dependent resources </a:t>
            </a:r>
          </a:p>
          <a:p>
            <a:r>
              <a:rPr lang="en-US" dirty="0"/>
              <a:t>Siloed processes</a:t>
            </a:r>
          </a:p>
          <a:p>
            <a:r>
              <a:rPr lang="en-US" dirty="0"/>
              <a:t>High external management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83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93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how we calculate security cost in terms of possible loss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0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C4E80-CBFA-EE47-6C8C-CCD4B61F5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1A6CE7-8DEA-64A8-5FEA-13F502434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7B5E2-2816-41E6-576F-7730C7CCF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how we calculate security cost in terms of possible loss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EF3BD-C8EF-0E80-F536-0723E7187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66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how we calculate security cost in terms of possible loss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01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you manage isolated, or at a high level? When do you do what?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1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1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of everything on fire </a:t>
            </a:r>
          </a:p>
          <a:p>
            <a:endParaRPr lang="en-US" dirty="0"/>
          </a:p>
          <a:p>
            <a:r>
              <a:rPr lang="en-US" dirty="0"/>
              <a:t>What is </a:t>
            </a:r>
            <a:r>
              <a:rPr lang="en-US" dirty="0" err="1"/>
              <a:t>multicloud</a:t>
            </a:r>
            <a:r>
              <a:rPr lang="en-US" dirty="0"/>
              <a:t> in practice </a:t>
            </a:r>
          </a:p>
          <a:p>
            <a:endParaRPr lang="en-US" dirty="0"/>
          </a:p>
          <a:p>
            <a:r>
              <a:rPr lang="en-US" dirty="0"/>
              <a:t>Multi architecture </a:t>
            </a:r>
          </a:p>
          <a:p>
            <a:r>
              <a:rPr lang="en-US" dirty="0"/>
              <a:t>Several cloud dependent resources </a:t>
            </a:r>
          </a:p>
          <a:p>
            <a:r>
              <a:rPr lang="en-US" dirty="0"/>
              <a:t>Siloed processes</a:t>
            </a:r>
          </a:p>
          <a:p>
            <a:r>
              <a:rPr lang="en-US" dirty="0"/>
              <a:t>High external management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9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63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how we calculate security cost in terms of possible loss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03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how we calculate security cost in terms of possible loss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29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8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multi-cloud</a:t>
            </a:r>
          </a:p>
          <a:p>
            <a:endParaRPr lang="en-US" dirty="0"/>
          </a:p>
          <a:p>
            <a:r>
              <a:rPr lang="en-US" dirty="0"/>
              <a:t>Let’s walk though how we get there</a:t>
            </a:r>
          </a:p>
          <a:p>
            <a:endParaRPr lang="en-US" dirty="0"/>
          </a:p>
          <a:p>
            <a:r>
              <a:rPr lang="en-US" dirty="0"/>
              <a:t>”What if we move to the cloud”</a:t>
            </a:r>
          </a:p>
          <a:p>
            <a:r>
              <a:rPr lang="en-US" dirty="0"/>
              <a:t>Year 1: </a:t>
            </a:r>
          </a:p>
          <a:p>
            <a:endParaRPr lang="en-US" dirty="0"/>
          </a:p>
          <a:p>
            <a:r>
              <a:rPr lang="en-US" dirty="0"/>
              <a:t>Show diagram with 1 cloud account, 1 pipeline, 1 a few services</a:t>
            </a:r>
          </a:p>
          <a:p>
            <a:endParaRPr lang="en-US" dirty="0"/>
          </a:p>
          <a:p>
            <a:r>
              <a:rPr lang="en-US" dirty="0"/>
              <a:t>Show developer 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0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multi-cloud</a:t>
            </a:r>
          </a:p>
          <a:p>
            <a:endParaRPr lang="en-US" dirty="0"/>
          </a:p>
          <a:p>
            <a:r>
              <a:rPr lang="en-US" dirty="0"/>
              <a:t>Let’s walk though how we get there</a:t>
            </a:r>
          </a:p>
          <a:p>
            <a:endParaRPr lang="en-US" dirty="0"/>
          </a:p>
          <a:p>
            <a:r>
              <a:rPr lang="en-US" dirty="0"/>
              <a:t>”What if we move to the cloud”</a:t>
            </a:r>
          </a:p>
          <a:p>
            <a:r>
              <a:rPr lang="en-US" dirty="0"/>
              <a:t>Year 1: </a:t>
            </a:r>
          </a:p>
          <a:p>
            <a:endParaRPr lang="en-US" dirty="0"/>
          </a:p>
          <a:p>
            <a:r>
              <a:rPr lang="en-US" dirty="0"/>
              <a:t>Show diagram with 1 cloud account, 1 pipeline, 1 a few services</a:t>
            </a:r>
          </a:p>
          <a:p>
            <a:endParaRPr lang="en-US" dirty="0"/>
          </a:p>
          <a:p>
            <a:r>
              <a:rPr lang="en-US" dirty="0"/>
              <a:t>Show developer 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0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multi-cloud</a:t>
            </a:r>
          </a:p>
          <a:p>
            <a:endParaRPr lang="en-US" dirty="0"/>
          </a:p>
          <a:p>
            <a:r>
              <a:rPr lang="en-US" dirty="0"/>
              <a:t>Let’s walk though how we get there</a:t>
            </a:r>
          </a:p>
          <a:p>
            <a:endParaRPr lang="en-US" dirty="0"/>
          </a:p>
          <a:p>
            <a:r>
              <a:rPr lang="en-US" dirty="0"/>
              <a:t>”What if we move to the cloud”</a:t>
            </a:r>
          </a:p>
          <a:p>
            <a:r>
              <a:rPr lang="en-US" dirty="0"/>
              <a:t>Year 3: </a:t>
            </a:r>
          </a:p>
          <a:p>
            <a:endParaRPr lang="en-US" dirty="0"/>
          </a:p>
          <a:p>
            <a:r>
              <a:rPr lang="en-US" dirty="0"/>
              <a:t>Show diagram with 3 cloud account, 2 pipeline, many services, add in GCP</a:t>
            </a:r>
          </a:p>
          <a:p>
            <a:endParaRPr lang="en-US" dirty="0"/>
          </a:p>
          <a:p>
            <a:r>
              <a:rPr lang="en-US" dirty="0"/>
              <a:t>Show developer count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2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multi-cloud</a:t>
            </a:r>
          </a:p>
          <a:p>
            <a:endParaRPr lang="en-US" dirty="0"/>
          </a:p>
          <a:p>
            <a:r>
              <a:rPr lang="en-US" dirty="0"/>
              <a:t>Let’s walk through how we get there</a:t>
            </a:r>
          </a:p>
          <a:p>
            <a:endParaRPr lang="en-US" dirty="0"/>
          </a:p>
          <a:p>
            <a:r>
              <a:rPr lang="en-US" dirty="0"/>
              <a:t>”What if we move to the cloud”</a:t>
            </a:r>
          </a:p>
          <a:p>
            <a:r>
              <a:rPr lang="en-US" dirty="0"/>
              <a:t>Year 5: </a:t>
            </a:r>
          </a:p>
          <a:p>
            <a:endParaRPr lang="en-US" dirty="0"/>
          </a:p>
          <a:p>
            <a:r>
              <a:rPr lang="en-US" dirty="0"/>
              <a:t>Show diagram with 10 cloud account, multi pipeline, many services, add in GCP – Azure , SAAS</a:t>
            </a:r>
          </a:p>
          <a:p>
            <a:endParaRPr lang="en-US" dirty="0"/>
          </a:p>
          <a:p>
            <a:r>
              <a:rPr lang="en-US" dirty="0"/>
              <a:t>Show developer count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5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of everything on fire </a:t>
            </a:r>
          </a:p>
          <a:p>
            <a:endParaRPr lang="en-US" dirty="0"/>
          </a:p>
          <a:p>
            <a:r>
              <a:rPr lang="en-US" dirty="0"/>
              <a:t>What is </a:t>
            </a:r>
            <a:r>
              <a:rPr lang="en-US" dirty="0" err="1"/>
              <a:t>multicloud</a:t>
            </a:r>
            <a:r>
              <a:rPr lang="en-US" dirty="0"/>
              <a:t> in practice </a:t>
            </a:r>
          </a:p>
          <a:p>
            <a:endParaRPr lang="en-US" dirty="0"/>
          </a:p>
          <a:p>
            <a:r>
              <a:rPr lang="en-US" dirty="0"/>
              <a:t>Problem statement and why does this happen?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of everything on fire </a:t>
            </a:r>
          </a:p>
          <a:p>
            <a:endParaRPr lang="en-US" dirty="0"/>
          </a:p>
          <a:p>
            <a:r>
              <a:rPr lang="en-US" dirty="0"/>
              <a:t>What is </a:t>
            </a:r>
            <a:r>
              <a:rPr lang="en-US" dirty="0" err="1"/>
              <a:t>multicloud</a:t>
            </a:r>
            <a:r>
              <a:rPr lang="en-US" dirty="0"/>
              <a:t> in practice </a:t>
            </a:r>
          </a:p>
          <a:p>
            <a:endParaRPr lang="en-US" dirty="0"/>
          </a:p>
          <a:p>
            <a:r>
              <a:rPr lang="en-US" dirty="0"/>
              <a:t>Multi architecture </a:t>
            </a:r>
          </a:p>
          <a:p>
            <a:r>
              <a:rPr lang="en-US" dirty="0"/>
              <a:t>Several cloud dependent resources </a:t>
            </a:r>
          </a:p>
          <a:p>
            <a:r>
              <a:rPr lang="en-US" dirty="0"/>
              <a:t>Siloed processes</a:t>
            </a:r>
          </a:p>
          <a:p>
            <a:r>
              <a:rPr lang="en-US" dirty="0"/>
              <a:t>High external management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5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0183A-DD23-49B5-9B13-14CEC1F0B7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9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2CCF-B9E6-4E50-AF44-810A658B99CD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A9FF-A28C-45B1-8722-070C2D610BBB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9BF1-112E-48FD-B92C-77E5394FA2CA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1C1C-50A8-4107-BDA9-AF1ED6A11015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21BA-E3E2-4067-A839-5F37459075C9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7B7C-E2D0-4C11-93D5-BC6A443B46A5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C16F-F98C-455A-BA32-22A151851C3E}" type="datetime1">
              <a:rPr lang="en-US" smtClean="0"/>
              <a:t>8/26/25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692F-BE4C-4534-A802-22E2D7EC406D}" type="datetime1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346-EE56-4584-980E-CE65BFFB199A}" type="datetime1">
              <a:rPr lang="en-US" smtClean="0"/>
              <a:t>8/26/25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81D2-6B81-47B8-9CB3-452D74022DB7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9916-A4E2-406F-846E-A91124C17579}" type="datetime1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3C1C1-78BC-4D5B-96F4-C35C19BC9E58}" type="datetime1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E37A9-5BD9-D35D-4432-B9285B7880B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0071100"/>
            <a:ext cx="2190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information is classified as 'Sensitive'.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2552700"/>
            <a:ext cx="9525731" cy="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8551" y="2401994"/>
            <a:ext cx="301413" cy="30141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793464" y="2401994"/>
            <a:ext cx="301413" cy="30141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2847975"/>
            <a:ext cx="18288000" cy="4216169"/>
            <a:chOff x="0" y="0"/>
            <a:chExt cx="6233237" cy="14370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33237" cy="1437029"/>
            </a:xfrm>
            <a:custGeom>
              <a:avLst/>
              <a:gdLst/>
              <a:ahLst/>
              <a:cxnLst/>
              <a:rect l="l" t="t" r="r" b="b"/>
              <a:pathLst>
                <a:path w="6233237" h="1437029">
                  <a:moveTo>
                    <a:pt x="0" y="0"/>
                  </a:moveTo>
                  <a:lnTo>
                    <a:pt x="6233237" y="0"/>
                  </a:lnTo>
                  <a:lnTo>
                    <a:pt x="6233237" y="1437029"/>
                  </a:lnTo>
                  <a:lnTo>
                    <a:pt x="0" y="1437029"/>
                  </a:lnTo>
                  <a:close/>
                </a:path>
              </a:pathLst>
            </a:custGeom>
            <a:gradFill rotWithShape="1"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233237" cy="1475129"/>
            </a:xfrm>
            <a:prstGeom prst="rect">
              <a:avLst/>
            </a:prstGeom>
          </p:spPr>
          <p:txBody>
            <a:bodyPr lIns="33251" tIns="33251" rIns="33251" bIns="33251" rtlCol="0" anchor="ctr"/>
            <a:lstStyle/>
            <a:p>
              <a:pPr algn="ctr">
                <a:lnSpc>
                  <a:spcPts val="1924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14558" y="5373122"/>
            <a:ext cx="15935083" cy="790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599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Matthew Hains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6458" y="3177454"/>
            <a:ext cx="15935083" cy="2131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600" b="1" dirty="0">
                <a:solidFill>
                  <a:srgbClr val="FFFFF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High-Risk, High-Reward: Securing Your Organization in the Multi-Cloud Era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2226452" y="7393336"/>
            <a:ext cx="6061548" cy="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1722004" y="7242629"/>
            <a:ext cx="301413" cy="30141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226917" y="7242629"/>
            <a:ext cx="301413" cy="301413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CCCC0A4-999C-4D99-382A-77148E15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06082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V="1">
            <a:off x="-555516" y="1312734"/>
            <a:ext cx="9279566" cy="18266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982882" y="1101151"/>
            <a:ext cx="352647" cy="35264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53519" y="1101151"/>
            <a:ext cx="352647" cy="35264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4039173" y="9051096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3548958" y="8863902"/>
            <a:ext cx="318198" cy="31819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21184" y="8863902"/>
            <a:ext cx="318198" cy="31819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1620847"/>
            <a:ext cx="18288000" cy="6962767"/>
            <a:chOff x="0" y="0"/>
            <a:chExt cx="4816593" cy="18338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1833815"/>
            </a:xfrm>
            <a:custGeom>
              <a:avLst/>
              <a:gdLst/>
              <a:ahLst/>
              <a:cxnLst/>
              <a:rect l="l" t="t" r="r" b="b"/>
              <a:pathLst>
                <a:path w="4816592" h="1833815">
                  <a:moveTo>
                    <a:pt x="0" y="0"/>
                  </a:moveTo>
                  <a:lnTo>
                    <a:pt x="4816592" y="0"/>
                  </a:lnTo>
                  <a:lnTo>
                    <a:pt x="4816592" y="1833815"/>
                  </a:lnTo>
                  <a:lnTo>
                    <a:pt x="0" y="1833815"/>
                  </a:lnTo>
                  <a:close/>
                </a:path>
              </a:pathLst>
            </a:custGeom>
            <a:gradFill rotWithShape="1"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816593" cy="1814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703378" y="3044830"/>
            <a:ext cx="4729655" cy="4114800"/>
          </a:xfrm>
          <a:custGeom>
            <a:avLst/>
            <a:gdLst/>
            <a:ahLst/>
            <a:cxnLst/>
            <a:rect l="l" t="t" r="r" b="b"/>
            <a:pathLst>
              <a:path w="4729655" h="4114800">
                <a:moveTo>
                  <a:pt x="0" y="0"/>
                </a:moveTo>
                <a:lnTo>
                  <a:pt x="4729655" y="0"/>
                </a:lnTo>
                <a:lnTo>
                  <a:pt x="47296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324217" y="4426690"/>
            <a:ext cx="10419772" cy="160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8799" b="1" dirty="0">
                <a:solidFill>
                  <a:srgbClr val="FFFFF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Developers</a:t>
            </a:r>
          </a:p>
          <a:p>
            <a:pPr algn="l">
              <a:lnSpc>
                <a:spcPts val="5119"/>
              </a:lnSpc>
            </a:pPr>
            <a:r>
              <a:rPr lang="en-US" sz="639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Are the Innovators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DEF2D-6447-8A80-2BD3-583AFF09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F9E33B1-CD5D-89A8-BEEE-E10FDB685974}"/>
              </a:ext>
            </a:extLst>
          </p:cNvPr>
          <p:cNvSpPr/>
          <p:nvPr/>
        </p:nvSpPr>
        <p:spPr>
          <a:xfrm>
            <a:off x="13382841" y="2372577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2ED16A80-8433-6690-64B5-62B6AD60826B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3541C5E-743F-2ACF-3A9C-4F8BAD70C93C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90EDC72-56A3-A63E-1CE5-B4D785E9E1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1DD6D3B-9452-7CB5-7FAB-7B1EDEBA4079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10327AD-F18E-2538-124E-DE9DB7339685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60646E2-71BE-785D-2DF8-3E9AB943FF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F84A806-C794-DF2B-4D07-866078BDDB78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C32864E5-1099-4F3A-E357-2C68E06B0998}"/>
              </a:ext>
            </a:extLst>
          </p:cNvPr>
          <p:cNvSpPr txBox="1"/>
          <p:nvPr/>
        </p:nvSpPr>
        <p:spPr>
          <a:xfrm>
            <a:off x="466431" y="2816817"/>
            <a:ext cx="6862657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Why does the cloud work?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DCEDC3E1-31E4-3EF6-AE9D-B9457F587870}"/>
              </a:ext>
            </a:extLst>
          </p:cNvPr>
          <p:cNvSpPr txBox="1"/>
          <p:nvPr/>
        </p:nvSpPr>
        <p:spPr>
          <a:xfrm>
            <a:off x="8449927" y="7700471"/>
            <a:ext cx="6548488" cy="1724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0" lvl="1">
              <a:lnSpc>
                <a:spcPts val="3359"/>
              </a:lnSpc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“Organizations that empower developers with cloud-native tools see a 3× higher rate of innovation and faster deployment cycles.”</a:t>
            </a:r>
          </a:p>
          <a:p>
            <a:pPr marL="259080" lvl="1">
              <a:lnSpc>
                <a:spcPts val="3359"/>
              </a:lnSpc>
            </a:pPr>
            <a:r>
              <a:rPr lang="en-US" sz="2400" i="1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Puppet, State of DevOps Report 2023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86F46D87-07FF-656F-B6AB-A2CC7BB44E72}"/>
              </a:ext>
            </a:extLst>
          </p:cNvPr>
          <p:cNvSpPr txBox="1"/>
          <p:nvPr/>
        </p:nvSpPr>
        <p:spPr>
          <a:xfrm>
            <a:off x="491831" y="3591793"/>
            <a:ext cx="7094684" cy="2830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479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Engineers/developers trained specifically to use this technology.</a:t>
            </a:r>
          </a:p>
          <a:p>
            <a:pPr marL="457200" indent="-457200">
              <a:lnSpc>
                <a:spcPts val="4479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The Cloud is very tool-agnostic. </a:t>
            </a:r>
          </a:p>
          <a:p>
            <a:pPr marL="457200" indent="-457200">
              <a:lnSpc>
                <a:spcPts val="4479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Developers can bring their own unique history to the platform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97C3B4-142E-E973-1BD2-4E6742D21A52}"/>
              </a:ext>
            </a:extLst>
          </p:cNvPr>
          <p:cNvSpPr txBox="1"/>
          <p:nvPr/>
        </p:nvSpPr>
        <p:spPr>
          <a:xfrm>
            <a:off x="8449927" y="2386310"/>
            <a:ext cx="7856872" cy="2676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9080" lvl="1">
              <a:lnSpc>
                <a:spcPts val="3359"/>
              </a:lnSpc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“75% of enterprises credit their development teams as the primary force behind accelerating multi-cloud adoption, through building microservices, containerization, and CI/CD pipelines.”</a:t>
            </a:r>
          </a:p>
          <a:p>
            <a:pPr marL="259080" lvl="1">
              <a:lnSpc>
                <a:spcPts val="3359"/>
              </a:lnSpc>
            </a:pPr>
            <a:r>
              <a:rPr lang="en-US" sz="2400" i="1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IDC &amp; Google Cloud, Unlocking Business Acceleration with Cloud-Native Development (2022)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FF8CEA-4C50-928B-71A1-157CF88D4303}"/>
              </a:ext>
            </a:extLst>
          </p:cNvPr>
          <p:cNvSpPr txBox="1"/>
          <p:nvPr/>
        </p:nvSpPr>
        <p:spPr>
          <a:xfrm>
            <a:off x="8449927" y="5228747"/>
            <a:ext cx="7856873" cy="2240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9080" lvl="1">
              <a:lnSpc>
                <a:spcPts val="3359"/>
              </a:lnSpc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“81% of enterprises report that developer-driven cloud initiatives (such as self-service environments and infrastructure-as-code) are crucial to scaling multi-cloud environments.”</a:t>
            </a:r>
            <a:b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US" sz="2400" i="1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Flexera, State of the Cloud 2024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F28AA5CD-8C04-AE7C-47F0-74F2AB4E7498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ED3C102E-FE9F-DBE9-850B-6C1C3A536075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59A0A08-939B-0C0C-00FA-C533E4A968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43BF962C-98B8-08F1-4BFB-076688211E6D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id="{9980DF78-C251-6463-42CF-8D8588A8141C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74BB42C-B2FA-A1BF-48AC-1DCF302C21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421E52B7-9BEE-FFDC-1695-4225B9F70E43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9" name="TextBox 19">
            <a:extLst>
              <a:ext uri="{FF2B5EF4-FFF2-40B4-BE49-F238E27FC236}">
                <a16:creationId xmlns:a16="http://schemas.microsoft.com/office/drawing/2014/main" id="{CC9CFAA3-C74A-C000-AED8-A1BC14CFD096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Developers are the Innovators</a:t>
            </a:r>
          </a:p>
        </p:txBody>
      </p:sp>
    </p:spTree>
    <p:extLst>
      <p:ext uri="{BB962C8B-B14F-4D97-AF65-F5344CB8AC3E}">
        <p14:creationId xmlns:p14="http://schemas.microsoft.com/office/powerpoint/2010/main" val="240583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8769D-C8C5-F22F-7A60-F4E20CFE3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6EA38A3-0CE8-47CC-FCDD-79144119008D}"/>
              </a:ext>
            </a:extLst>
          </p:cNvPr>
          <p:cNvSpPr/>
          <p:nvPr/>
        </p:nvSpPr>
        <p:spPr>
          <a:xfrm>
            <a:off x="13132479" y="667152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7723EB6F-BE6D-EA2E-CC9A-BBA80FFF7042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AC7A45E-1B5A-96C9-3435-50BB157FC97E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62753FE-B23D-E98A-914D-E3C7920E5E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8BBA769-FF88-ED39-0E12-D4C5F45BC77F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428EC354-8FDB-9F1B-8496-62532F18F147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1A0F114-AD6E-F010-C055-72D64CD401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C751199-82D7-73B7-5429-1E33CF78EFBC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FCF3E47F-651A-DE90-7D2A-3573A17109A0}"/>
              </a:ext>
            </a:extLst>
          </p:cNvPr>
          <p:cNvSpPr txBox="1"/>
          <p:nvPr/>
        </p:nvSpPr>
        <p:spPr>
          <a:xfrm>
            <a:off x="621533" y="2386483"/>
            <a:ext cx="8481949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Two Developers’ Stories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550ED12D-A2A3-B5E6-99DC-ABFABED0DD22}"/>
              </a:ext>
            </a:extLst>
          </p:cNvPr>
          <p:cNvSpPr txBox="1"/>
          <p:nvPr/>
        </p:nvSpPr>
        <p:spPr>
          <a:xfrm>
            <a:off x="3420968" y="3985120"/>
            <a:ext cx="5614155" cy="2596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buFont typeface="Arial"/>
              <a:defRPr sz="60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>
                <a:solidFill>
                  <a:srgbClr val="000000"/>
                </a:solidFill>
                <a:latin typeface="Roboto Condensed"/>
                <a:cs typeface="Roboto Condensed"/>
                <a:sym typeface="Arial"/>
              </a:rPr>
              <a:t>Joey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 years of cloud experience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50/50 AWS and Azure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Uses Python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Specializes in databases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Uses many SaaS solutions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AA8A8A87-8EBB-A07C-8DDB-EAF9B93E5BA7}"/>
              </a:ext>
            </a:extLst>
          </p:cNvPr>
          <p:cNvSpPr txBox="1"/>
          <p:nvPr/>
        </p:nvSpPr>
        <p:spPr>
          <a:xfrm>
            <a:off x="3187744" y="8375545"/>
            <a:ext cx="12229449" cy="1112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Developers with the same years of experience on paper may have largely different preferences and specialties. </a:t>
            </a:r>
          </a:p>
        </p:txBody>
      </p:sp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5522671E-A5B7-E3ED-1BCB-7015D91A6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980" y="3206308"/>
            <a:ext cx="4079100" cy="4079100"/>
          </a:xfrm>
          <a:prstGeom prst="rect">
            <a:avLst/>
          </a:prstGeom>
        </p:spPr>
      </p:pic>
      <p:pic>
        <p:nvPicPr>
          <p:cNvPr id="20" name="Graphic 19" descr="Woman with solid fill">
            <a:extLst>
              <a:ext uri="{FF2B5EF4-FFF2-40B4-BE49-F238E27FC236}">
                <a16:creationId xmlns:a16="http://schemas.microsoft.com/office/drawing/2014/main" id="{BA656686-3907-3C2F-B72D-0239275EA4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7065" y="3348031"/>
            <a:ext cx="4079100" cy="4079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C0C0F25-4D39-8EF5-66DF-CA4E70831982}"/>
              </a:ext>
            </a:extLst>
          </p:cNvPr>
          <p:cNvSpPr txBox="1"/>
          <p:nvPr/>
        </p:nvSpPr>
        <p:spPr>
          <a:xfrm>
            <a:off x="11430000" y="3883219"/>
            <a:ext cx="6243453" cy="2689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  <a:buFont typeface="Arial"/>
              <a:defRPr sz="60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>
                <a:solidFill>
                  <a:srgbClr val="000000"/>
                </a:solidFill>
                <a:latin typeface="Roboto Condensed"/>
                <a:cs typeface="Roboto Condensed"/>
                <a:sym typeface="Arial"/>
              </a:rPr>
              <a:t>Lindsey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 years of cloud experience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Mostly AWS and some GCP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Uses Ruby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Specializes in IAM roles &amp; Kubernetes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Prefers home grown tooling</a:t>
            </a: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790B102F-00D9-3C16-7B20-F105428D1D82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D38B27A1-A726-EA48-0FB4-A0D6FC234901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700719F5-BEAD-88C0-1817-B5D1E460AF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29962427-A7FB-865C-6FB3-0C05C66C13CA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9" name="Group 8">
            <a:extLst>
              <a:ext uri="{FF2B5EF4-FFF2-40B4-BE49-F238E27FC236}">
                <a16:creationId xmlns:a16="http://schemas.microsoft.com/office/drawing/2014/main" id="{273C3AE5-D31B-2327-5AD1-89D098B59BF7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EA1D1367-F9E0-2C0A-36E2-2872462427D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4EB69975-F1C8-5CAF-0D79-F701D25D4687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2" name="TextBox 19">
            <a:extLst>
              <a:ext uri="{FF2B5EF4-FFF2-40B4-BE49-F238E27FC236}">
                <a16:creationId xmlns:a16="http://schemas.microsoft.com/office/drawing/2014/main" id="{EC2A9AC3-C953-F7B7-369C-97A3C9D703C3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Developers are the Innovators</a:t>
            </a:r>
          </a:p>
        </p:txBody>
      </p:sp>
    </p:spTree>
    <p:extLst>
      <p:ext uri="{BB962C8B-B14F-4D97-AF65-F5344CB8AC3E}">
        <p14:creationId xmlns:p14="http://schemas.microsoft.com/office/powerpoint/2010/main" val="105799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6F264-5438-FD8F-290D-6BD90EDD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70258A99-5371-F0EB-4789-FA8C4C6B1437}"/>
              </a:ext>
            </a:extLst>
          </p:cNvPr>
          <p:cNvSpPr/>
          <p:nvPr/>
        </p:nvSpPr>
        <p:spPr>
          <a:xfrm flipV="1">
            <a:off x="-321364" y="1390835"/>
            <a:ext cx="9279566" cy="18266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00DEF1F-A6C0-D65D-5D62-0A6CE61116DE}"/>
              </a:ext>
            </a:extLst>
          </p:cNvPr>
          <p:cNvGrpSpPr/>
          <p:nvPr/>
        </p:nvGrpSpPr>
        <p:grpSpPr>
          <a:xfrm>
            <a:off x="8982882" y="1101151"/>
            <a:ext cx="352647" cy="352647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2933992-4D36-B6BD-7920-E1936669F5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DFA5621-72E7-B282-6740-262AC2894A1E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1425F96-AE85-90A8-F11D-07B0191D3A71}"/>
              </a:ext>
            </a:extLst>
          </p:cNvPr>
          <p:cNvGrpSpPr/>
          <p:nvPr/>
        </p:nvGrpSpPr>
        <p:grpSpPr>
          <a:xfrm>
            <a:off x="9453519" y="1101151"/>
            <a:ext cx="352647" cy="352647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D40E272-7C61-6710-5C52-36083D7B7A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850D25D-448C-2555-017C-40932D5330CC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AF4C3C48-4E5F-BAA0-BD2F-94C551A2ACDA}"/>
              </a:ext>
            </a:extLst>
          </p:cNvPr>
          <p:cNvSpPr/>
          <p:nvPr/>
        </p:nvSpPr>
        <p:spPr>
          <a:xfrm>
            <a:off x="4039173" y="9051096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4154372-2EF5-A20C-D5CE-098FB6E5DF43}"/>
              </a:ext>
            </a:extLst>
          </p:cNvPr>
          <p:cNvGrpSpPr/>
          <p:nvPr/>
        </p:nvGrpSpPr>
        <p:grpSpPr>
          <a:xfrm>
            <a:off x="3548958" y="8863902"/>
            <a:ext cx="318198" cy="318198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7A3DB7A-D4FE-6CDB-5B38-817E51C5E8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198F679-4435-F0F4-C3DD-D2C55558697B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F59441ED-0EBC-5321-79AE-9997359DED5E}"/>
              </a:ext>
            </a:extLst>
          </p:cNvPr>
          <p:cNvGrpSpPr/>
          <p:nvPr/>
        </p:nvGrpSpPr>
        <p:grpSpPr>
          <a:xfrm>
            <a:off x="3121184" y="8863902"/>
            <a:ext cx="318198" cy="318198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20C14A4-342E-2ED5-7599-EDCDE58A47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EB8CBDF7-B768-8D9E-471A-080658EBE879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20A74B7-9417-25CA-2AE1-1BC5CA22B40F}"/>
              </a:ext>
            </a:extLst>
          </p:cNvPr>
          <p:cNvGrpSpPr/>
          <p:nvPr/>
        </p:nvGrpSpPr>
        <p:grpSpPr>
          <a:xfrm>
            <a:off x="0" y="1620847"/>
            <a:ext cx="18288000" cy="6529634"/>
            <a:chOff x="0" y="0"/>
            <a:chExt cx="4816593" cy="1151309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A6A917C-AB18-6B3A-C010-6409249FE43E}"/>
                </a:ext>
              </a:extLst>
            </p:cNvPr>
            <p:cNvSpPr/>
            <p:nvPr/>
          </p:nvSpPr>
          <p:spPr>
            <a:xfrm>
              <a:off x="0" y="0"/>
              <a:ext cx="4816592" cy="1151309"/>
            </a:xfrm>
            <a:custGeom>
              <a:avLst/>
              <a:gdLst/>
              <a:ahLst/>
              <a:cxnLst/>
              <a:rect l="l" t="t" r="r" b="b"/>
              <a:pathLst>
                <a:path w="4816592" h="1151309">
                  <a:moveTo>
                    <a:pt x="0" y="0"/>
                  </a:moveTo>
                  <a:lnTo>
                    <a:pt x="4816592" y="0"/>
                  </a:lnTo>
                  <a:lnTo>
                    <a:pt x="4816592" y="1151309"/>
                  </a:lnTo>
                  <a:lnTo>
                    <a:pt x="0" y="1151309"/>
                  </a:lnTo>
                  <a:close/>
                </a:path>
              </a:pathLst>
            </a:custGeom>
            <a:gradFill rotWithShape="1"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D226697E-F87B-AE2C-6CDB-5DF535A635E5}"/>
                </a:ext>
              </a:extLst>
            </p:cNvPr>
            <p:cNvSpPr txBox="1"/>
            <p:nvPr/>
          </p:nvSpPr>
          <p:spPr>
            <a:xfrm>
              <a:off x="0" y="19050"/>
              <a:ext cx="4816593" cy="1132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548891A0-CDDE-51C5-DE92-685642642208}"/>
              </a:ext>
            </a:extLst>
          </p:cNvPr>
          <p:cNvSpPr txBox="1"/>
          <p:nvPr/>
        </p:nvSpPr>
        <p:spPr>
          <a:xfrm>
            <a:off x="3451014" y="2078863"/>
            <a:ext cx="11129857" cy="836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</a:pPr>
            <a:r>
              <a:rPr lang="en-US" sz="4800" b="1" dirty="0">
                <a:solidFill>
                  <a:srgbClr val="FFFFF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The Crossroads of Freedom vs Security</a:t>
            </a:r>
            <a:endParaRPr lang="en-US" sz="4800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9D134B7-5198-ACF6-FF2E-00DE471988CD}"/>
              </a:ext>
            </a:extLst>
          </p:cNvPr>
          <p:cNvSpPr txBox="1"/>
          <p:nvPr/>
        </p:nvSpPr>
        <p:spPr>
          <a:xfrm>
            <a:off x="2405283" y="4211484"/>
            <a:ext cx="6318767" cy="129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8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do we allow the innovators in the cloud to bring their unique talents to the platform while also making sure we keep security at the forefront?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674D06-F9F0-5B87-635D-8C4529AE0ECB}"/>
              </a:ext>
            </a:extLst>
          </p:cNvPr>
          <p:cNvSpPr txBox="1"/>
          <p:nvPr/>
        </p:nvSpPr>
        <p:spPr>
          <a:xfrm>
            <a:off x="3708057" y="3080239"/>
            <a:ext cx="3560993" cy="64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600" b="1" dirty="0">
                <a:solidFill>
                  <a:schemeClr val="bg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Striking a Balance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9F9DD2-58A4-5B25-57A3-80114D13E811}"/>
              </a:ext>
            </a:extLst>
          </p:cNvPr>
          <p:cNvSpPr txBox="1"/>
          <p:nvPr/>
        </p:nvSpPr>
        <p:spPr>
          <a:xfrm>
            <a:off x="8761803" y="3082295"/>
            <a:ext cx="7853536" cy="1217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600" b="1" dirty="0">
                <a:solidFill>
                  <a:schemeClr val="bg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Return on Security Investment (ROSI) in Cybersecurity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6D4F84-6F8C-56D6-8435-16393E6EA7B5}"/>
              </a:ext>
            </a:extLst>
          </p:cNvPr>
          <p:cNvSpPr txBox="1"/>
          <p:nvPr/>
        </p:nvSpPr>
        <p:spPr>
          <a:xfrm>
            <a:off x="10301219" y="4263736"/>
            <a:ext cx="4774704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8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 the enterprise grows, so does the number of resources and the need to protect them </a:t>
            </a:r>
          </a:p>
        </p:txBody>
      </p:sp>
      <p:pic>
        <p:nvPicPr>
          <p:cNvPr id="36" name="Picture 3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67834F4-247B-063D-5839-8F450E4B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48" y="5391937"/>
            <a:ext cx="18287996" cy="24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1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62FD9-3240-14F9-141B-CB76B4C6F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FD916DF-7947-A0FD-37E6-53CA5E6C7B3F}"/>
              </a:ext>
            </a:extLst>
          </p:cNvPr>
          <p:cNvSpPr/>
          <p:nvPr/>
        </p:nvSpPr>
        <p:spPr>
          <a:xfrm>
            <a:off x="12846269" y="3138090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3FE30607-7C58-866F-1FC8-5B20B836D6E4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16EDF7D-7B7E-B13A-2452-AEBC3A7E428B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567C02C-7F68-8AFD-56DA-ACE8307924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EFD51709-473F-1E32-73D8-241459E411C5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39D9EFC-DB9B-F1A8-535A-F5D8B2D7123A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50A0C8C-9E9A-8B1A-2A63-29B421856C1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306DE91-56C3-93A9-9077-281DD0226EB4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FE19A310-EEE5-C846-C021-A9BC08C5CCBF}"/>
              </a:ext>
            </a:extLst>
          </p:cNvPr>
          <p:cNvSpPr txBox="1"/>
          <p:nvPr/>
        </p:nvSpPr>
        <p:spPr>
          <a:xfrm>
            <a:off x="642686" y="2369006"/>
            <a:ext cx="5603773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 Security Perspective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46290560-E592-19CA-780E-77B3F18BE850}"/>
              </a:ext>
            </a:extLst>
          </p:cNvPr>
          <p:cNvSpPr txBox="1"/>
          <p:nvPr/>
        </p:nvSpPr>
        <p:spPr>
          <a:xfrm>
            <a:off x="632304" y="3420719"/>
            <a:ext cx="5614155" cy="477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total cloud usage is going to grow as the organization does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Developers are going to innovate with cloud adoption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Developer preferences are going to expand the resource usage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Security is going to need to adapt and be ever-present </a:t>
            </a:r>
          </a:p>
        </p:txBody>
      </p:sp>
      <p:pic>
        <p:nvPicPr>
          <p:cNvPr id="18" name="Graphic 17" descr="Confused person with solid fill">
            <a:extLst>
              <a:ext uri="{FF2B5EF4-FFF2-40B4-BE49-F238E27FC236}">
                <a16:creationId xmlns:a16="http://schemas.microsoft.com/office/drawing/2014/main" id="{891F2815-8D79-F797-E485-E35D745E0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6500" y="4353047"/>
            <a:ext cx="4648200" cy="46482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1E0170-B4DC-4421-DF41-4DFF1FA3B316}"/>
              </a:ext>
            </a:extLst>
          </p:cNvPr>
          <p:cNvCxnSpPr>
            <a:cxnSpLocks/>
          </p:cNvCxnSpPr>
          <p:nvPr/>
        </p:nvCxnSpPr>
        <p:spPr>
          <a:xfrm>
            <a:off x="7162800" y="6057900"/>
            <a:ext cx="105156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" name="Graphic 24" descr="Lock with solid fill">
            <a:extLst>
              <a:ext uri="{FF2B5EF4-FFF2-40B4-BE49-F238E27FC236}">
                <a16:creationId xmlns:a16="http://schemas.microsoft.com/office/drawing/2014/main" id="{A5998C1F-DDBD-361A-4C51-9E6B4AD39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2099" y="4146686"/>
            <a:ext cx="1695343" cy="1695343"/>
          </a:xfrm>
          <a:prstGeom prst="rect">
            <a:avLst/>
          </a:prstGeom>
        </p:spPr>
      </p:pic>
      <p:pic>
        <p:nvPicPr>
          <p:cNvPr id="27" name="Graphic 26" descr="Group with solid fill">
            <a:extLst>
              <a:ext uri="{FF2B5EF4-FFF2-40B4-BE49-F238E27FC236}">
                <a16:creationId xmlns:a16="http://schemas.microsoft.com/office/drawing/2014/main" id="{E4CF3C25-76C7-7F8D-DC5D-C6D35E842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82882" y="4127001"/>
            <a:ext cx="2032998" cy="2032998"/>
          </a:xfrm>
          <a:prstGeom prst="rect">
            <a:avLst/>
          </a:prstGeom>
        </p:spPr>
      </p:pic>
      <p:pic>
        <p:nvPicPr>
          <p:cNvPr id="28" name="Graphic 27" descr="Money with solid fill">
            <a:extLst>
              <a:ext uri="{FF2B5EF4-FFF2-40B4-BE49-F238E27FC236}">
                <a16:creationId xmlns:a16="http://schemas.microsoft.com/office/drawing/2014/main" id="{B7C92F7E-84D0-75B8-93E7-B7E0FA6BAA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656944" y="4076703"/>
            <a:ext cx="1981197" cy="1981197"/>
          </a:xfrm>
          <a:prstGeom prst="rect">
            <a:avLst/>
          </a:prstGeom>
        </p:spPr>
      </p:pic>
      <p:pic>
        <p:nvPicPr>
          <p:cNvPr id="29" name="Graphic 28" descr="Upload with solid fill">
            <a:extLst>
              <a:ext uri="{FF2B5EF4-FFF2-40B4-BE49-F238E27FC236}">
                <a16:creationId xmlns:a16="http://schemas.microsoft.com/office/drawing/2014/main" id="{8580370A-AA82-D8AD-A2D6-219FCCD8EA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919717" y="4076703"/>
            <a:ext cx="1981197" cy="1981197"/>
          </a:xfrm>
          <a:prstGeom prst="rect">
            <a:avLst/>
          </a:prstGeom>
        </p:spPr>
      </p:pic>
      <p:sp>
        <p:nvSpPr>
          <p:cNvPr id="30" name="Cloud Callout 29">
            <a:extLst>
              <a:ext uri="{FF2B5EF4-FFF2-40B4-BE49-F238E27FC236}">
                <a16:creationId xmlns:a16="http://schemas.microsoft.com/office/drawing/2014/main" id="{A6E12C80-BC21-6A56-AB60-553DFA19CD19}"/>
              </a:ext>
            </a:extLst>
          </p:cNvPr>
          <p:cNvSpPr/>
          <p:nvPr/>
        </p:nvSpPr>
        <p:spPr>
          <a:xfrm>
            <a:off x="11533817" y="685166"/>
            <a:ext cx="4246253" cy="2891388"/>
          </a:xfrm>
          <a:prstGeom prst="cloudCallout">
            <a:avLst>
              <a:gd name="adj1" fmla="val -24277"/>
              <a:gd name="adj2" fmla="val 70093"/>
            </a:avLst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BC75A500-C27C-C633-E56E-C6F10AEB8477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9D13A206-F59B-F1D7-3122-07F394830235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A9011C7B-8E4A-5DEB-A7FB-F79B89AB1DC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419F5377-541B-6DEA-D173-F96AC1309A8E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62A812DF-0C9C-449C-5465-3AF220CAB6AD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79E96646-E1C2-2FF4-C563-28201245CDA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16FCB2D6-CEC5-73D1-7E3F-8F5BD995A254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5" name="TextBox 19">
            <a:extLst>
              <a:ext uri="{FF2B5EF4-FFF2-40B4-BE49-F238E27FC236}">
                <a16:creationId xmlns:a16="http://schemas.microsoft.com/office/drawing/2014/main" id="{AB80E1F1-92F4-4EED-ED46-7951CA1BFAAE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Freedom vs Security </a:t>
            </a:r>
          </a:p>
        </p:txBody>
      </p:sp>
    </p:spTree>
    <p:extLst>
      <p:ext uri="{BB962C8B-B14F-4D97-AF65-F5344CB8AC3E}">
        <p14:creationId xmlns:p14="http://schemas.microsoft.com/office/powerpoint/2010/main" val="312504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9FAB1-AB4B-38C1-6834-14FE570CC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A565A790-CF05-DFB1-D904-E9031D19FB4B}"/>
              </a:ext>
            </a:extLst>
          </p:cNvPr>
          <p:cNvSpPr/>
          <p:nvPr/>
        </p:nvSpPr>
        <p:spPr>
          <a:xfrm flipV="1">
            <a:off x="-555516" y="1087883"/>
            <a:ext cx="9279566" cy="18266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7911EDD-E650-8325-CE68-01D5DE556BF6}"/>
              </a:ext>
            </a:extLst>
          </p:cNvPr>
          <p:cNvGrpSpPr/>
          <p:nvPr/>
        </p:nvGrpSpPr>
        <p:grpSpPr>
          <a:xfrm>
            <a:off x="8982882" y="876300"/>
            <a:ext cx="352647" cy="352647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DB281EA-4B67-D5BE-4097-591A11D4B8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4B49809-1AF2-D4AA-A2F1-2ED7692AB593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C3D0C83A-82F9-7E25-A89B-13191C51F896}"/>
              </a:ext>
            </a:extLst>
          </p:cNvPr>
          <p:cNvGrpSpPr/>
          <p:nvPr/>
        </p:nvGrpSpPr>
        <p:grpSpPr>
          <a:xfrm>
            <a:off x="9453519" y="876300"/>
            <a:ext cx="352647" cy="352647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BC030FE-E9F8-FF17-C9D1-B1BC8E122C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6F95D22-8DE7-F134-F127-A0540D938EF1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34926704-C800-8F44-DEC8-2F44F70F0D71}"/>
              </a:ext>
            </a:extLst>
          </p:cNvPr>
          <p:cNvSpPr/>
          <p:nvPr/>
        </p:nvSpPr>
        <p:spPr>
          <a:xfrm>
            <a:off x="4039173" y="8826245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0F5DB7-A79E-37B2-679C-6FFE23602081}"/>
              </a:ext>
            </a:extLst>
          </p:cNvPr>
          <p:cNvGrpSpPr/>
          <p:nvPr/>
        </p:nvGrpSpPr>
        <p:grpSpPr>
          <a:xfrm>
            <a:off x="3548958" y="8639051"/>
            <a:ext cx="318198" cy="318198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08659C2-216E-5372-D510-A50065738E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AFAB6F5-1E5A-4FFA-EDC1-7718C7474034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7EA515D-9998-6168-3880-CDC1C233B2CA}"/>
              </a:ext>
            </a:extLst>
          </p:cNvPr>
          <p:cNvGrpSpPr/>
          <p:nvPr/>
        </p:nvGrpSpPr>
        <p:grpSpPr>
          <a:xfrm>
            <a:off x="3121184" y="8639051"/>
            <a:ext cx="318198" cy="318198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8259EE4-B452-BC5A-F090-3A0C65E605B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0ECF3982-A12C-8DD7-1C6E-B14DA6490F0A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0202270-92F8-D484-041B-B02DAA757EE2}"/>
              </a:ext>
            </a:extLst>
          </p:cNvPr>
          <p:cNvGrpSpPr/>
          <p:nvPr/>
        </p:nvGrpSpPr>
        <p:grpSpPr>
          <a:xfrm>
            <a:off x="-16565" y="1523271"/>
            <a:ext cx="18288000" cy="6962767"/>
            <a:chOff x="0" y="0"/>
            <a:chExt cx="4816593" cy="183381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C8243CD-799E-0287-B4BF-4D267A9A28E4}"/>
                </a:ext>
              </a:extLst>
            </p:cNvPr>
            <p:cNvSpPr/>
            <p:nvPr/>
          </p:nvSpPr>
          <p:spPr>
            <a:xfrm>
              <a:off x="0" y="0"/>
              <a:ext cx="4816592" cy="1833815"/>
            </a:xfrm>
            <a:custGeom>
              <a:avLst/>
              <a:gdLst/>
              <a:ahLst/>
              <a:cxnLst/>
              <a:rect l="l" t="t" r="r" b="b"/>
              <a:pathLst>
                <a:path w="4816592" h="1833815">
                  <a:moveTo>
                    <a:pt x="0" y="0"/>
                  </a:moveTo>
                  <a:lnTo>
                    <a:pt x="4816592" y="0"/>
                  </a:lnTo>
                  <a:lnTo>
                    <a:pt x="4816592" y="1833815"/>
                  </a:lnTo>
                  <a:lnTo>
                    <a:pt x="0" y="1833815"/>
                  </a:lnTo>
                  <a:close/>
                </a:path>
              </a:pathLst>
            </a:custGeom>
            <a:gradFill rotWithShape="1"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6F2AFD3E-3AE0-1DC6-B91B-EC697C371504}"/>
                </a:ext>
              </a:extLst>
            </p:cNvPr>
            <p:cNvSpPr txBox="1"/>
            <p:nvPr/>
          </p:nvSpPr>
          <p:spPr>
            <a:xfrm>
              <a:off x="0" y="19050"/>
              <a:ext cx="4816593" cy="1814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8CBFC41B-DB40-0059-E541-01918DF7B3B0}"/>
              </a:ext>
            </a:extLst>
          </p:cNvPr>
          <p:cNvSpPr txBox="1"/>
          <p:nvPr/>
        </p:nvSpPr>
        <p:spPr>
          <a:xfrm>
            <a:off x="1324217" y="4201839"/>
            <a:ext cx="10419772" cy="160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8799" b="1" dirty="0">
                <a:solidFill>
                  <a:srgbClr val="FFFFF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Security</a:t>
            </a:r>
          </a:p>
          <a:p>
            <a:pPr algn="l">
              <a:lnSpc>
                <a:spcPts val="5119"/>
              </a:lnSpc>
            </a:pPr>
            <a:r>
              <a:rPr lang="en-US" sz="639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at scale</a:t>
            </a:r>
          </a:p>
        </p:txBody>
      </p:sp>
      <p:pic>
        <p:nvPicPr>
          <p:cNvPr id="23" name="Picture 22" descr="A white balance scale on a black background&#10;&#10;AI-generated content may be incorrect.">
            <a:extLst>
              <a:ext uri="{FF2B5EF4-FFF2-40B4-BE49-F238E27FC236}">
                <a16:creationId xmlns:a16="http://schemas.microsoft.com/office/drawing/2014/main" id="{6A7D9765-ABFB-813D-45D6-556A372B5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/>
          <a:stretch>
            <a:fillRect/>
          </a:stretch>
        </p:blipFill>
        <p:spPr>
          <a:xfrm>
            <a:off x="10245210" y="2764907"/>
            <a:ext cx="4762500" cy="44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4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4C7BE-860B-6088-4CD3-19E9B1916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BD403F4-C023-7D10-7DC4-F54B2038D413}"/>
              </a:ext>
            </a:extLst>
          </p:cNvPr>
          <p:cNvSpPr/>
          <p:nvPr/>
        </p:nvSpPr>
        <p:spPr>
          <a:xfrm>
            <a:off x="12846269" y="3138090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AF81B1DA-5A51-BAAE-E09B-A13564687756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42CD3A7-F73A-7568-B7D1-11DEED9545AC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02A8584-817D-7479-768B-E9B028327F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5EE9497B-09AE-07F2-4FD4-11135A54D6CC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D602281-A156-CA0B-9190-619FA064695E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CAA6AD4-4D7A-E9FF-ACCD-95820016E30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A450A120-1D84-B5AE-1394-50D4B7590374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37C15D8C-FB16-F7DD-845E-F45B531E6B19}"/>
              </a:ext>
            </a:extLst>
          </p:cNvPr>
          <p:cNvSpPr txBox="1"/>
          <p:nvPr/>
        </p:nvSpPr>
        <p:spPr>
          <a:xfrm>
            <a:off x="914400" y="2324100"/>
            <a:ext cx="8481949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Goals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0FED13DF-1803-0CEF-E356-C1AF04D57DC7}"/>
              </a:ext>
            </a:extLst>
          </p:cNvPr>
          <p:cNvSpPr txBox="1"/>
          <p:nvPr/>
        </p:nvSpPr>
        <p:spPr>
          <a:xfrm>
            <a:off x="924232" y="4031336"/>
            <a:ext cx="9851783" cy="1288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Securing lambda functions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Solving single provider problems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Deep-dive security into single applications 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3BC24C22-9A65-6698-EC46-B9E95D687D5E}"/>
              </a:ext>
            </a:extLst>
          </p:cNvPr>
          <p:cNvSpPr txBox="1"/>
          <p:nvPr/>
        </p:nvSpPr>
        <p:spPr>
          <a:xfrm>
            <a:off x="924232" y="3195857"/>
            <a:ext cx="11324983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we should </a:t>
            </a:r>
            <a:r>
              <a:rPr lang="en-US" sz="3199" b="1" u="sng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not</a:t>
            </a: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focus on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D1179B79-1F23-3E45-C244-271760335F20}"/>
              </a:ext>
            </a:extLst>
          </p:cNvPr>
          <p:cNvSpPr txBox="1"/>
          <p:nvPr/>
        </p:nvSpPr>
        <p:spPr>
          <a:xfrm>
            <a:off x="914400" y="5699986"/>
            <a:ext cx="11324983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we should focus on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B69646F3-1571-9C8A-272B-2607C85308E1}"/>
              </a:ext>
            </a:extLst>
          </p:cNvPr>
          <p:cNvSpPr txBox="1"/>
          <p:nvPr/>
        </p:nvSpPr>
        <p:spPr>
          <a:xfrm>
            <a:off x="914400" y="6530723"/>
            <a:ext cx="9851783" cy="1288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Multi-cloud applicable problems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Full environment scope solutions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100% security coverage and quantification</a:t>
            </a: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13CDBF4B-9C8A-9CAA-9BF8-4E69CBA26978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F47AEC9F-4AC0-3D39-4322-D1E7E0ED1853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4A68F9BC-4923-9317-0BC2-4B9FEC3EF9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228FAD8B-7897-208B-CCB3-5B418A2B6677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F5572CC6-52F8-D3C2-0830-343CACD5D901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C436923F-BA1F-2738-5B5A-B3280F3250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4F39FE94-DFCB-7413-A173-B6DAFF17F640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1" name="TextBox 19">
            <a:extLst>
              <a:ext uri="{FF2B5EF4-FFF2-40B4-BE49-F238E27FC236}">
                <a16:creationId xmlns:a16="http://schemas.microsoft.com/office/drawing/2014/main" id="{12D6038B-B8A8-5E4A-79A0-001B797616D9}"/>
              </a:ext>
            </a:extLst>
          </p:cNvPr>
          <p:cNvSpPr txBox="1"/>
          <p:nvPr/>
        </p:nvSpPr>
        <p:spPr>
          <a:xfrm>
            <a:off x="178819" y="384792"/>
            <a:ext cx="9498581" cy="79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Security at Scale – Where do we start?</a:t>
            </a:r>
          </a:p>
        </p:txBody>
      </p:sp>
    </p:spTree>
    <p:extLst>
      <p:ext uri="{BB962C8B-B14F-4D97-AF65-F5344CB8AC3E}">
        <p14:creationId xmlns:p14="http://schemas.microsoft.com/office/powerpoint/2010/main" val="186501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BA746-F3B7-0C85-8945-A779329D5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2008E5B-CD9B-E806-1413-8F7BEB79536B}"/>
              </a:ext>
            </a:extLst>
          </p:cNvPr>
          <p:cNvSpPr/>
          <p:nvPr/>
        </p:nvSpPr>
        <p:spPr>
          <a:xfrm>
            <a:off x="12846269" y="3138090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27FC6B1F-FD8C-96E8-0A40-EAC40AD0B406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84BF814-2E6B-D364-348E-327DBB07AC8A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AA81031-CB66-DF1A-33BD-F9E4386D94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289865D-AB68-85D8-B6F5-3396D8FBD855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6759671-3830-4E70-38DC-119447C79FEA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B3C8514-11F4-AA5C-6BDE-35BB98BCBF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D0D29E7-FD63-9542-6248-ACED799674E5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468FC841-BAB3-1710-ABB3-1BDE8AE8CF3B}"/>
              </a:ext>
            </a:extLst>
          </p:cNvPr>
          <p:cNvSpPr txBox="1"/>
          <p:nvPr/>
        </p:nvSpPr>
        <p:spPr>
          <a:xfrm>
            <a:off x="685800" y="2400300"/>
            <a:ext cx="8481949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Minimum Security Policies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203E12D-D1E7-9DDE-A4ED-482D327A894C}"/>
              </a:ext>
            </a:extLst>
          </p:cNvPr>
          <p:cNvSpPr txBox="1"/>
          <p:nvPr/>
        </p:nvSpPr>
        <p:spPr>
          <a:xfrm>
            <a:off x="695632" y="4107536"/>
            <a:ext cx="9851783" cy="1288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all users need admin access?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Should every resource have open networking?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Should users be able to push new code directly to production?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CFCDC327-E7DC-614D-A7A6-EF48933E99BA}"/>
              </a:ext>
            </a:extLst>
          </p:cNvPr>
          <p:cNvSpPr txBox="1"/>
          <p:nvPr/>
        </p:nvSpPr>
        <p:spPr>
          <a:xfrm>
            <a:off x="695632" y="3272057"/>
            <a:ext cx="11324983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are some basic general cloud features we can restrict?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8EF4F2DD-E25C-1389-4F5B-026D0868EA8C}"/>
              </a:ext>
            </a:extLst>
          </p:cNvPr>
          <p:cNvSpPr txBox="1"/>
          <p:nvPr/>
        </p:nvSpPr>
        <p:spPr>
          <a:xfrm>
            <a:off x="685800" y="5776186"/>
            <a:ext cx="11324983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are some basic general cloud agnostic tools we can restrict? 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0CC390B7-CDF4-3C97-2443-079E2A6AA1F8}"/>
              </a:ext>
            </a:extLst>
          </p:cNvPr>
          <p:cNvSpPr txBox="1"/>
          <p:nvPr/>
        </p:nvSpPr>
        <p:spPr>
          <a:xfrm>
            <a:off x="685800" y="6606923"/>
            <a:ext cx="9851783" cy="1288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Should MySQL have encrypted databases?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Should docker have unrestricted access?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Should SaaS solutions have unlimited role assumptions?</a:t>
            </a: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01DA5292-07E4-54C9-2ADF-0F1CBBCFCBD7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ECA62F3D-DEF9-1374-465A-5380CAD55B7E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4F3B188D-B301-93E5-4817-D9E76786D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35CBBD11-7D56-09DB-717F-E822D5BACBD7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90A0C82B-3CA6-3280-C6B6-740C67CEC10D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FC14CDA-558C-05B6-2790-8493BE239D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id="{E1248BCF-55EA-D742-B58B-47710CEDA5E9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1" name="TextBox 19">
            <a:extLst>
              <a:ext uri="{FF2B5EF4-FFF2-40B4-BE49-F238E27FC236}">
                <a16:creationId xmlns:a16="http://schemas.microsoft.com/office/drawing/2014/main" id="{04AEDE45-EE2F-5D11-1E0F-7DDBE6FB4613}"/>
              </a:ext>
            </a:extLst>
          </p:cNvPr>
          <p:cNvSpPr txBox="1"/>
          <p:nvPr/>
        </p:nvSpPr>
        <p:spPr>
          <a:xfrm>
            <a:off x="178819" y="376150"/>
            <a:ext cx="10184381" cy="79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Security at Scale – Where do we start?</a:t>
            </a:r>
          </a:p>
        </p:txBody>
      </p:sp>
    </p:spTree>
    <p:extLst>
      <p:ext uri="{BB962C8B-B14F-4D97-AF65-F5344CB8AC3E}">
        <p14:creationId xmlns:p14="http://schemas.microsoft.com/office/powerpoint/2010/main" val="3211332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0B9FE-5F8B-BD45-D927-00B0377D2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7620C58-C22F-301A-EF02-4051BB46BDE6}"/>
              </a:ext>
            </a:extLst>
          </p:cNvPr>
          <p:cNvSpPr/>
          <p:nvPr/>
        </p:nvSpPr>
        <p:spPr>
          <a:xfrm>
            <a:off x="12846269" y="3138090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AE35E26F-04B6-43B4-B55F-771FCD86B60A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F718EB2-E2D6-8074-EF19-3F9ED202E126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A5F71CA-105B-FF57-37F6-8CB9AB2931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32AE77B-C855-1EAF-0FFF-C8F6085F543D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37D092F-D51D-0BA2-1B33-662FD2FF99A0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C799F5C-CFC1-5013-4543-060A4842E3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D388713-47C8-2F46-EF68-2249C9E72416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pic>
        <p:nvPicPr>
          <p:cNvPr id="23" name="Picture 2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B5C3162-EC14-66AE-8E46-7713618DE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13" y="2609052"/>
            <a:ext cx="8013274" cy="6718696"/>
          </a:xfrm>
          <a:prstGeom prst="rect">
            <a:avLst/>
          </a:prstGeom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FC447E19-FD08-D17A-D55C-25E6AD9220A1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96E2AB58-17CD-0FDC-F6D8-71D64B66BBB8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97EE4C8-619D-7B8B-EB95-39E8D7360E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3AA71354-5E62-6A50-7CAE-1C4335639955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66C95BBA-3492-9D21-8926-8D7C9B34A66C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4E4FFE2-1B40-17B4-4784-27D97342D49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E57849CB-8626-0A95-A9BC-CE2A997D7E3A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71090013-9037-553A-9078-39C980A812F9}"/>
              </a:ext>
            </a:extLst>
          </p:cNvPr>
          <p:cNvSpPr txBox="1"/>
          <p:nvPr/>
        </p:nvSpPr>
        <p:spPr>
          <a:xfrm>
            <a:off x="152400" y="384792"/>
            <a:ext cx="9398747" cy="79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Security at Scale – Where do we start?</a:t>
            </a:r>
          </a:p>
        </p:txBody>
      </p:sp>
    </p:spTree>
    <p:extLst>
      <p:ext uri="{BB962C8B-B14F-4D97-AF65-F5344CB8AC3E}">
        <p14:creationId xmlns:p14="http://schemas.microsoft.com/office/powerpoint/2010/main" val="343597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4ABE0-CCAB-5C6C-29F5-73A55F3B9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5FCE6D0-9C05-CEB6-EF66-3B5BCC711F9B}"/>
              </a:ext>
            </a:extLst>
          </p:cNvPr>
          <p:cNvSpPr/>
          <p:nvPr/>
        </p:nvSpPr>
        <p:spPr>
          <a:xfrm>
            <a:off x="13528647" y="2589572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ED62A1B1-7779-434E-D769-E94F5FA987EE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266B6F35-5F91-BB38-C3F7-2598DB1FC4A6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FD8A251-BFAA-28E4-93A6-7B88928178B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272AD08-36F4-82A7-2268-CA211DA2A0FC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B6900AA-12D0-A110-2937-435FD45EC833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50E5DCB-BA45-0336-10BB-8D24862111A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11790A1-9BAE-4948-F683-D9A0A7ED9048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39F63A15-7370-68DC-F25C-52AB17D2D484}"/>
              </a:ext>
            </a:extLst>
          </p:cNvPr>
          <p:cNvSpPr txBox="1"/>
          <p:nvPr/>
        </p:nvSpPr>
        <p:spPr>
          <a:xfrm>
            <a:off x="535858" y="2019300"/>
            <a:ext cx="7168886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The “</a:t>
            </a:r>
            <a:r>
              <a:rPr lang="en-US" sz="3599" b="1" dirty="0">
                <a:solidFill>
                  <a:srgbClr val="BBAB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Golden</a:t>
            </a: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” Solution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62AF4FB1-0112-1D22-03C4-A291A821C006}"/>
              </a:ext>
            </a:extLst>
          </p:cNvPr>
          <p:cNvSpPr txBox="1"/>
          <p:nvPr/>
        </p:nvSpPr>
        <p:spPr>
          <a:xfrm>
            <a:off x="627854" y="3472568"/>
            <a:ext cx="5705289" cy="2160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Basic feature set to be built on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Continuously scanned and vetted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Owned by the security team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 enough variation to allow developer freedoms 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698B166-5BA1-294C-2FE6-880BB36C416C}"/>
              </a:ext>
            </a:extLst>
          </p:cNvPr>
          <p:cNvSpPr txBox="1"/>
          <p:nvPr/>
        </p:nvSpPr>
        <p:spPr>
          <a:xfrm>
            <a:off x="558281" y="2739105"/>
            <a:ext cx="7146464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How can we integrate security at the base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3F1DE3F7-B12F-95EE-B64C-03B953DBA394}"/>
              </a:ext>
            </a:extLst>
          </p:cNvPr>
          <p:cNvSpPr txBox="1"/>
          <p:nvPr/>
        </p:nvSpPr>
        <p:spPr>
          <a:xfrm>
            <a:off x="533400" y="5813414"/>
            <a:ext cx="6790344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Golden Examples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7429B90E-A3FE-3D06-84D4-EE6D4488CB8F}"/>
              </a:ext>
            </a:extLst>
          </p:cNvPr>
          <p:cNvSpPr txBox="1"/>
          <p:nvPr/>
        </p:nvSpPr>
        <p:spPr>
          <a:xfrm>
            <a:off x="645060" y="6448008"/>
            <a:ext cx="7212083" cy="1724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IaC</a:t>
            </a: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template to deploy an s3 bucket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Container image using RedHat distro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Ec2 template with agents built-in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AWS account creation with built-in POLP roles</a:t>
            </a:r>
          </a:p>
        </p:txBody>
      </p:sp>
      <p:pic>
        <p:nvPicPr>
          <p:cNvPr id="23" name="Picture 2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E63E40-02E6-62ED-8275-82676D991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30" y="-251355"/>
            <a:ext cx="12861432" cy="10146241"/>
          </a:xfrm>
          <a:prstGeom prst="rect">
            <a:avLst/>
          </a:prstGeom>
        </p:spPr>
      </p:pic>
      <p:sp>
        <p:nvSpPr>
          <p:cNvPr id="24" name="AutoShape 4">
            <a:extLst>
              <a:ext uri="{FF2B5EF4-FFF2-40B4-BE49-F238E27FC236}">
                <a16:creationId xmlns:a16="http://schemas.microsoft.com/office/drawing/2014/main" id="{0A519065-7610-9460-07CE-920F9EC55C33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D890446F-46F7-39C5-A5A7-8EA003774112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43928011-BAE4-524F-2401-19DF08CB95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8B723489-44EB-63B4-51BC-B73DEE4CDD92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9" name="Group 8">
            <a:extLst>
              <a:ext uri="{FF2B5EF4-FFF2-40B4-BE49-F238E27FC236}">
                <a16:creationId xmlns:a16="http://schemas.microsoft.com/office/drawing/2014/main" id="{609B750F-DE13-9C50-64E0-1EC83767AEC2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F08F0F3-72AF-276F-A0D2-F5E45EDFEC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BDDB0B3A-859C-0C9C-8419-FF831EB08611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2" name="TextBox 19">
            <a:extLst>
              <a:ext uri="{FF2B5EF4-FFF2-40B4-BE49-F238E27FC236}">
                <a16:creationId xmlns:a16="http://schemas.microsoft.com/office/drawing/2014/main" id="{9B2FA934-1041-0ECF-A517-A220F512AA8E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Security at Scale</a:t>
            </a:r>
          </a:p>
        </p:txBody>
      </p:sp>
    </p:spTree>
    <p:extLst>
      <p:ext uri="{BB962C8B-B14F-4D97-AF65-F5344CB8AC3E}">
        <p14:creationId xmlns:p14="http://schemas.microsoft.com/office/powerpoint/2010/main" val="287206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038767" y="2458923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18771" y="2028863"/>
            <a:ext cx="707422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eth Ellen"/>
              </a:rPr>
              <a:t>6+ years of cybersecurity cloud experience in major enterprises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79378" y="8278179"/>
            <a:ext cx="7074221" cy="1051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416" b="1" dirty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Matthew Hains</a:t>
            </a:r>
            <a:r>
              <a:rPr lang="en-US" sz="3416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</a:p>
          <a:p>
            <a:pPr algn="ctr"/>
            <a:r>
              <a:rPr lang="en-US" sz="3416" i="1" dirty="0">
                <a:solidFill>
                  <a:srgbClr val="000000"/>
                </a:solidFill>
                <a:latin typeface="Roboto Condensed Italics"/>
                <a:ea typeface="Roboto Condensed Italics"/>
              </a:rPr>
              <a:t>Cloud &amp; Container Security Architect </a:t>
            </a:r>
            <a:endParaRPr lang="en-US" sz="3416" i="1" dirty="0">
              <a:solidFill>
                <a:srgbClr val="000000"/>
              </a:solidFill>
              <a:latin typeface="Roboto Condensed Italics"/>
              <a:ea typeface="Roboto Condensed Italics"/>
              <a:sym typeface="Roboto Condensed Italics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1F3129E-F50A-BE94-A282-90987EC9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18329" y="982695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CBEEBCD6-076F-8FEE-77D8-F7E557D51B73}"/>
              </a:ext>
            </a:extLst>
          </p:cNvPr>
          <p:cNvSpPr txBox="1"/>
          <p:nvPr/>
        </p:nvSpPr>
        <p:spPr>
          <a:xfrm>
            <a:off x="1318772" y="3246804"/>
            <a:ext cx="707422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eth Ellen"/>
              </a:rPr>
              <a:t>AWS, GCP, and Azure experience </a:t>
            </a: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ECD5363D-2777-5FC3-6298-B479DA5EF1EF}"/>
              </a:ext>
            </a:extLst>
          </p:cNvPr>
          <p:cNvSpPr txBox="1"/>
          <p:nvPr/>
        </p:nvSpPr>
        <p:spPr>
          <a:xfrm>
            <a:off x="1303531" y="3951784"/>
            <a:ext cx="707422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eth Ellen"/>
              </a:rPr>
              <a:t>AWS Solutions Architect, GCP ACE, CCSP certifications </a:t>
            </a: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805CC337-519A-736B-5C91-4A69491C7994}"/>
              </a:ext>
            </a:extLst>
          </p:cNvPr>
          <p:cNvSpPr txBox="1"/>
          <p:nvPr/>
        </p:nvSpPr>
        <p:spPr>
          <a:xfrm>
            <a:off x="1288291" y="5169725"/>
            <a:ext cx="707422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eth Ellen"/>
              </a:rPr>
              <a:t>400+ cloud migration/assessments 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1ECF73F4-FC6F-064B-CF63-81DE493401B7}"/>
              </a:ext>
            </a:extLst>
          </p:cNvPr>
          <p:cNvSpPr txBox="1"/>
          <p:nvPr/>
        </p:nvSpPr>
        <p:spPr>
          <a:xfrm>
            <a:off x="1313913" y="5874705"/>
            <a:ext cx="707422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eth Ellen"/>
              </a:rPr>
              <a:t>Avid skier and hiker 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815D05C2-CAF6-1067-3957-3BA7E3F8FFF3}"/>
              </a:ext>
            </a:extLst>
          </p:cNvPr>
          <p:cNvSpPr txBox="1"/>
          <p:nvPr/>
        </p:nvSpPr>
        <p:spPr>
          <a:xfrm>
            <a:off x="1313913" y="6506638"/>
            <a:ext cx="707422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Beth Ellen"/>
              </a:rPr>
              <a:t>Lives in an oven (Phoenix, AZ) </a:t>
            </a:r>
          </a:p>
        </p:txBody>
      </p:sp>
      <p:pic>
        <p:nvPicPr>
          <p:cNvPr id="35" name="Picture 34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189CFAB7-6E18-076D-BA90-63DBD991D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26" y="598781"/>
            <a:ext cx="8333127" cy="8333127"/>
          </a:xfrm>
          <a:prstGeom prst="rect">
            <a:avLst/>
          </a:prstGeom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F932F849-5C37-6659-3576-5981BA68423C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A7B94757-369B-1023-F016-095CF83C2674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E7EBA38-16E9-B849-304E-82A8DC132F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2A4B3BD7-9232-E5F8-558E-08FBFEFD76CF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id="{BE17F83B-B8B6-790D-40D8-D69BD2300D86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D89F4301-257B-6C71-FF6A-ECCEDCB1B38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7ED49B99-C03A-A997-A15D-D77F24677BDD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4" name="TextBox 19">
            <a:extLst>
              <a:ext uri="{FF2B5EF4-FFF2-40B4-BE49-F238E27FC236}">
                <a16:creationId xmlns:a16="http://schemas.microsoft.com/office/drawing/2014/main" id="{12F78AF6-A71E-ABAD-8532-561EA2805610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About 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13112-3AC5-9B06-8819-03FE978AE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1FA542C-4632-48C6-1367-9AF7915CE7A1}"/>
              </a:ext>
            </a:extLst>
          </p:cNvPr>
          <p:cNvSpPr/>
          <p:nvPr/>
        </p:nvSpPr>
        <p:spPr>
          <a:xfrm>
            <a:off x="12846269" y="3138090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9A09E45E-8A83-1D37-09A3-909600FE2349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0042FE2D-ACA1-B1EF-28D9-9688047FB4A1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F2C7F71-9944-D0C4-F0F9-0226F225DD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3384A95-7338-9FE9-03CF-0DCAC0B641ED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5850701-FE6D-1A6B-B690-4420BA3EB3BA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4AFBC54-D2D0-B9C5-8ED1-829C6FE695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EFDBCC73-FE1A-EDE1-0026-89048C80F7F0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B0AE7DFF-5DB9-6341-A1B9-A0A6C5A3C8EC}"/>
              </a:ext>
            </a:extLst>
          </p:cNvPr>
          <p:cNvSpPr txBox="1"/>
          <p:nvPr/>
        </p:nvSpPr>
        <p:spPr>
          <a:xfrm>
            <a:off x="457200" y="2247900"/>
            <a:ext cx="8481949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Gated CICD &amp; Codebase Validation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D1B3B454-A596-9D71-EB77-8B088B42E1ED}"/>
              </a:ext>
            </a:extLst>
          </p:cNvPr>
          <p:cNvSpPr txBox="1"/>
          <p:nvPr/>
        </p:nvSpPr>
        <p:spPr>
          <a:xfrm>
            <a:off x="457200" y="3847910"/>
            <a:ext cx="6714145" cy="3468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Github</a:t>
            </a: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code scanning solution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CICD deployment scanning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Gated CICD pipelines by environment 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mixed combination can lead deployments to prod being clean and safe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7AE3CE5B-87B1-776E-D7C2-CA496C0B2360}"/>
              </a:ext>
            </a:extLst>
          </p:cNvPr>
          <p:cNvSpPr txBox="1"/>
          <p:nvPr/>
        </p:nvSpPr>
        <p:spPr>
          <a:xfrm>
            <a:off x="457200" y="3078362"/>
            <a:ext cx="8481949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can we stop before it reaches production?</a:t>
            </a:r>
          </a:p>
        </p:txBody>
      </p:sp>
      <p:pic>
        <p:nvPicPr>
          <p:cNvPr id="27" name="Picture 2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5077E08-5C9B-EA96-01CA-CF7DFAF32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293" y="835592"/>
            <a:ext cx="9415951" cy="8255380"/>
          </a:xfrm>
          <a:prstGeom prst="rect">
            <a:avLst/>
          </a:prstGeom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1B844B5B-3641-EAA3-CA56-B51E980B874C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28980BD2-A988-AB27-355D-617A633F279E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B43EE38E-A79A-5B67-87AD-E263C7C9889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20CC108D-7B8C-8DC1-8016-AFF321720FF2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id="{1B237B32-A82F-35B7-6FEF-BBC2BAE27932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F29DC8-DABA-B6E5-3D2A-40670A84D54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3B9423FD-75B4-992D-B00C-6E62AFC1F41B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0" name="TextBox 19">
            <a:extLst>
              <a:ext uri="{FF2B5EF4-FFF2-40B4-BE49-F238E27FC236}">
                <a16:creationId xmlns:a16="http://schemas.microsoft.com/office/drawing/2014/main" id="{F98FE6AA-47D5-162F-D2DE-AE29A3012311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Security at Scale</a:t>
            </a:r>
          </a:p>
        </p:txBody>
      </p:sp>
    </p:spTree>
    <p:extLst>
      <p:ext uri="{BB962C8B-B14F-4D97-AF65-F5344CB8AC3E}">
        <p14:creationId xmlns:p14="http://schemas.microsoft.com/office/powerpoint/2010/main" val="209863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B4ECC-6DD0-4881-72E9-C292A2B64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D8ED54B-5ABB-B44B-265A-EF50AC4EFB7C}"/>
              </a:ext>
            </a:extLst>
          </p:cNvPr>
          <p:cNvSpPr/>
          <p:nvPr/>
        </p:nvSpPr>
        <p:spPr>
          <a:xfrm>
            <a:off x="13358057" y="2407838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3377F255-E812-C1B8-BB2B-1CCF420F87D5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7A856B5-A109-A46E-DEC3-D17E228B0F7C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AFD457B-DF11-BCFD-15D6-BEEBA82B966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27A9EB6-09CC-A281-AA72-D37A4A3457C3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131E6A4-82A9-1D39-56F8-A6E8096E5156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E06668A-6D80-05A3-97F3-4806B8C22B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1C810553-85E5-8915-1400-5BF3B3B2DE56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2AE9D6BE-DCF5-E816-B15C-D322DA184F9B}"/>
              </a:ext>
            </a:extLst>
          </p:cNvPr>
          <p:cNvSpPr txBox="1"/>
          <p:nvPr/>
        </p:nvSpPr>
        <p:spPr>
          <a:xfrm>
            <a:off x="500933" y="1943100"/>
            <a:ext cx="8481949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Don’t forget about Dynamic!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E3A8AABD-A758-3B8E-9898-522090ECA9F2}"/>
              </a:ext>
            </a:extLst>
          </p:cNvPr>
          <p:cNvSpPr txBox="1"/>
          <p:nvPr/>
        </p:nvSpPr>
        <p:spPr>
          <a:xfrm>
            <a:off x="888214" y="3331369"/>
            <a:ext cx="6947621" cy="2160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Static scanning can only provide you so much information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It’s easy to miss packages called at runtime 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Remediate at the root, but alert across the whole deployment 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95315892-EF28-86C3-C23F-966446998E91}"/>
              </a:ext>
            </a:extLst>
          </p:cNvPr>
          <p:cNvSpPr txBox="1"/>
          <p:nvPr/>
        </p:nvSpPr>
        <p:spPr>
          <a:xfrm>
            <a:off x="500932" y="2629326"/>
            <a:ext cx="8481949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 photo doesn’t tell you everything</a:t>
            </a: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C95B4DEA-167D-88F1-83A6-8FC379D76A64}"/>
              </a:ext>
            </a:extLst>
          </p:cNvPr>
          <p:cNvSpPr txBox="1"/>
          <p:nvPr/>
        </p:nvSpPr>
        <p:spPr>
          <a:xfrm>
            <a:off x="485692" y="5535850"/>
            <a:ext cx="8481949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is drift?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62852F-F5CB-5BB5-FE63-FE333BE98610}"/>
              </a:ext>
            </a:extLst>
          </p:cNvPr>
          <p:cNvSpPr txBox="1"/>
          <p:nvPr/>
        </p:nvSpPr>
        <p:spPr>
          <a:xfrm>
            <a:off x="900979" y="6169058"/>
            <a:ext cx="7548948" cy="2160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When the static configuration doesn’t match the running one, something is up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Drift detection in running assets  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Could mean potential tampering or overly permissive resources</a:t>
            </a:r>
          </a:p>
        </p:txBody>
      </p:sp>
      <p:pic>
        <p:nvPicPr>
          <p:cNvPr id="24" name="Picture 2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668A685-5B9A-1493-334C-99AC09B8E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79" y="859617"/>
            <a:ext cx="10197164" cy="8461476"/>
          </a:xfrm>
          <a:prstGeom prst="rect">
            <a:avLst/>
          </a:prstGeom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601782D2-14BF-4A48-6F41-86C60AE7F42C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742B6AFC-FAEA-68B7-4B0B-51CB0AAAC413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68AD13A-26A6-F290-88CF-990677B4F39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864D920C-7E7D-FFB9-BD70-1F60338F720B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9" name="Group 8">
            <a:extLst>
              <a:ext uri="{FF2B5EF4-FFF2-40B4-BE49-F238E27FC236}">
                <a16:creationId xmlns:a16="http://schemas.microsoft.com/office/drawing/2014/main" id="{3F80E58D-DAED-9904-A7AA-9FE5CC18E947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BBBCAF5-561A-194D-BAEF-2B5D2B14B8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95480C6F-03C3-8B95-B8E1-E5D94ACA9872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2" name="TextBox 19">
            <a:extLst>
              <a:ext uri="{FF2B5EF4-FFF2-40B4-BE49-F238E27FC236}">
                <a16:creationId xmlns:a16="http://schemas.microsoft.com/office/drawing/2014/main" id="{D15979F9-9752-5072-A563-E7F14888B1B1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Security at Scale</a:t>
            </a:r>
          </a:p>
        </p:txBody>
      </p:sp>
    </p:spTree>
    <p:extLst>
      <p:ext uri="{BB962C8B-B14F-4D97-AF65-F5344CB8AC3E}">
        <p14:creationId xmlns:p14="http://schemas.microsoft.com/office/powerpoint/2010/main" val="2072716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F976A-4479-1283-F9F0-3639E456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2034C095-5745-20E0-85A4-716F4D1FE1C0}"/>
              </a:ext>
            </a:extLst>
          </p:cNvPr>
          <p:cNvSpPr/>
          <p:nvPr/>
        </p:nvSpPr>
        <p:spPr>
          <a:xfrm flipV="1">
            <a:off x="-555516" y="1316483"/>
            <a:ext cx="9279566" cy="18266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A1F4C7C-A32F-0CA3-008A-7F52A5835E2F}"/>
              </a:ext>
            </a:extLst>
          </p:cNvPr>
          <p:cNvGrpSpPr/>
          <p:nvPr/>
        </p:nvGrpSpPr>
        <p:grpSpPr>
          <a:xfrm>
            <a:off x="8982882" y="1104900"/>
            <a:ext cx="352647" cy="352647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1801070-9251-5EAE-8002-E542694CAE9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43B74E9-412D-27ED-9AED-B8D9E3A0827D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92E5E8B7-69E3-AE7D-474F-9CD3D224DD99}"/>
              </a:ext>
            </a:extLst>
          </p:cNvPr>
          <p:cNvGrpSpPr/>
          <p:nvPr/>
        </p:nvGrpSpPr>
        <p:grpSpPr>
          <a:xfrm>
            <a:off x="9453519" y="1104900"/>
            <a:ext cx="352647" cy="352647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1215201-23B7-B658-949D-928C1C6AC0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10BF0B4-FF50-828B-BCA7-3CCD3F5EAFB0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72EEB2BE-5F33-2F50-CD26-BD41CB372D04}"/>
              </a:ext>
            </a:extLst>
          </p:cNvPr>
          <p:cNvSpPr/>
          <p:nvPr/>
        </p:nvSpPr>
        <p:spPr>
          <a:xfrm>
            <a:off x="4039173" y="9054845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B64AEB8-76B3-7486-109A-54467C5277A1}"/>
              </a:ext>
            </a:extLst>
          </p:cNvPr>
          <p:cNvGrpSpPr/>
          <p:nvPr/>
        </p:nvGrpSpPr>
        <p:grpSpPr>
          <a:xfrm>
            <a:off x="3548958" y="8867651"/>
            <a:ext cx="318198" cy="318198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23E6B45-82B1-0D34-34C0-D17932F90F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6294C326-D832-0265-EB1E-2658D1DE0286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8DB5189-446F-7128-6BEC-C0C58C4817D1}"/>
              </a:ext>
            </a:extLst>
          </p:cNvPr>
          <p:cNvGrpSpPr/>
          <p:nvPr/>
        </p:nvGrpSpPr>
        <p:grpSpPr>
          <a:xfrm>
            <a:off x="3121184" y="8867651"/>
            <a:ext cx="318198" cy="318198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15C8360-77EE-5F19-C44F-CB771EB750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97F45227-91E9-B909-8901-687B81126061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60F19BB-5D4D-E423-A01D-122719257049}"/>
              </a:ext>
            </a:extLst>
          </p:cNvPr>
          <p:cNvGrpSpPr/>
          <p:nvPr/>
        </p:nvGrpSpPr>
        <p:grpSpPr>
          <a:xfrm>
            <a:off x="-1" y="1499857"/>
            <a:ext cx="18479530" cy="6962767"/>
            <a:chOff x="-50444" y="9525"/>
            <a:chExt cx="4867037" cy="183381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FFAEAD4-1154-49C7-BC4C-5029E20E4373}"/>
                </a:ext>
              </a:extLst>
            </p:cNvPr>
            <p:cNvSpPr/>
            <p:nvPr/>
          </p:nvSpPr>
          <p:spPr>
            <a:xfrm>
              <a:off x="-50444" y="9525"/>
              <a:ext cx="4816592" cy="1833815"/>
            </a:xfrm>
            <a:custGeom>
              <a:avLst/>
              <a:gdLst/>
              <a:ahLst/>
              <a:cxnLst/>
              <a:rect l="l" t="t" r="r" b="b"/>
              <a:pathLst>
                <a:path w="4816592" h="1833815">
                  <a:moveTo>
                    <a:pt x="0" y="0"/>
                  </a:moveTo>
                  <a:lnTo>
                    <a:pt x="4816592" y="0"/>
                  </a:lnTo>
                  <a:lnTo>
                    <a:pt x="4816592" y="1833815"/>
                  </a:lnTo>
                  <a:lnTo>
                    <a:pt x="0" y="1833815"/>
                  </a:lnTo>
                  <a:close/>
                </a:path>
              </a:pathLst>
            </a:custGeom>
            <a:gradFill rotWithShape="1"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84323166-C3AB-FCA3-5A6A-0F729089AEF3}"/>
                </a:ext>
              </a:extLst>
            </p:cNvPr>
            <p:cNvSpPr txBox="1"/>
            <p:nvPr/>
          </p:nvSpPr>
          <p:spPr>
            <a:xfrm>
              <a:off x="0" y="19050"/>
              <a:ext cx="4816593" cy="1814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AA40B1DD-7639-1909-2FAD-1B6A4EE18E1C}"/>
              </a:ext>
            </a:extLst>
          </p:cNvPr>
          <p:cNvSpPr txBox="1"/>
          <p:nvPr/>
        </p:nvSpPr>
        <p:spPr>
          <a:xfrm>
            <a:off x="1324217" y="4430439"/>
            <a:ext cx="10419772" cy="160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8799" b="1" dirty="0">
                <a:solidFill>
                  <a:srgbClr val="FFFFF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Contextualization</a:t>
            </a:r>
          </a:p>
          <a:p>
            <a:pPr algn="l">
              <a:lnSpc>
                <a:spcPts val="5119"/>
              </a:lnSpc>
            </a:pPr>
            <a:r>
              <a:rPr lang="en-US" sz="639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at scale</a:t>
            </a:r>
          </a:p>
        </p:txBody>
      </p:sp>
      <p:pic>
        <p:nvPicPr>
          <p:cNvPr id="23" name="Picture 22" descr="A white icon with arrows and a magnifying glass&#10;&#10;AI-generated content may be incorrect.">
            <a:extLst>
              <a:ext uri="{FF2B5EF4-FFF2-40B4-BE49-F238E27FC236}">
                <a16:creationId xmlns:a16="http://schemas.microsoft.com/office/drawing/2014/main" id="{F155CBFD-93AF-1919-C2AE-8FB248CB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/>
          <a:stretch>
            <a:fillRect/>
          </a:stretch>
        </p:blipFill>
        <p:spPr>
          <a:xfrm>
            <a:off x="11220727" y="2800015"/>
            <a:ext cx="47625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578EA-8C3D-12A2-93CA-32623EC22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31E8A09-17A1-BF2E-BBA4-A1FAA547239F}"/>
              </a:ext>
            </a:extLst>
          </p:cNvPr>
          <p:cNvSpPr/>
          <p:nvPr/>
        </p:nvSpPr>
        <p:spPr>
          <a:xfrm>
            <a:off x="12846269" y="3138090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9DCC1703-4B11-BE84-EC16-FC51508F9F7D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B06E9F62-85EB-82B2-A5FB-DA589EC73906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C32C00C-466C-3178-C41D-22CB04E482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6B72D25-C768-C97C-29B8-3C908C1D2A0F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5E9A20A-E33E-F0FF-6A06-D5EF108199EA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4D505CD-F916-A6A6-84C6-BC2546C2FD5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1E4E168-55B3-DED4-F87C-2CB1F9D2EE8F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799F2D7E-A3B5-8081-344C-C928C238BAD3}"/>
              </a:ext>
            </a:extLst>
          </p:cNvPr>
          <p:cNvSpPr txBox="1"/>
          <p:nvPr/>
        </p:nvSpPr>
        <p:spPr>
          <a:xfrm>
            <a:off x="431162" y="3110071"/>
            <a:ext cx="7728667" cy="1288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Vulnerabilities are presented in CVSS scores 0-10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9/10 may look bad on paper, but what does it mean to your organization? 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8A6AC0C1-7EB1-D67E-6FE1-C6DE8014C4CC}"/>
              </a:ext>
            </a:extLst>
          </p:cNvPr>
          <p:cNvSpPr txBox="1"/>
          <p:nvPr/>
        </p:nvSpPr>
        <p:spPr>
          <a:xfrm>
            <a:off x="431162" y="2357616"/>
            <a:ext cx="8481949" cy="54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600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Is a critical vulnerability critical to you?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8340FB45-30A8-4693-7E7E-7F0C7E83E732}"/>
              </a:ext>
            </a:extLst>
          </p:cNvPr>
          <p:cNvSpPr txBox="1"/>
          <p:nvPr/>
        </p:nvSpPr>
        <p:spPr>
          <a:xfrm>
            <a:off x="381000" y="4675076"/>
            <a:ext cx="8481949" cy="54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600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Things to consider: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9AB935C9-F8C2-61D0-06DC-59E00D04E839}"/>
              </a:ext>
            </a:extLst>
          </p:cNvPr>
          <p:cNvSpPr txBox="1"/>
          <p:nvPr/>
        </p:nvSpPr>
        <p:spPr>
          <a:xfrm>
            <a:off x="431162" y="5399869"/>
            <a:ext cx="6803783" cy="1724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kind of data is present? 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 this production or development? 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 this duplicated elsewhere? 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are our compensating controls? </a:t>
            </a:r>
          </a:p>
        </p:txBody>
      </p:sp>
      <p:pic>
        <p:nvPicPr>
          <p:cNvPr id="33" name="Picture 32" descr="A blue line drawing of a computer monitor with a magnifying glass&#10;&#10;AI-generated content may be incorrect.">
            <a:extLst>
              <a:ext uri="{FF2B5EF4-FFF2-40B4-BE49-F238E27FC236}">
                <a16:creationId xmlns:a16="http://schemas.microsoft.com/office/drawing/2014/main" id="{BB32E999-5F0A-596D-C4B1-D14B8BECF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5" b="13330"/>
          <a:stretch>
            <a:fillRect/>
          </a:stretch>
        </p:blipFill>
        <p:spPr>
          <a:xfrm>
            <a:off x="8718734" y="2214209"/>
            <a:ext cx="7997384" cy="5849666"/>
          </a:xfrm>
          <a:prstGeom prst="rect">
            <a:avLst/>
          </a:prstGeom>
        </p:spPr>
      </p:pic>
      <p:sp>
        <p:nvSpPr>
          <p:cNvPr id="21" name="AutoShape 4">
            <a:extLst>
              <a:ext uri="{FF2B5EF4-FFF2-40B4-BE49-F238E27FC236}">
                <a16:creationId xmlns:a16="http://schemas.microsoft.com/office/drawing/2014/main" id="{EF4EAB5E-5218-2031-F6F5-003E29F30943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20DD3FC5-9485-351F-EA8D-9DB113AFBDED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1A3D8D5-A9F3-98C4-FD23-12BFF59E337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AFA1241F-B2D3-4CD6-7A74-355AA9607887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B06E8A8F-69A1-A1C9-4EEF-2CDC5524D4D3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0D3BDF2-8936-6E39-FC39-31412A6D7D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C30FE40B-8EBF-1C4F-483A-6DF632960AE3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0" name="TextBox 19">
            <a:extLst>
              <a:ext uri="{FF2B5EF4-FFF2-40B4-BE49-F238E27FC236}">
                <a16:creationId xmlns:a16="http://schemas.microsoft.com/office/drawing/2014/main" id="{78C1D405-CCAC-CE81-12F3-5274FCED6186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Contextualization at Scale</a:t>
            </a:r>
          </a:p>
        </p:txBody>
      </p:sp>
    </p:spTree>
    <p:extLst>
      <p:ext uri="{BB962C8B-B14F-4D97-AF65-F5344CB8AC3E}">
        <p14:creationId xmlns:p14="http://schemas.microsoft.com/office/powerpoint/2010/main" val="113585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0EE63-D73D-66A8-9A3D-1AC5E38A5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>
            <a:extLst>
              <a:ext uri="{FF2B5EF4-FFF2-40B4-BE49-F238E27FC236}">
                <a16:creationId xmlns:a16="http://schemas.microsoft.com/office/drawing/2014/main" id="{944C464A-B3B1-8DC4-A6AF-88D6492844FB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02162CC-9F82-C80C-8B92-6470DF2C8908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5F836CD-DD19-59F3-8152-59E5085299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94C05B1-7F32-BA2E-A796-D133A50E25D4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A2F10A0-7D82-4D29-73DA-A783A1E9E71C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968433C-C3EF-F3DB-98A4-D9ED23E073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65596454-621A-DF20-0500-0A5AD9DE7FF1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7653835-6791-EFAA-4F40-A661B784ADC3}"/>
              </a:ext>
            </a:extLst>
          </p:cNvPr>
          <p:cNvGrpSpPr/>
          <p:nvPr/>
        </p:nvGrpSpPr>
        <p:grpSpPr>
          <a:xfrm>
            <a:off x="0" y="1993520"/>
            <a:ext cx="19199592" cy="6851261"/>
            <a:chOff x="-240090" y="19050"/>
            <a:chExt cx="5056683" cy="1132259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B7C8114-F732-A16F-D72B-F32740334882}"/>
                </a:ext>
              </a:extLst>
            </p:cNvPr>
            <p:cNvSpPr/>
            <p:nvPr/>
          </p:nvSpPr>
          <p:spPr>
            <a:xfrm>
              <a:off x="-240090" y="29650"/>
              <a:ext cx="4824119" cy="730531"/>
            </a:xfrm>
            <a:custGeom>
              <a:avLst/>
              <a:gdLst/>
              <a:ahLst/>
              <a:cxnLst/>
              <a:rect l="l" t="t" r="r" b="b"/>
              <a:pathLst>
                <a:path w="4816592" h="1151309">
                  <a:moveTo>
                    <a:pt x="0" y="0"/>
                  </a:moveTo>
                  <a:lnTo>
                    <a:pt x="4816592" y="0"/>
                  </a:lnTo>
                  <a:lnTo>
                    <a:pt x="4816592" y="1151309"/>
                  </a:lnTo>
                  <a:lnTo>
                    <a:pt x="0" y="1151309"/>
                  </a:lnTo>
                  <a:close/>
                </a:path>
              </a:pathLst>
            </a:custGeom>
            <a:gradFill rotWithShape="1"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CED6B689-CDB3-E6AC-AC6E-F10B653DD6F4}"/>
                </a:ext>
              </a:extLst>
            </p:cNvPr>
            <p:cNvSpPr txBox="1"/>
            <p:nvPr/>
          </p:nvSpPr>
          <p:spPr>
            <a:xfrm>
              <a:off x="0" y="19050"/>
              <a:ext cx="4816593" cy="1132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46904D5F-3813-F4AF-BF2E-ABF24BE5CC6F}"/>
              </a:ext>
            </a:extLst>
          </p:cNvPr>
          <p:cNvSpPr txBox="1"/>
          <p:nvPr/>
        </p:nvSpPr>
        <p:spPr>
          <a:xfrm>
            <a:off x="114300" y="9917103"/>
            <a:ext cx="4762500" cy="2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38"/>
              </a:lnSpc>
            </a:pPr>
            <a:r>
              <a:rPr lang="en-US" sz="1384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INFORMATION IS CLASSIFIED AS 'SENSITIVE'.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AFD8F23A-8C89-BE4C-D297-5DD110E56142}"/>
              </a:ext>
            </a:extLst>
          </p:cNvPr>
          <p:cNvSpPr txBox="1"/>
          <p:nvPr/>
        </p:nvSpPr>
        <p:spPr>
          <a:xfrm>
            <a:off x="3451014" y="2171700"/>
            <a:ext cx="11129857" cy="836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</a:pPr>
            <a:r>
              <a:rPr lang="en-US" sz="4800" b="1" dirty="0">
                <a:solidFill>
                  <a:srgbClr val="FFFFF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Contextualization at Scale Example</a:t>
            </a:r>
            <a:endParaRPr lang="en-US" sz="4800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95FE420C-0D88-E9B1-DFA3-CA095BA42BAE}"/>
              </a:ext>
            </a:extLst>
          </p:cNvPr>
          <p:cNvSpPr txBox="1"/>
          <p:nvPr/>
        </p:nvSpPr>
        <p:spPr>
          <a:xfrm>
            <a:off x="3077317" y="4110475"/>
            <a:ext cx="398145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Running in production  +1</a:t>
            </a:r>
          </a:p>
          <a:p>
            <a:pPr marL="342900" indent="-34290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PII data +2</a:t>
            </a:r>
          </a:p>
          <a:p>
            <a:pPr marL="342900" indent="-34290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Duplicated in all templates +2</a:t>
            </a:r>
          </a:p>
          <a:p>
            <a:pPr marL="342900" indent="-34290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 compensating controls +1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B2968D-D9AB-EAAA-4A60-592D043AAB66}"/>
              </a:ext>
            </a:extLst>
          </p:cNvPr>
          <p:cNvSpPr txBox="1"/>
          <p:nvPr/>
        </p:nvSpPr>
        <p:spPr>
          <a:xfrm>
            <a:off x="2625157" y="3311267"/>
            <a:ext cx="4399193" cy="62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 b="1" dirty="0">
                <a:solidFill>
                  <a:schemeClr val="bg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Vuln. 1- CVSS Score 2/10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4C1B96-FF6B-606E-7AC1-95B6B1F01003}"/>
              </a:ext>
            </a:extLst>
          </p:cNvPr>
          <p:cNvSpPr txBox="1"/>
          <p:nvPr/>
        </p:nvSpPr>
        <p:spPr>
          <a:xfrm>
            <a:off x="10318152" y="3267199"/>
            <a:ext cx="4399194" cy="62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 b="1" dirty="0">
                <a:solidFill>
                  <a:schemeClr val="bg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Vuln. 2- CVSS Score 9/10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6E6054-7713-C3CA-2F3E-26BF10E51909}"/>
              </a:ext>
            </a:extLst>
          </p:cNvPr>
          <p:cNvSpPr txBox="1"/>
          <p:nvPr/>
        </p:nvSpPr>
        <p:spPr>
          <a:xfrm>
            <a:off x="10591800" y="4044416"/>
            <a:ext cx="5472182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Running in development  -1</a:t>
            </a:r>
          </a:p>
          <a:p>
            <a:pPr marL="342900" indent="-34290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Dummy data -2</a:t>
            </a:r>
          </a:p>
          <a:p>
            <a:pPr marL="342900" indent="-34290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Single instance -2</a:t>
            </a:r>
          </a:p>
          <a:p>
            <a:pPr marL="342900" indent="-342900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Locked behind networking restrictions 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57AF20-132E-AF5E-11D2-B67A56338990}"/>
              </a:ext>
            </a:extLst>
          </p:cNvPr>
          <p:cNvSpPr txBox="1"/>
          <p:nvPr/>
        </p:nvSpPr>
        <p:spPr>
          <a:xfrm>
            <a:off x="2636881" y="5461979"/>
            <a:ext cx="4741521" cy="62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 b="1" dirty="0">
                <a:solidFill>
                  <a:schemeClr val="bg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Vuln. 1- Context Score 8/10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F838F-F278-1921-E0B2-B2C279B10F84}"/>
              </a:ext>
            </a:extLst>
          </p:cNvPr>
          <p:cNvSpPr txBox="1"/>
          <p:nvPr/>
        </p:nvSpPr>
        <p:spPr>
          <a:xfrm>
            <a:off x="10311344" y="5392708"/>
            <a:ext cx="5057997" cy="626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 b="1" dirty="0">
                <a:solidFill>
                  <a:schemeClr val="bg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Vuln. 2 – Context Score 3/10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41E8BE-723F-73E3-B330-AAFDB138BB1D}"/>
              </a:ext>
            </a:extLst>
          </p:cNvPr>
          <p:cNvSpPr/>
          <p:nvPr/>
        </p:nvSpPr>
        <p:spPr>
          <a:xfrm>
            <a:off x="467353" y="7485053"/>
            <a:ext cx="1373045" cy="10874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Base CVSS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D8C45D4-C185-CF46-F6EE-F43DD8D09A5E}"/>
              </a:ext>
            </a:extLst>
          </p:cNvPr>
          <p:cNvSpPr/>
          <p:nvPr/>
        </p:nvSpPr>
        <p:spPr>
          <a:xfrm>
            <a:off x="3063616" y="7443674"/>
            <a:ext cx="2175231" cy="120316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Type of cloud env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4139813-82EE-9761-B9AE-F6C5DA095B73}"/>
              </a:ext>
            </a:extLst>
          </p:cNvPr>
          <p:cNvSpPr/>
          <p:nvPr/>
        </p:nvSpPr>
        <p:spPr>
          <a:xfrm>
            <a:off x="6482087" y="7443674"/>
            <a:ext cx="1617652" cy="120316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Type of data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3CC1603-C3A5-BF6F-E1D4-7938D2E4C27B}"/>
              </a:ext>
            </a:extLst>
          </p:cNvPr>
          <p:cNvSpPr/>
          <p:nvPr/>
        </p:nvSpPr>
        <p:spPr>
          <a:xfrm>
            <a:off x="9316021" y="7443674"/>
            <a:ext cx="2367403" cy="120316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Frequency of finding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69D347-9EFA-C5D8-49A0-D306587F8EF0}"/>
              </a:ext>
            </a:extLst>
          </p:cNvPr>
          <p:cNvCxnSpPr>
            <a:cxnSpLocks/>
          </p:cNvCxnSpPr>
          <p:nvPr/>
        </p:nvCxnSpPr>
        <p:spPr>
          <a:xfrm>
            <a:off x="11714662" y="8062472"/>
            <a:ext cx="1203196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4947D228-7633-B348-6A11-685FD21FBB9F}"/>
              </a:ext>
            </a:extLst>
          </p:cNvPr>
          <p:cNvSpPr/>
          <p:nvPr/>
        </p:nvSpPr>
        <p:spPr>
          <a:xfrm>
            <a:off x="12930230" y="7443674"/>
            <a:ext cx="1880549" cy="120316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Defense in depth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1FC186D-7797-01A5-1BE2-CB0E00BF9E58}"/>
              </a:ext>
            </a:extLst>
          </p:cNvPr>
          <p:cNvCxnSpPr>
            <a:cxnSpLocks/>
          </p:cNvCxnSpPr>
          <p:nvPr/>
        </p:nvCxnSpPr>
        <p:spPr>
          <a:xfrm>
            <a:off x="14814970" y="8015739"/>
            <a:ext cx="1108742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A4E0982-506A-25A7-D604-D91662B528EC}"/>
              </a:ext>
            </a:extLst>
          </p:cNvPr>
          <p:cNvSpPr/>
          <p:nvPr/>
        </p:nvSpPr>
        <p:spPr>
          <a:xfrm>
            <a:off x="15986188" y="7221180"/>
            <a:ext cx="1617652" cy="15799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Context based CVSS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22A2F0B-6813-E9DB-D404-480B86255F42}"/>
              </a:ext>
            </a:extLst>
          </p:cNvPr>
          <p:cNvCxnSpPr>
            <a:cxnSpLocks/>
          </p:cNvCxnSpPr>
          <p:nvPr/>
        </p:nvCxnSpPr>
        <p:spPr>
          <a:xfrm>
            <a:off x="1860420" y="8028792"/>
            <a:ext cx="1203196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8589429-03D2-4768-833E-5A627735BE5B}"/>
              </a:ext>
            </a:extLst>
          </p:cNvPr>
          <p:cNvCxnSpPr>
            <a:cxnSpLocks/>
          </p:cNvCxnSpPr>
          <p:nvPr/>
        </p:nvCxnSpPr>
        <p:spPr>
          <a:xfrm>
            <a:off x="5278891" y="8045257"/>
            <a:ext cx="1203196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9E9DA5-500E-F1FA-C035-BFBE7B25D4A9}"/>
              </a:ext>
            </a:extLst>
          </p:cNvPr>
          <p:cNvCxnSpPr>
            <a:cxnSpLocks/>
          </p:cNvCxnSpPr>
          <p:nvPr/>
        </p:nvCxnSpPr>
        <p:spPr>
          <a:xfrm>
            <a:off x="8084064" y="8028792"/>
            <a:ext cx="1203196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AutoShape 4">
            <a:extLst>
              <a:ext uri="{FF2B5EF4-FFF2-40B4-BE49-F238E27FC236}">
                <a16:creationId xmlns:a16="http://schemas.microsoft.com/office/drawing/2014/main" id="{F7012A80-CD23-8B07-BC23-8CC6B9E00691}"/>
              </a:ext>
            </a:extLst>
          </p:cNvPr>
          <p:cNvSpPr/>
          <p:nvPr/>
        </p:nvSpPr>
        <p:spPr>
          <a:xfrm>
            <a:off x="0" y="1396156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D16E6CD8-D320-7492-068D-AC51B0AC3DBD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976FD926-B307-6BEE-A57E-C29CF1C4A8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9B9CF4DC-FE8F-584A-3B09-2C314573E3C8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35" name="Group 8">
            <a:extLst>
              <a:ext uri="{FF2B5EF4-FFF2-40B4-BE49-F238E27FC236}">
                <a16:creationId xmlns:a16="http://schemas.microsoft.com/office/drawing/2014/main" id="{EB351C02-CA45-7130-3863-52F1AC049959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37AFC76-754F-F15E-964A-938A6671EEA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13AF91D6-CE5A-3B3F-CDDA-AAB6D9331700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46" name="TextBox 19">
            <a:extLst>
              <a:ext uri="{FF2B5EF4-FFF2-40B4-BE49-F238E27FC236}">
                <a16:creationId xmlns:a16="http://schemas.microsoft.com/office/drawing/2014/main" id="{61564926-71E0-D5DB-6A7A-39711F9BF5AF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Contextualization at Scale</a:t>
            </a:r>
          </a:p>
        </p:txBody>
      </p:sp>
    </p:spTree>
    <p:extLst>
      <p:ext uri="{BB962C8B-B14F-4D97-AF65-F5344CB8AC3E}">
        <p14:creationId xmlns:p14="http://schemas.microsoft.com/office/powerpoint/2010/main" val="4014520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90A25-C9EA-8AE9-101A-D15E91B34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DA29EF4-24E4-1325-492E-1CF4210E4712}"/>
              </a:ext>
            </a:extLst>
          </p:cNvPr>
          <p:cNvSpPr/>
          <p:nvPr/>
        </p:nvSpPr>
        <p:spPr>
          <a:xfrm>
            <a:off x="12846269" y="3138090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98C86488-D263-7BB0-6CDF-525CDAA15497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38236A2-16AC-6C6A-9CEE-D9A0F1CB7885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258098E-A8DA-CB96-A7B1-9489055B781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E3DDB7D8-E67A-0488-02D9-4198E419C39C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3C79668-2CE0-6DE8-14AD-4781385984D2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0498701-1C58-C882-149A-2B90C04706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88A8B492-2608-3B55-1BD9-D51438792090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3723B9E8-6319-A5ED-2C84-EF06438621AB}"/>
              </a:ext>
            </a:extLst>
          </p:cNvPr>
          <p:cNvSpPr txBox="1"/>
          <p:nvPr/>
        </p:nvSpPr>
        <p:spPr>
          <a:xfrm>
            <a:off x="662051" y="2879050"/>
            <a:ext cx="6229663" cy="3468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Sometimes, an external solution is best 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Many vendors offer solutions that they manage with minimal integration requirements 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Balance risk acceptance with risk mitigation 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DRaaS</a:t>
            </a: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PaaS, SaaS, IaaS, CaaS 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Remember ROSI 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7C02973-0471-38EB-7D5A-DF0CC26CB2BF}"/>
              </a:ext>
            </a:extLst>
          </p:cNvPr>
          <p:cNvSpPr txBox="1"/>
          <p:nvPr/>
        </p:nvSpPr>
        <p:spPr>
          <a:xfrm>
            <a:off x="692531" y="2095500"/>
            <a:ext cx="4117515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is our bandwidth?</a:t>
            </a:r>
          </a:p>
        </p:txBody>
      </p:sp>
      <p:pic>
        <p:nvPicPr>
          <p:cNvPr id="18" name="Picture 2" descr="Top 10 Best SaaS Security Tools - 2023">
            <a:extLst>
              <a:ext uri="{FF2B5EF4-FFF2-40B4-BE49-F238E27FC236}">
                <a16:creationId xmlns:a16="http://schemas.microsoft.com/office/drawing/2014/main" id="{18FDA5B6-4D5C-F746-8BBE-1369FEEF8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09" y="3693768"/>
            <a:ext cx="9846351" cy="55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2">
            <a:extLst>
              <a:ext uri="{FF2B5EF4-FFF2-40B4-BE49-F238E27FC236}">
                <a16:creationId xmlns:a16="http://schemas.microsoft.com/office/drawing/2014/main" id="{ACE1F942-1695-9B29-1535-B10FCD4A283E}"/>
              </a:ext>
            </a:extLst>
          </p:cNvPr>
          <p:cNvSpPr txBox="1"/>
          <p:nvPr/>
        </p:nvSpPr>
        <p:spPr>
          <a:xfrm>
            <a:off x="10158548" y="709610"/>
            <a:ext cx="7415150" cy="2169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0" lvl="1">
              <a:lnSpc>
                <a:spcPts val="3359"/>
              </a:lnSpc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Ex: You may find a need in your organization to secure running processes. If you poll internally and find out it would take the internal teams 1 year to build out this process – you may want to consider implementing a 3</a:t>
            </a:r>
            <a:r>
              <a:rPr lang="en-US" sz="2800" baseline="30000" dirty="0">
                <a:solidFill>
                  <a:srgbClr val="000000"/>
                </a:solidFill>
                <a:latin typeface="Aptos" panose="020B0004020202020204" pitchFamily="34" charset="0"/>
              </a:rPr>
              <a:t>rd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 party service.</a:t>
            </a:r>
            <a:endParaRPr lang="en-US" sz="2000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0F19D5B6-AB73-FF6F-E50D-B889321407B3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B93773D3-B003-AFB1-B424-66AA10B67C8E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1A1CE4C4-7F7A-AEB7-3842-AC911E556AE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9782FF13-FEDD-EA93-DD36-4415FE2D4764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3403A176-3568-5C2E-0688-46FE888F6A8C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AF01BD2-089D-1967-2241-2525D28318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6233CBF7-545B-72B0-F2C9-38C13F91FC55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0" name="TextBox 19">
            <a:extLst>
              <a:ext uri="{FF2B5EF4-FFF2-40B4-BE49-F238E27FC236}">
                <a16:creationId xmlns:a16="http://schemas.microsoft.com/office/drawing/2014/main" id="{B3CF84F6-645C-84A1-DFD4-310891536A88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Sometimes you can’t do it all…</a:t>
            </a:r>
          </a:p>
        </p:txBody>
      </p:sp>
    </p:spTree>
    <p:extLst>
      <p:ext uri="{BB962C8B-B14F-4D97-AF65-F5344CB8AC3E}">
        <p14:creationId xmlns:p14="http://schemas.microsoft.com/office/powerpoint/2010/main" val="2171568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18BF9-399A-016C-9F96-DEE4F9C12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57781706-8A5E-C312-1493-AA5BA56C3B48}"/>
              </a:ext>
            </a:extLst>
          </p:cNvPr>
          <p:cNvSpPr/>
          <p:nvPr/>
        </p:nvSpPr>
        <p:spPr>
          <a:xfrm flipV="1">
            <a:off x="-555516" y="1164083"/>
            <a:ext cx="9279566" cy="18266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F3C91FE-8BF7-5F2E-0A7C-82736E1A625E}"/>
              </a:ext>
            </a:extLst>
          </p:cNvPr>
          <p:cNvGrpSpPr/>
          <p:nvPr/>
        </p:nvGrpSpPr>
        <p:grpSpPr>
          <a:xfrm>
            <a:off x="8982882" y="952500"/>
            <a:ext cx="352647" cy="352647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62EF138-959E-9AF3-7357-369C45E7AB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2235145-ECCF-F181-7012-699C7A461A8A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F7B4B57C-4882-418B-4D53-1919BB76F26E}"/>
              </a:ext>
            </a:extLst>
          </p:cNvPr>
          <p:cNvGrpSpPr/>
          <p:nvPr/>
        </p:nvGrpSpPr>
        <p:grpSpPr>
          <a:xfrm>
            <a:off x="9453519" y="952500"/>
            <a:ext cx="352647" cy="352647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AB84E69-D71C-A042-23D2-638023931B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CBABF3E-FA9F-7E1C-AB9B-C2AE03E47D1F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0458FB6B-D4AB-8C84-919F-C8752EE3FBA0}"/>
              </a:ext>
            </a:extLst>
          </p:cNvPr>
          <p:cNvSpPr/>
          <p:nvPr/>
        </p:nvSpPr>
        <p:spPr>
          <a:xfrm>
            <a:off x="4039173" y="8902445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0710C5A-2B47-B01D-AF8D-B782DBC1E1C6}"/>
              </a:ext>
            </a:extLst>
          </p:cNvPr>
          <p:cNvGrpSpPr/>
          <p:nvPr/>
        </p:nvGrpSpPr>
        <p:grpSpPr>
          <a:xfrm>
            <a:off x="3548958" y="8715251"/>
            <a:ext cx="318198" cy="318198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5DFA835-37F9-DC65-AF1D-BE195CE497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EBED6B9-AE35-C3B0-3FA6-CE0FC5CF40A9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70CF4CA-82A0-0396-8DE0-AD95102EB4EA}"/>
              </a:ext>
            </a:extLst>
          </p:cNvPr>
          <p:cNvGrpSpPr/>
          <p:nvPr/>
        </p:nvGrpSpPr>
        <p:grpSpPr>
          <a:xfrm>
            <a:off x="3121184" y="8715251"/>
            <a:ext cx="318198" cy="318198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74E8E8E-925B-61C4-0216-5CE3954C57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C2D20CC-5C55-AE29-20A6-46A23B69356E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6EA4D28-0836-55AD-0183-E6B44ECA26B7}"/>
              </a:ext>
            </a:extLst>
          </p:cNvPr>
          <p:cNvGrpSpPr/>
          <p:nvPr/>
        </p:nvGrpSpPr>
        <p:grpSpPr>
          <a:xfrm>
            <a:off x="0" y="1428722"/>
            <a:ext cx="18303205" cy="6962767"/>
            <a:chOff x="0" y="0"/>
            <a:chExt cx="4816593" cy="183381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D4C2C74-AC00-E5DC-B3C6-D517196DAA22}"/>
                </a:ext>
              </a:extLst>
            </p:cNvPr>
            <p:cNvSpPr/>
            <p:nvPr/>
          </p:nvSpPr>
          <p:spPr>
            <a:xfrm>
              <a:off x="0" y="0"/>
              <a:ext cx="4816592" cy="1833815"/>
            </a:xfrm>
            <a:custGeom>
              <a:avLst/>
              <a:gdLst/>
              <a:ahLst/>
              <a:cxnLst/>
              <a:rect l="l" t="t" r="r" b="b"/>
              <a:pathLst>
                <a:path w="4816592" h="1833815">
                  <a:moveTo>
                    <a:pt x="0" y="0"/>
                  </a:moveTo>
                  <a:lnTo>
                    <a:pt x="4816592" y="0"/>
                  </a:lnTo>
                  <a:lnTo>
                    <a:pt x="4816592" y="1833815"/>
                  </a:lnTo>
                  <a:lnTo>
                    <a:pt x="0" y="1833815"/>
                  </a:lnTo>
                  <a:close/>
                </a:path>
              </a:pathLst>
            </a:custGeom>
            <a:gradFill rotWithShape="1"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8104A5B7-729B-A931-9F67-D2C064807D7B}"/>
                </a:ext>
              </a:extLst>
            </p:cNvPr>
            <p:cNvSpPr txBox="1"/>
            <p:nvPr/>
          </p:nvSpPr>
          <p:spPr>
            <a:xfrm>
              <a:off x="0" y="19050"/>
              <a:ext cx="4816593" cy="1814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271FE9F3-37F8-FED1-5765-D25E95034E78}"/>
              </a:ext>
            </a:extLst>
          </p:cNvPr>
          <p:cNvSpPr/>
          <p:nvPr/>
        </p:nvSpPr>
        <p:spPr>
          <a:xfrm>
            <a:off x="10282795" y="2124694"/>
            <a:ext cx="5570821" cy="5570821"/>
          </a:xfrm>
          <a:custGeom>
            <a:avLst/>
            <a:gdLst/>
            <a:ahLst/>
            <a:cxnLst/>
            <a:rect l="l" t="t" r="r" b="b"/>
            <a:pathLst>
              <a:path w="5570821" h="5570821">
                <a:moveTo>
                  <a:pt x="0" y="0"/>
                </a:moveTo>
                <a:lnTo>
                  <a:pt x="5570821" y="0"/>
                </a:lnTo>
                <a:lnTo>
                  <a:pt x="5570821" y="5570821"/>
                </a:lnTo>
                <a:lnTo>
                  <a:pt x="0" y="5570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87245AD4-BDAB-8758-A8E9-C058281CF18B}"/>
              </a:ext>
            </a:extLst>
          </p:cNvPr>
          <p:cNvSpPr txBox="1"/>
          <p:nvPr/>
        </p:nvSpPr>
        <p:spPr>
          <a:xfrm>
            <a:off x="1324217" y="4278039"/>
            <a:ext cx="10419772" cy="160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8799" b="1" dirty="0">
                <a:solidFill>
                  <a:srgbClr val="FFFFF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Putting it all</a:t>
            </a:r>
          </a:p>
          <a:p>
            <a:pPr algn="l">
              <a:lnSpc>
                <a:spcPts val="5119"/>
              </a:lnSpc>
            </a:pPr>
            <a:r>
              <a:rPr lang="en-US" sz="639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184185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65EC2-A56D-3A94-B72C-DB634AE82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BC40551-CC05-27D3-E59E-63193DD4F2FE}"/>
              </a:ext>
            </a:extLst>
          </p:cNvPr>
          <p:cNvSpPr/>
          <p:nvPr/>
        </p:nvSpPr>
        <p:spPr>
          <a:xfrm>
            <a:off x="12846269" y="3138090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E17FA11A-40B7-C526-4BAE-E52AE208746D}"/>
              </a:ext>
            </a:extLst>
          </p:cNvPr>
          <p:cNvSpPr/>
          <p:nvPr/>
        </p:nvSpPr>
        <p:spPr>
          <a:xfrm>
            <a:off x="4061001" y="10044546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0EEEDDA3-98A5-C05A-FF8C-35E89A8CEF35}"/>
              </a:ext>
            </a:extLst>
          </p:cNvPr>
          <p:cNvGrpSpPr/>
          <p:nvPr/>
        </p:nvGrpSpPr>
        <p:grpSpPr>
          <a:xfrm>
            <a:off x="3628245" y="9884636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908CC82-1989-0FBF-37BB-4F44132E0AC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7112D7C4-AC55-6C49-DEE9-6731CB138DCD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9ACF0CF-6007-3B9A-250D-FAE1042718A1}"/>
              </a:ext>
            </a:extLst>
          </p:cNvPr>
          <p:cNvGrpSpPr/>
          <p:nvPr/>
        </p:nvGrpSpPr>
        <p:grpSpPr>
          <a:xfrm>
            <a:off x="3230760" y="9885447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6B2225C-FA93-B288-DBE5-9540C0689A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8824E514-7FE6-B38B-DFC0-1C18C1757058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DE08F996-E9F0-D9E3-D6CA-FA3416B8B3DC}"/>
              </a:ext>
            </a:extLst>
          </p:cNvPr>
          <p:cNvSpPr txBox="1"/>
          <p:nvPr/>
        </p:nvSpPr>
        <p:spPr>
          <a:xfrm>
            <a:off x="437303" y="2171700"/>
            <a:ext cx="755744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general policies will catch agnostic resources</a:t>
            </a:r>
          </a:p>
        </p:txBody>
      </p:sp>
      <p:pic>
        <p:nvPicPr>
          <p:cNvPr id="18" name="Picture 4" descr="This is fine. : r/antimeme">
            <a:extLst>
              <a:ext uri="{FF2B5EF4-FFF2-40B4-BE49-F238E27FC236}">
                <a16:creationId xmlns:a16="http://schemas.microsoft.com/office/drawing/2014/main" id="{6F1078EA-C48A-6853-7B10-1F2BD2C2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527" y="3304163"/>
            <a:ext cx="8977834" cy="53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2">
            <a:extLst>
              <a:ext uri="{FF2B5EF4-FFF2-40B4-BE49-F238E27FC236}">
                <a16:creationId xmlns:a16="http://schemas.microsoft.com/office/drawing/2014/main" id="{CE6D3DD7-64E4-B866-C4AC-08292FE61924}"/>
              </a:ext>
            </a:extLst>
          </p:cNvPr>
          <p:cNvSpPr txBox="1"/>
          <p:nvPr/>
        </p:nvSpPr>
        <p:spPr>
          <a:xfrm>
            <a:off x="452543" y="3175278"/>
            <a:ext cx="799738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Security vetted templates provide freedom and secure baseline builds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C840DE-2040-ED33-E129-93E6B88A87F1}"/>
              </a:ext>
            </a:extLst>
          </p:cNvPr>
          <p:cNvSpPr txBox="1"/>
          <p:nvPr/>
        </p:nvSpPr>
        <p:spPr>
          <a:xfrm>
            <a:off x="433500" y="4198825"/>
            <a:ext cx="752696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Validation pre-deployment will address static issues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56D26C-86C1-0D66-8068-A93FACE78DFF}"/>
              </a:ext>
            </a:extLst>
          </p:cNvPr>
          <p:cNvSpPr txBox="1"/>
          <p:nvPr/>
        </p:nvSpPr>
        <p:spPr>
          <a:xfrm>
            <a:off x="433500" y="5152827"/>
            <a:ext cx="799738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Gated pipelines means only secure code goes to production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8A228B-4952-3A4C-0EE9-F73C3FE95247}"/>
              </a:ext>
            </a:extLst>
          </p:cNvPr>
          <p:cNvSpPr txBox="1"/>
          <p:nvPr/>
        </p:nvSpPr>
        <p:spPr>
          <a:xfrm>
            <a:off x="433500" y="6106829"/>
            <a:ext cx="7395571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Dynamic scanning will catch issues in drift/runtime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056C95-5CCB-9AAB-A37D-F546FB920BD1}"/>
              </a:ext>
            </a:extLst>
          </p:cNvPr>
          <p:cNvSpPr txBox="1"/>
          <p:nvPr/>
        </p:nvSpPr>
        <p:spPr>
          <a:xfrm>
            <a:off x="433500" y="7060831"/>
            <a:ext cx="709125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Contextualized findings will give you real-world importance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B2C859-220F-3817-0ACA-CF179862B73B}"/>
              </a:ext>
            </a:extLst>
          </p:cNvPr>
          <p:cNvSpPr txBox="1"/>
          <p:nvPr/>
        </p:nvSpPr>
        <p:spPr>
          <a:xfrm>
            <a:off x="403020" y="7975240"/>
            <a:ext cx="827150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Look for external decisions if home-grown are not feasible </a:t>
            </a: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8DAAB785-E126-FEC9-67BD-A6A540F15F03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5">
            <a:extLst>
              <a:ext uri="{FF2B5EF4-FFF2-40B4-BE49-F238E27FC236}">
                <a16:creationId xmlns:a16="http://schemas.microsoft.com/office/drawing/2014/main" id="{8242D5CE-DFEE-53CE-2958-C496331A818A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22B5D219-9F86-5C28-F095-E24592DA123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772EF33F-DE5B-FD2F-9CFC-9FE36315BA39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1BB71401-B6D2-B4CE-BA47-D899A9A94B49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04EE0218-71A1-1EC4-2125-67ED4A1B1B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C91ABD09-214E-3EF2-161B-4F484F7EAE26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4" name="TextBox 19">
            <a:extLst>
              <a:ext uri="{FF2B5EF4-FFF2-40B4-BE49-F238E27FC236}">
                <a16:creationId xmlns:a16="http://schemas.microsoft.com/office/drawing/2014/main" id="{F7B966F8-D8AB-72F7-6A56-1BCBF65591E8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508840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D3F4A-BC3D-2D08-DF4F-8CFE04FFF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F776EE1-B491-5441-8589-7042659CED8C}"/>
              </a:ext>
            </a:extLst>
          </p:cNvPr>
          <p:cNvSpPr/>
          <p:nvPr/>
        </p:nvSpPr>
        <p:spPr>
          <a:xfrm>
            <a:off x="12846269" y="3138090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CCBB8BE3-9727-CBDC-50AA-F31F8B0737BD}"/>
              </a:ext>
            </a:extLst>
          </p:cNvPr>
          <p:cNvSpPr/>
          <p:nvPr/>
        </p:nvSpPr>
        <p:spPr>
          <a:xfrm>
            <a:off x="4061001" y="10044546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80C8DB0-4EDD-03C7-A63F-1798ED3700CE}"/>
              </a:ext>
            </a:extLst>
          </p:cNvPr>
          <p:cNvGrpSpPr/>
          <p:nvPr/>
        </p:nvGrpSpPr>
        <p:grpSpPr>
          <a:xfrm>
            <a:off x="3628245" y="9884636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0DD2927-7824-7C24-FECF-052A30A2CB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1B7CC356-E631-D6DE-69B3-E14E5BC0BA85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A15AC55-8362-49CD-9684-2C148A41D030}"/>
              </a:ext>
            </a:extLst>
          </p:cNvPr>
          <p:cNvGrpSpPr/>
          <p:nvPr/>
        </p:nvGrpSpPr>
        <p:grpSpPr>
          <a:xfrm>
            <a:off x="3230760" y="9885447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6EEB8BC-D941-48B8-74C8-762B4D09D0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36C77A9-8D8A-F49B-D08B-CC82C1E53957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pic>
        <p:nvPicPr>
          <p:cNvPr id="26" name="Picture 25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FF821E27-A924-EB65-B3AE-71F914B7D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72" y="1468010"/>
            <a:ext cx="13788865" cy="8078229"/>
          </a:xfrm>
          <a:prstGeom prst="rect">
            <a:avLst/>
          </a:prstGeom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FDBAF1AE-D5A8-028F-D5BD-4442C5CAC966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28581E8C-D60F-5659-F7BE-DC13ABD2EEDE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39A3E57-B331-DEDD-61F2-50299924F8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0238622D-8045-BA55-F359-10DE98B13B53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3" name="Group 8">
            <a:extLst>
              <a:ext uri="{FF2B5EF4-FFF2-40B4-BE49-F238E27FC236}">
                <a16:creationId xmlns:a16="http://schemas.microsoft.com/office/drawing/2014/main" id="{E6B254E7-335C-CB5B-E951-CC71D18F4DD3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CF873B7-59F6-AE6B-71B4-3B50946C32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166AACBB-68FD-84CC-EF0C-7A34BC056C4F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592A7114-8A71-4BB0-AEEF-F1FFCACD82D2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1847630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EE64B-65DB-7585-6DBE-226B7667B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7B4323A3-A585-5A10-2171-01625793EEA5}"/>
              </a:ext>
            </a:extLst>
          </p:cNvPr>
          <p:cNvSpPr/>
          <p:nvPr/>
        </p:nvSpPr>
        <p:spPr>
          <a:xfrm flipV="1">
            <a:off x="-555516" y="1087883"/>
            <a:ext cx="9279566" cy="18266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0DACE42-0ABD-A257-4A6D-E50A52BB9CFF}"/>
              </a:ext>
            </a:extLst>
          </p:cNvPr>
          <p:cNvGrpSpPr/>
          <p:nvPr/>
        </p:nvGrpSpPr>
        <p:grpSpPr>
          <a:xfrm>
            <a:off x="8982882" y="876300"/>
            <a:ext cx="352647" cy="352647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2668158-EE77-6773-0CD5-F2238BCA45A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EADB52C-C962-E1D3-715A-8DBBB694304F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769D765-81DF-C8A1-17F4-2CC15DAE9CCE}"/>
              </a:ext>
            </a:extLst>
          </p:cNvPr>
          <p:cNvGrpSpPr/>
          <p:nvPr/>
        </p:nvGrpSpPr>
        <p:grpSpPr>
          <a:xfrm>
            <a:off x="9453519" y="876300"/>
            <a:ext cx="352647" cy="352647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2669603-440D-5F2C-E4DC-FB4093533B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D8ECCA6-7E80-A4F4-E21E-450C131F7001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1AB36231-8C8A-A529-D48D-5DFC5CD7B31C}"/>
              </a:ext>
            </a:extLst>
          </p:cNvPr>
          <p:cNvSpPr/>
          <p:nvPr/>
        </p:nvSpPr>
        <p:spPr>
          <a:xfrm>
            <a:off x="4039173" y="8826245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F95B3DC-2D38-BF9B-189C-1F78898506D4}"/>
              </a:ext>
            </a:extLst>
          </p:cNvPr>
          <p:cNvGrpSpPr/>
          <p:nvPr/>
        </p:nvGrpSpPr>
        <p:grpSpPr>
          <a:xfrm>
            <a:off x="3548958" y="8639051"/>
            <a:ext cx="318198" cy="318198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5D361BB-EB35-E938-5A38-277918C1617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061E3A2B-EC9E-DF74-0A64-26F2CFAFAA3B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1E064B4-9BA4-E33D-1917-17C2E99AAF72}"/>
              </a:ext>
            </a:extLst>
          </p:cNvPr>
          <p:cNvGrpSpPr/>
          <p:nvPr/>
        </p:nvGrpSpPr>
        <p:grpSpPr>
          <a:xfrm>
            <a:off x="3121184" y="8639051"/>
            <a:ext cx="318198" cy="318198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9278C92-6080-4AF9-8140-C2D0B9463D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000148C8-4A45-D9C2-10BA-3227B4F6B2D4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449E588-1780-EBF1-571F-FA8DA54D07B3}"/>
              </a:ext>
            </a:extLst>
          </p:cNvPr>
          <p:cNvGrpSpPr/>
          <p:nvPr/>
        </p:nvGrpSpPr>
        <p:grpSpPr>
          <a:xfrm>
            <a:off x="0" y="1395996"/>
            <a:ext cx="18288000" cy="6962767"/>
            <a:chOff x="0" y="0"/>
            <a:chExt cx="4816593" cy="183381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5DDB3F8-4D59-E099-7E9C-E85E370C5052}"/>
                </a:ext>
              </a:extLst>
            </p:cNvPr>
            <p:cNvSpPr/>
            <p:nvPr/>
          </p:nvSpPr>
          <p:spPr>
            <a:xfrm>
              <a:off x="0" y="0"/>
              <a:ext cx="4816592" cy="1833815"/>
            </a:xfrm>
            <a:custGeom>
              <a:avLst/>
              <a:gdLst/>
              <a:ahLst/>
              <a:cxnLst/>
              <a:rect l="l" t="t" r="r" b="b"/>
              <a:pathLst>
                <a:path w="4816592" h="1833815">
                  <a:moveTo>
                    <a:pt x="0" y="0"/>
                  </a:moveTo>
                  <a:lnTo>
                    <a:pt x="4816592" y="0"/>
                  </a:lnTo>
                  <a:lnTo>
                    <a:pt x="4816592" y="1833815"/>
                  </a:lnTo>
                  <a:lnTo>
                    <a:pt x="0" y="1833815"/>
                  </a:lnTo>
                  <a:close/>
                </a:path>
              </a:pathLst>
            </a:custGeom>
            <a:gradFill rotWithShape="1"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1A831451-F027-60CC-F90F-E45701455315}"/>
                </a:ext>
              </a:extLst>
            </p:cNvPr>
            <p:cNvSpPr txBox="1"/>
            <p:nvPr/>
          </p:nvSpPr>
          <p:spPr>
            <a:xfrm>
              <a:off x="0" y="19050"/>
              <a:ext cx="4816593" cy="1814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287D6AD3-1B5C-387A-A30A-8B4C7ED09880}"/>
              </a:ext>
            </a:extLst>
          </p:cNvPr>
          <p:cNvSpPr txBox="1"/>
          <p:nvPr/>
        </p:nvSpPr>
        <p:spPr>
          <a:xfrm>
            <a:off x="1324217" y="4201839"/>
            <a:ext cx="7978252" cy="188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8799" b="1" dirty="0">
                <a:solidFill>
                  <a:srgbClr val="FFFFF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Q&amp;A</a:t>
            </a:r>
          </a:p>
          <a:p>
            <a:pPr algn="l"/>
            <a:endParaRPr lang="en-US" sz="6399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3" name="Picture 22" descr="A light bulb with rays of light coming out of it&#10;&#10;AI-generated content may be incorrect.">
            <a:extLst>
              <a:ext uri="{FF2B5EF4-FFF2-40B4-BE49-F238E27FC236}">
                <a16:creationId xmlns:a16="http://schemas.microsoft.com/office/drawing/2014/main" id="{BA9F7DC0-C0BC-651F-69A9-256B0A8AD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"/>
          <a:stretch>
            <a:fillRect/>
          </a:stretch>
        </p:blipFill>
        <p:spPr>
          <a:xfrm>
            <a:off x="10363200" y="2635439"/>
            <a:ext cx="4762500" cy="45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7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V="1">
            <a:off x="0" y="1104900"/>
            <a:ext cx="8724050" cy="1157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982882" y="893317"/>
            <a:ext cx="352647" cy="35264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53519" y="893317"/>
            <a:ext cx="352647" cy="35264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4039173" y="884326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3548958" y="8656068"/>
            <a:ext cx="318198" cy="31819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21184" y="8656068"/>
            <a:ext cx="318198" cy="31819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30481" y="1483693"/>
            <a:ext cx="18432761" cy="6962767"/>
            <a:chOff x="0" y="0"/>
            <a:chExt cx="4816593" cy="18338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1833815"/>
            </a:xfrm>
            <a:custGeom>
              <a:avLst/>
              <a:gdLst/>
              <a:ahLst/>
              <a:cxnLst/>
              <a:rect l="l" t="t" r="r" b="b"/>
              <a:pathLst>
                <a:path w="4816592" h="1833815">
                  <a:moveTo>
                    <a:pt x="0" y="0"/>
                  </a:moveTo>
                  <a:lnTo>
                    <a:pt x="4816592" y="0"/>
                  </a:lnTo>
                  <a:lnTo>
                    <a:pt x="4816592" y="1833815"/>
                  </a:lnTo>
                  <a:lnTo>
                    <a:pt x="0" y="1833815"/>
                  </a:lnTo>
                  <a:close/>
                </a:path>
              </a:pathLst>
            </a:custGeom>
            <a:gradFill rotWithShape="1"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816593" cy="1814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35528" y="1727231"/>
            <a:ext cx="7346079" cy="6572349"/>
            <a:chOff x="0" y="-28575"/>
            <a:chExt cx="912647" cy="7571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12647" cy="728608"/>
            </a:xfrm>
            <a:custGeom>
              <a:avLst/>
              <a:gdLst/>
              <a:ahLst/>
              <a:cxnLst/>
              <a:rect l="l" t="t" r="r" b="b"/>
              <a:pathLst>
                <a:path w="912647" h="697373">
                  <a:moveTo>
                    <a:pt x="112766" y="0"/>
                  </a:moveTo>
                  <a:lnTo>
                    <a:pt x="799881" y="0"/>
                  </a:lnTo>
                  <a:cubicBezTo>
                    <a:pt x="829788" y="0"/>
                    <a:pt x="858471" y="11881"/>
                    <a:pt x="879618" y="33028"/>
                  </a:cubicBezTo>
                  <a:cubicBezTo>
                    <a:pt x="900766" y="54176"/>
                    <a:pt x="912647" y="82858"/>
                    <a:pt x="912647" y="112766"/>
                  </a:cubicBezTo>
                  <a:lnTo>
                    <a:pt x="912647" y="584607"/>
                  </a:lnTo>
                  <a:cubicBezTo>
                    <a:pt x="912647" y="614515"/>
                    <a:pt x="900766" y="643197"/>
                    <a:pt x="879618" y="664345"/>
                  </a:cubicBezTo>
                  <a:cubicBezTo>
                    <a:pt x="858471" y="685492"/>
                    <a:pt x="829788" y="697373"/>
                    <a:pt x="799881" y="697373"/>
                  </a:cubicBezTo>
                  <a:lnTo>
                    <a:pt x="112766" y="697373"/>
                  </a:lnTo>
                  <a:cubicBezTo>
                    <a:pt x="82858" y="697373"/>
                    <a:pt x="54176" y="685492"/>
                    <a:pt x="33028" y="664345"/>
                  </a:cubicBezTo>
                  <a:cubicBezTo>
                    <a:pt x="11881" y="643197"/>
                    <a:pt x="0" y="614515"/>
                    <a:pt x="0" y="584607"/>
                  </a:cubicBezTo>
                  <a:lnTo>
                    <a:pt x="0" y="112766"/>
                  </a:lnTo>
                  <a:cubicBezTo>
                    <a:pt x="0" y="82858"/>
                    <a:pt x="11881" y="54176"/>
                    <a:pt x="33028" y="33028"/>
                  </a:cubicBezTo>
                  <a:cubicBezTo>
                    <a:pt x="54176" y="11881"/>
                    <a:pt x="82858" y="0"/>
                    <a:pt x="112766" y="0"/>
                  </a:cubicBezTo>
                  <a:close/>
                </a:path>
              </a:pathLst>
            </a:custGeom>
            <a:solidFill>
              <a:srgbClr val="00579B">
                <a:alpha val="49804"/>
              </a:srgbClr>
            </a:solidFill>
            <a:ln w="19050" cap="rnd">
              <a:solidFill>
                <a:srgbClr val="00579B">
                  <a:alpha val="4980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12647" cy="725948"/>
            </a:xfrm>
            <a:prstGeom prst="rect">
              <a:avLst/>
            </a:prstGeom>
          </p:spPr>
          <p:txBody>
            <a:bodyPr lIns="62422" tIns="62422" rIns="62422" bIns="62422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806166" y="5883036"/>
            <a:ext cx="1349922" cy="564288"/>
            <a:chOff x="0" y="0"/>
            <a:chExt cx="1498858" cy="62654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98858" cy="626546"/>
            </a:xfrm>
            <a:custGeom>
              <a:avLst/>
              <a:gdLst/>
              <a:ahLst/>
              <a:cxnLst/>
              <a:rect l="l" t="t" r="r" b="b"/>
              <a:pathLst>
                <a:path w="1498858" h="626546">
                  <a:moveTo>
                    <a:pt x="68821" y="0"/>
                  </a:moveTo>
                  <a:lnTo>
                    <a:pt x="1430037" y="0"/>
                  </a:lnTo>
                  <a:cubicBezTo>
                    <a:pt x="1448289" y="0"/>
                    <a:pt x="1465794" y="7251"/>
                    <a:pt x="1478701" y="20157"/>
                  </a:cubicBezTo>
                  <a:cubicBezTo>
                    <a:pt x="1491607" y="33064"/>
                    <a:pt x="1498858" y="50569"/>
                    <a:pt x="1498858" y="68821"/>
                  </a:cubicBezTo>
                  <a:lnTo>
                    <a:pt x="1498858" y="557725"/>
                  </a:lnTo>
                  <a:cubicBezTo>
                    <a:pt x="1498858" y="575977"/>
                    <a:pt x="1491607" y="593482"/>
                    <a:pt x="1478701" y="606389"/>
                  </a:cubicBezTo>
                  <a:cubicBezTo>
                    <a:pt x="1465794" y="619295"/>
                    <a:pt x="1448289" y="626546"/>
                    <a:pt x="1430037" y="626546"/>
                  </a:cubicBezTo>
                  <a:lnTo>
                    <a:pt x="68821" y="626546"/>
                  </a:lnTo>
                  <a:cubicBezTo>
                    <a:pt x="50569" y="626546"/>
                    <a:pt x="33064" y="619295"/>
                    <a:pt x="20157" y="606389"/>
                  </a:cubicBezTo>
                  <a:cubicBezTo>
                    <a:pt x="7251" y="593482"/>
                    <a:pt x="0" y="575977"/>
                    <a:pt x="0" y="557725"/>
                  </a:cubicBezTo>
                  <a:lnTo>
                    <a:pt x="0" y="68821"/>
                  </a:lnTo>
                  <a:cubicBezTo>
                    <a:pt x="0" y="50569"/>
                    <a:pt x="7251" y="33064"/>
                    <a:pt x="20157" y="20157"/>
                  </a:cubicBezTo>
                  <a:cubicBezTo>
                    <a:pt x="33064" y="7251"/>
                    <a:pt x="50569" y="0"/>
                    <a:pt x="6882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498858" cy="664646"/>
            </a:xfrm>
            <a:prstGeom prst="rect">
              <a:avLst/>
            </a:prstGeom>
          </p:spPr>
          <p:txBody>
            <a:bodyPr lIns="38408" tIns="38408" rIns="38408" bIns="38408" rtlCol="0" anchor="ctr"/>
            <a:lstStyle/>
            <a:p>
              <a:pPr algn="ctr">
                <a:lnSpc>
                  <a:spcPts val="2011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372784" y="5848633"/>
            <a:ext cx="4977230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Contextualization at Scale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20390" y="5912450"/>
            <a:ext cx="921475" cy="448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304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6.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9806166" y="4468709"/>
            <a:ext cx="6543847" cy="564288"/>
            <a:chOff x="0" y="0"/>
            <a:chExt cx="8725130" cy="752385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799897" cy="752385"/>
              <a:chOff x="0" y="0"/>
              <a:chExt cx="1498858" cy="62654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498858" cy="626546"/>
              </a:xfrm>
              <a:custGeom>
                <a:avLst/>
                <a:gdLst/>
                <a:ahLst/>
                <a:cxnLst/>
                <a:rect l="l" t="t" r="r" b="b"/>
                <a:pathLst>
                  <a:path w="1498858" h="626546">
                    <a:moveTo>
                      <a:pt x="68821" y="0"/>
                    </a:moveTo>
                    <a:lnTo>
                      <a:pt x="1430037" y="0"/>
                    </a:lnTo>
                    <a:cubicBezTo>
                      <a:pt x="1448289" y="0"/>
                      <a:pt x="1465794" y="7251"/>
                      <a:pt x="1478701" y="20157"/>
                    </a:cubicBezTo>
                    <a:cubicBezTo>
                      <a:pt x="1491607" y="33064"/>
                      <a:pt x="1498858" y="50569"/>
                      <a:pt x="1498858" y="68821"/>
                    </a:cubicBezTo>
                    <a:lnTo>
                      <a:pt x="1498858" y="557725"/>
                    </a:lnTo>
                    <a:cubicBezTo>
                      <a:pt x="1498858" y="575977"/>
                      <a:pt x="1491607" y="593482"/>
                      <a:pt x="1478701" y="606389"/>
                    </a:cubicBezTo>
                    <a:cubicBezTo>
                      <a:pt x="1465794" y="619295"/>
                      <a:pt x="1448289" y="626546"/>
                      <a:pt x="1430037" y="626546"/>
                    </a:cubicBezTo>
                    <a:lnTo>
                      <a:pt x="68821" y="626546"/>
                    </a:lnTo>
                    <a:cubicBezTo>
                      <a:pt x="50569" y="626546"/>
                      <a:pt x="33064" y="619295"/>
                      <a:pt x="20157" y="606389"/>
                    </a:cubicBezTo>
                    <a:cubicBezTo>
                      <a:pt x="7251" y="593482"/>
                      <a:pt x="0" y="575977"/>
                      <a:pt x="0" y="557725"/>
                    </a:cubicBezTo>
                    <a:lnTo>
                      <a:pt x="0" y="68821"/>
                    </a:lnTo>
                    <a:cubicBezTo>
                      <a:pt x="0" y="50569"/>
                      <a:pt x="7251" y="33064"/>
                      <a:pt x="20157" y="20157"/>
                    </a:cubicBezTo>
                    <a:cubicBezTo>
                      <a:pt x="33064" y="7251"/>
                      <a:pt x="50569" y="0"/>
                      <a:pt x="68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1498858" cy="664646"/>
              </a:xfrm>
              <a:prstGeom prst="rect">
                <a:avLst/>
              </a:prstGeom>
            </p:spPr>
            <p:txBody>
              <a:bodyPr lIns="38408" tIns="38408" rIns="38408" bIns="38408" rtlCol="0" anchor="ctr"/>
              <a:lstStyle/>
              <a:p>
                <a:pPr algn="ctr">
                  <a:lnSpc>
                    <a:spcPts val="2011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2088823" y="-24432"/>
              <a:ext cx="6636306" cy="717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Security vs Freedom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85632" y="54308"/>
              <a:ext cx="1228633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003049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4.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806166" y="5175873"/>
            <a:ext cx="6543847" cy="564288"/>
            <a:chOff x="0" y="0"/>
            <a:chExt cx="8725130" cy="752385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799897" cy="752385"/>
              <a:chOff x="0" y="0"/>
              <a:chExt cx="1498858" cy="62654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498858" cy="626546"/>
              </a:xfrm>
              <a:custGeom>
                <a:avLst/>
                <a:gdLst/>
                <a:ahLst/>
                <a:cxnLst/>
                <a:rect l="l" t="t" r="r" b="b"/>
                <a:pathLst>
                  <a:path w="1498858" h="626546">
                    <a:moveTo>
                      <a:pt x="68821" y="0"/>
                    </a:moveTo>
                    <a:lnTo>
                      <a:pt x="1430037" y="0"/>
                    </a:lnTo>
                    <a:cubicBezTo>
                      <a:pt x="1448289" y="0"/>
                      <a:pt x="1465794" y="7251"/>
                      <a:pt x="1478701" y="20157"/>
                    </a:cubicBezTo>
                    <a:cubicBezTo>
                      <a:pt x="1491607" y="33064"/>
                      <a:pt x="1498858" y="50569"/>
                      <a:pt x="1498858" y="68821"/>
                    </a:cubicBezTo>
                    <a:lnTo>
                      <a:pt x="1498858" y="557725"/>
                    </a:lnTo>
                    <a:cubicBezTo>
                      <a:pt x="1498858" y="575977"/>
                      <a:pt x="1491607" y="593482"/>
                      <a:pt x="1478701" y="606389"/>
                    </a:cubicBezTo>
                    <a:cubicBezTo>
                      <a:pt x="1465794" y="619295"/>
                      <a:pt x="1448289" y="626546"/>
                      <a:pt x="1430037" y="626546"/>
                    </a:cubicBezTo>
                    <a:lnTo>
                      <a:pt x="68821" y="626546"/>
                    </a:lnTo>
                    <a:cubicBezTo>
                      <a:pt x="50569" y="626546"/>
                      <a:pt x="33064" y="619295"/>
                      <a:pt x="20157" y="606389"/>
                    </a:cubicBezTo>
                    <a:cubicBezTo>
                      <a:pt x="7251" y="593482"/>
                      <a:pt x="0" y="575977"/>
                      <a:pt x="0" y="557725"/>
                    </a:cubicBezTo>
                    <a:lnTo>
                      <a:pt x="0" y="68821"/>
                    </a:lnTo>
                    <a:cubicBezTo>
                      <a:pt x="0" y="50569"/>
                      <a:pt x="7251" y="33064"/>
                      <a:pt x="20157" y="20157"/>
                    </a:cubicBezTo>
                    <a:cubicBezTo>
                      <a:pt x="33064" y="7251"/>
                      <a:pt x="50569" y="0"/>
                      <a:pt x="68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1498858" cy="664646"/>
              </a:xfrm>
              <a:prstGeom prst="rect">
                <a:avLst/>
              </a:prstGeom>
            </p:spPr>
            <p:txBody>
              <a:bodyPr lIns="38408" tIns="38408" rIns="38408" bIns="38408" rtlCol="0" anchor="ctr"/>
              <a:lstStyle/>
              <a:p>
                <a:pPr algn="ctr">
                  <a:lnSpc>
                    <a:spcPts val="2011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2088823" y="-8890"/>
              <a:ext cx="6636306" cy="717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Security at Scale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18926" y="69850"/>
              <a:ext cx="136204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003049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5.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98445" y="2355433"/>
            <a:ext cx="1349922" cy="558387"/>
            <a:chOff x="0" y="0"/>
            <a:chExt cx="1498858" cy="61999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498858" cy="619994"/>
            </a:xfrm>
            <a:custGeom>
              <a:avLst/>
              <a:gdLst/>
              <a:ahLst/>
              <a:cxnLst/>
              <a:rect l="l" t="t" r="r" b="b"/>
              <a:pathLst>
                <a:path w="1498858" h="619994">
                  <a:moveTo>
                    <a:pt x="68821" y="0"/>
                  </a:moveTo>
                  <a:lnTo>
                    <a:pt x="1430037" y="0"/>
                  </a:lnTo>
                  <a:cubicBezTo>
                    <a:pt x="1448289" y="0"/>
                    <a:pt x="1465794" y="7251"/>
                    <a:pt x="1478701" y="20157"/>
                  </a:cubicBezTo>
                  <a:cubicBezTo>
                    <a:pt x="1491607" y="33064"/>
                    <a:pt x="1498858" y="50569"/>
                    <a:pt x="1498858" y="68821"/>
                  </a:cubicBezTo>
                  <a:lnTo>
                    <a:pt x="1498858" y="551172"/>
                  </a:lnTo>
                  <a:cubicBezTo>
                    <a:pt x="1498858" y="569425"/>
                    <a:pt x="1491607" y="586930"/>
                    <a:pt x="1478701" y="599836"/>
                  </a:cubicBezTo>
                  <a:cubicBezTo>
                    <a:pt x="1465794" y="612743"/>
                    <a:pt x="1448289" y="619994"/>
                    <a:pt x="1430037" y="619994"/>
                  </a:cubicBezTo>
                  <a:lnTo>
                    <a:pt x="68821" y="619994"/>
                  </a:lnTo>
                  <a:cubicBezTo>
                    <a:pt x="50569" y="619994"/>
                    <a:pt x="33064" y="612743"/>
                    <a:pt x="20157" y="599836"/>
                  </a:cubicBezTo>
                  <a:cubicBezTo>
                    <a:pt x="7251" y="586930"/>
                    <a:pt x="0" y="569425"/>
                    <a:pt x="0" y="551172"/>
                  </a:cubicBezTo>
                  <a:lnTo>
                    <a:pt x="0" y="68821"/>
                  </a:lnTo>
                  <a:cubicBezTo>
                    <a:pt x="0" y="50569"/>
                    <a:pt x="7251" y="33064"/>
                    <a:pt x="20157" y="20157"/>
                  </a:cubicBezTo>
                  <a:cubicBezTo>
                    <a:pt x="33064" y="7251"/>
                    <a:pt x="50569" y="0"/>
                    <a:pt x="6882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498858" cy="658094"/>
            </a:xfrm>
            <a:prstGeom prst="rect">
              <a:avLst/>
            </a:prstGeom>
          </p:spPr>
          <p:txBody>
            <a:bodyPr lIns="38408" tIns="38408" rIns="38408" bIns="38408" rtlCol="0" anchor="ctr"/>
            <a:lstStyle/>
            <a:p>
              <a:pPr algn="ctr">
                <a:lnSpc>
                  <a:spcPts val="2011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1372784" y="3014584"/>
            <a:ext cx="5316545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Everything is Fine…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012669" y="2373530"/>
            <a:ext cx="92147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304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1.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9798445" y="3761546"/>
            <a:ext cx="6543847" cy="564288"/>
            <a:chOff x="0" y="0"/>
            <a:chExt cx="8725130" cy="752385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1799897" cy="752385"/>
              <a:chOff x="0" y="0"/>
              <a:chExt cx="1498858" cy="626546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498858" cy="626546"/>
              </a:xfrm>
              <a:custGeom>
                <a:avLst/>
                <a:gdLst/>
                <a:ahLst/>
                <a:cxnLst/>
                <a:rect l="l" t="t" r="r" b="b"/>
                <a:pathLst>
                  <a:path w="1498858" h="626546">
                    <a:moveTo>
                      <a:pt x="68821" y="0"/>
                    </a:moveTo>
                    <a:lnTo>
                      <a:pt x="1430037" y="0"/>
                    </a:lnTo>
                    <a:cubicBezTo>
                      <a:pt x="1448289" y="0"/>
                      <a:pt x="1465794" y="7251"/>
                      <a:pt x="1478701" y="20157"/>
                    </a:cubicBezTo>
                    <a:cubicBezTo>
                      <a:pt x="1491607" y="33064"/>
                      <a:pt x="1498858" y="50569"/>
                      <a:pt x="1498858" y="68821"/>
                    </a:cubicBezTo>
                    <a:lnTo>
                      <a:pt x="1498858" y="557725"/>
                    </a:lnTo>
                    <a:cubicBezTo>
                      <a:pt x="1498858" y="575977"/>
                      <a:pt x="1491607" y="593482"/>
                      <a:pt x="1478701" y="606389"/>
                    </a:cubicBezTo>
                    <a:cubicBezTo>
                      <a:pt x="1465794" y="619295"/>
                      <a:pt x="1448289" y="626546"/>
                      <a:pt x="1430037" y="626546"/>
                    </a:cubicBezTo>
                    <a:lnTo>
                      <a:pt x="68821" y="626546"/>
                    </a:lnTo>
                    <a:cubicBezTo>
                      <a:pt x="50569" y="626546"/>
                      <a:pt x="33064" y="619295"/>
                      <a:pt x="20157" y="606389"/>
                    </a:cubicBezTo>
                    <a:cubicBezTo>
                      <a:pt x="7251" y="593482"/>
                      <a:pt x="0" y="575977"/>
                      <a:pt x="0" y="557725"/>
                    </a:cubicBezTo>
                    <a:lnTo>
                      <a:pt x="0" y="68821"/>
                    </a:lnTo>
                    <a:cubicBezTo>
                      <a:pt x="0" y="50569"/>
                      <a:pt x="7251" y="33064"/>
                      <a:pt x="20157" y="20157"/>
                    </a:cubicBezTo>
                    <a:cubicBezTo>
                      <a:pt x="33064" y="7251"/>
                      <a:pt x="50569" y="0"/>
                      <a:pt x="68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1498858" cy="664646"/>
              </a:xfrm>
              <a:prstGeom prst="rect">
                <a:avLst/>
              </a:prstGeom>
            </p:spPr>
            <p:txBody>
              <a:bodyPr lIns="38408" tIns="38408" rIns="38408" bIns="38408" rtlCol="0" anchor="ctr"/>
              <a:lstStyle/>
              <a:p>
                <a:pPr algn="ctr">
                  <a:lnSpc>
                    <a:spcPts val="2011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2088823" y="-24432"/>
              <a:ext cx="6636306" cy="717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Developers are Innovators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285632" y="58269"/>
              <a:ext cx="1228633" cy="578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>
                  <a:solidFill>
                    <a:srgbClr val="003049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3.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3008568" y="5886642"/>
            <a:ext cx="9170883" cy="9170883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1324217" y="4124448"/>
            <a:ext cx="5959896" cy="158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8799" b="1" dirty="0">
                <a:solidFill>
                  <a:srgbClr val="FFFFF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TABLE </a:t>
            </a:r>
          </a:p>
          <a:p>
            <a:pPr algn="l">
              <a:lnSpc>
                <a:spcPts val="5119"/>
              </a:lnSpc>
            </a:pPr>
            <a:r>
              <a:rPr lang="en-US" sz="639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OF CONTENTS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9798445" y="3060283"/>
            <a:ext cx="1349922" cy="558387"/>
            <a:chOff x="0" y="0"/>
            <a:chExt cx="1498858" cy="619994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498858" cy="619994"/>
            </a:xfrm>
            <a:custGeom>
              <a:avLst/>
              <a:gdLst/>
              <a:ahLst/>
              <a:cxnLst/>
              <a:rect l="l" t="t" r="r" b="b"/>
              <a:pathLst>
                <a:path w="1498858" h="619994">
                  <a:moveTo>
                    <a:pt x="68821" y="0"/>
                  </a:moveTo>
                  <a:lnTo>
                    <a:pt x="1430037" y="0"/>
                  </a:lnTo>
                  <a:cubicBezTo>
                    <a:pt x="1448289" y="0"/>
                    <a:pt x="1465794" y="7251"/>
                    <a:pt x="1478701" y="20157"/>
                  </a:cubicBezTo>
                  <a:cubicBezTo>
                    <a:pt x="1491607" y="33064"/>
                    <a:pt x="1498858" y="50569"/>
                    <a:pt x="1498858" y="68821"/>
                  </a:cubicBezTo>
                  <a:lnTo>
                    <a:pt x="1498858" y="551172"/>
                  </a:lnTo>
                  <a:cubicBezTo>
                    <a:pt x="1498858" y="569425"/>
                    <a:pt x="1491607" y="586930"/>
                    <a:pt x="1478701" y="599836"/>
                  </a:cubicBezTo>
                  <a:cubicBezTo>
                    <a:pt x="1465794" y="612743"/>
                    <a:pt x="1448289" y="619994"/>
                    <a:pt x="1430037" y="619994"/>
                  </a:cubicBezTo>
                  <a:lnTo>
                    <a:pt x="68821" y="619994"/>
                  </a:lnTo>
                  <a:cubicBezTo>
                    <a:pt x="50569" y="619994"/>
                    <a:pt x="33064" y="612743"/>
                    <a:pt x="20157" y="599836"/>
                  </a:cubicBezTo>
                  <a:cubicBezTo>
                    <a:pt x="7251" y="586930"/>
                    <a:pt x="0" y="569425"/>
                    <a:pt x="0" y="551172"/>
                  </a:cubicBezTo>
                  <a:lnTo>
                    <a:pt x="0" y="68821"/>
                  </a:lnTo>
                  <a:cubicBezTo>
                    <a:pt x="0" y="50569"/>
                    <a:pt x="7251" y="33064"/>
                    <a:pt x="20157" y="20157"/>
                  </a:cubicBezTo>
                  <a:cubicBezTo>
                    <a:pt x="33064" y="7251"/>
                    <a:pt x="50569" y="0"/>
                    <a:pt x="6882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1498858" cy="658094"/>
            </a:xfrm>
            <a:prstGeom prst="rect">
              <a:avLst/>
            </a:prstGeom>
          </p:spPr>
          <p:txBody>
            <a:bodyPr lIns="38408" tIns="38408" rIns="38408" bIns="38408" rtlCol="0" anchor="ctr"/>
            <a:lstStyle/>
            <a:p>
              <a:pPr algn="ctr">
                <a:lnSpc>
                  <a:spcPts val="2011"/>
                </a:lnSpc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11365062" y="2356992"/>
            <a:ext cx="3722538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is Multi-Cloud?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0012669" y="3078380"/>
            <a:ext cx="921475" cy="448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304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2.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9806166" y="6590200"/>
            <a:ext cx="6543847" cy="564288"/>
            <a:chOff x="0" y="0"/>
            <a:chExt cx="8725130" cy="752385"/>
          </a:xfrm>
        </p:grpSpPr>
        <p:grpSp>
          <p:nvGrpSpPr>
            <p:cNvPr id="62" name="Group 62"/>
            <p:cNvGrpSpPr/>
            <p:nvPr/>
          </p:nvGrpSpPr>
          <p:grpSpPr>
            <a:xfrm>
              <a:off x="0" y="0"/>
              <a:ext cx="1799897" cy="752385"/>
              <a:chOff x="0" y="0"/>
              <a:chExt cx="1498858" cy="626546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1498858" cy="626546"/>
              </a:xfrm>
              <a:custGeom>
                <a:avLst/>
                <a:gdLst/>
                <a:ahLst/>
                <a:cxnLst/>
                <a:rect l="l" t="t" r="r" b="b"/>
                <a:pathLst>
                  <a:path w="1498858" h="626546">
                    <a:moveTo>
                      <a:pt x="68821" y="0"/>
                    </a:moveTo>
                    <a:lnTo>
                      <a:pt x="1430037" y="0"/>
                    </a:lnTo>
                    <a:cubicBezTo>
                      <a:pt x="1448289" y="0"/>
                      <a:pt x="1465794" y="7251"/>
                      <a:pt x="1478701" y="20157"/>
                    </a:cubicBezTo>
                    <a:cubicBezTo>
                      <a:pt x="1491607" y="33064"/>
                      <a:pt x="1498858" y="50569"/>
                      <a:pt x="1498858" y="68821"/>
                    </a:cubicBezTo>
                    <a:lnTo>
                      <a:pt x="1498858" y="557725"/>
                    </a:lnTo>
                    <a:cubicBezTo>
                      <a:pt x="1498858" y="575977"/>
                      <a:pt x="1491607" y="593482"/>
                      <a:pt x="1478701" y="606389"/>
                    </a:cubicBezTo>
                    <a:cubicBezTo>
                      <a:pt x="1465794" y="619295"/>
                      <a:pt x="1448289" y="626546"/>
                      <a:pt x="1430037" y="626546"/>
                    </a:cubicBezTo>
                    <a:lnTo>
                      <a:pt x="68821" y="626546"/>
                    </a:lnTo>
                    <a:cubicBezTo>
                      <a:pt x="50569" y="626546"/>
                      <a:pt x="33064" y="619295"/>
                      <a:pt x="20157" y="606389"/>
                    </a:cubicBezTo>
                    <a:cubicBezTo>
                      <a:pt x="7251" y="593482"/>
                      <a:pt x="0" y="575977"/>
                      <a:pt x="0" y="557725"/>
                    </a:cubicBezTo>
                    <a:lnTo>
                      <a:pt x="0" y="68821"/>
                    </a:lnTo>
                    <a:cubicBezTo>
                      <a:pt x="0" y="50569"/>
                      <a:pt x="7251" y="33064"/>
                      <a:pt x="20157" y="20157"/>
                    </a:cubicBezTo>
                    <a:cubicBezTo>
                      <a:pt x="33064" y="7251"/>
                      <a:pt x="50569" y="0"/>
                      <a:pt x="68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38100"/>
                <a:ext cx="1498858" cy="664646"/>
              </a:xfrm>
              <a:prstGeom prst="rect">
                <a:avLst/>
              </a:prstGeom>
            </p:spPr>
            <p:txBody>
              <a:bodyPr lIns="38408" tIns="38408" rIns="38408" bIns="38408" rtlCol="0" anchor="ctr"/>
              <a:lstStyle/>
              <a:p>
                <a:pPr algn="ctr">
                  <a:lnSpc>
                    <a:spcPts val="2011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2088823" y="-20471"/>
              <a:ext cx="6636306" cy="717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Putting it all Together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285632" y="58269"/>
              <a:ext cx="1228633" cy="578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b="1" dirty="0">
                  <a:solidFill>
                    <a:srgbClr val="003049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7.</a:t>
              </a:r>
            </a:p>
          </p:txBody>
        </p:sp>
      </p:grp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B6570BA4-8025-B8DF-4B8E-4385183B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40101" y="892031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7" name="Freeform 63">
            <a:extLst>
              <a:ext uri="{FF2B5EF4-FFF2-40B4-BE49-F238E27FC236}">
                <a16:creationId xmlns:a16="http://schemas.microsoft.com/office/drawing/2014/main" id="{11ED09E3-F140-8D7F-A7C5-DFCB9673A581}"/>
              </a:ext>
            </a:extLst>
          </p:cNvPr>
          <p:cNvSpPr/>
          <p:nvPr/>
        </p:nvSpPr>
        <p:spPr>
          <a:xfrm>
            <a:off x="9806166" y="7326972"/>
            <a:ext cx="1349923" cy="564288"/>
          </a:xfrm>
          <a:custGeom>
            <a:avLst/>
            <a:gdLst/>
            <a:ahLst/>
            <a:cxnLst/>
            <a:rect l="l" t="t" r="r" b="b"/>
            <a:pathLst>
              <a:path w="1498858" h="626546">
                <a:moveTo>
                  <a:pt x="68821" y="0"/>
                </a:moveTo>
                <a:lnTo>
                  <a:pt x="1430037" y="0"/>
                </a:lnTo>
                <a:cubicBezTo>
                  <a:pt x="1448289" y="0"/>
                  <a:pt x="1465794" y="7251"/>
                  <a:pt x="1478701" y="20157"/>
                </a:cubicBezTo>
                <a:cubicBezTo>
                  <a:pt x="1491607" y="33064"/>
                  <a:pt x="1498858" y="50569"/>
                  <a:pt x="1498858" y="68821"/>
                </a:cubicBezTo>
                <a:lnTo>
                  <a:pt x="1498858" y="557725"/>
                </a:lnTo>
                <a:cubicBezTo>
                  <a:pt x="1498858" y="575977"/>
                  <a:pt x="1491607" y="593482"/>
                  <a:pt x="1478701" y="606389"/>
                </a:cubicBezTo>
                <a:cubicBezTo>
                  <a:pt x="1465794" y="619295"/>
                  <a:pt x="1448289" y="626546"/>
                  <a:pt x="1430037" y="626546"/>
                </a:cubicBezTo>
                <a:lnTo>
                  <a:pt x="68821" y="626546"/>
                </a:lnTo>
                <a:cubicBezTo>
                  <a:pt x="50569" y="626546"/>
                  <a:pt x="33064" y="619295"/>
                  <a:pt x="20157" y="606389"/>
                </a:cubicBezTo>
                <a:cubicBezTo>
                  <a:pt x="7251" y="593482"/>
                  <a:pt x="0" y="575977"/>
                  <a:pt x="0" y="557725"/>
                </a:cubicBezTo>
                <a:lnTo>
                  <a:pt x="0" y="68821"/>
                </a:lnTo>
                <a:cubicBezTo>
                  <a:pt x="0" y="50569"/>
                  <a:pt x="7251" y="33064"/>
                  <a:pt x="20157" y="20157"/>
                </a:cubicBezTo>
                <a:cubicBezTo>
                  <a:pt x="33064" y="7251"/>
                  <a:pt x="50569" y="0"/>
                  <a:pt x="68821" y="0"/>
                </a:cubicBezTo>
                <a:close/>
              </a:path>
            </a:pathLst>
          </a:custGeom>
          <a:solidFill>
            <a:srgbClr val="FFFFFF"/>
          </a:solidFill>
          <a:ln cap="sq">
            <a:noFill/>
            <a:prstDash val="solid"/>
            <a:miter/>
          </a:ln>
        </p:spPr>
        <p:txBody>
          <a:bodyPr/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304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8.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5F18962-3F75-B32A-9D9E-A06FF423AB60}"/>
              </a:ext>
            </a:extLst>
          </p:cNvPr>
          <p:cNvSpPr txBox="1"/>
          <p:nvPr/>
        </p:nvSpPr>
        <p:spPr>
          <a:xfrm>
            <a:off x="11365062" y="7235533"/>
            <a:ext cx="4266694" cy="62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Q&amp;A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B07FD-5065-A46C-7C3C-CE92D9BAC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022DDEDB-F792-26EC-B4D8-D0DCE1B47100}"/>
              </a:ext>
            </a:extLst>
          </p:cNvPr>
          <p:cNvSpPr/>
          <p:nvPr/>
        </p:nvSpPr>
        <p:spPr>
          <a:xfrm flipV="1">
            <a:off x="-533400" y="1104900"/>
            <a:ext cx="9279566" cy="18266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1C79565-ACC7-B0BA-9DDD-240FA8D3D31D}"/>
              </a:ext>
            </a:extLst>
          </p:cNvPr>
          <p:cNvGrpSpPr/>
          <p:nvPr/>
        </p:nvGrpSpPr>
        <p:grpSpPr>
          <a:xfrm>
            <a:off x="9004998" y="893317"/>
            <a:ext cx="352647" cy="352647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4FF475-F1C3-999D-D58F-EE678BCF0D1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BC23E6B-A38E-B173-83BD-25AAF3427228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2AC1C450-1EC5-23F0-FF0C-B286DF143299}"/>
              </a:ext>
            </a:extLst>
          </p:cNvPr>
          <p:cNvGrpSpPr/>
          <p:nvPr/>
        </p:nvGrpSpPr>
        <p:grpSpPr>
          <a:xfrm>
            <a:off x="9475635" y="893317"/>
            <a:ext cx="352647" cy="352647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D5A10EF-7193-7120-C67E-1CCE0C432E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1DDFE66-5F70-74DF-64F0-8E55F5483E46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513651E4-F67C-BAD2-A087-E4227B0C4C31}"/>
              </a:ext>
            </a:extLst>
          </p:cNvPr>
          <p:cNvSpPr/>
          <p:nvPr/>
        </p:nvSpPr>
        <p:spPr>
          <a:xfrm>
            <a:off x="4061289" y="884326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1893220-D7FA-D98F-CFA6-72E8FD3F1922}"/>
              </a:ext>
            </a:extLst>
          </p:cNvPr>
          <p:cNvGrpSpPr/>
          <p:nvPr/>
        </p:nvGrpSpPr>
        <p:grpSpPr>
          <a:xfrm>
            <a:off x="3571074" y="8656068"/>
            <a:ext cx="318198" cy="318198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8E210CD-3728-04CD-118D-847971D87D9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BCF76A67-66BA-0610-9F80-71AB5E02C951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FED1B2AA-8F49-225B-0C82-B89268AAC190}"/>
              </a:ext>
            </a:extLst>
          </p:cNvPr>
          <p:cNvGrpSpPr/>
          <p:nvPr/>
        </p:nvGrpSpPr>
        <p:grpSpPr>
          <a:xfrm>
            <a:off x="3143300" y="8656068"/>
            <a:ext cx="318198" cy="318198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88C8428-03F8-D8B1-AE74-B02C9583366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9137BD48-0361-D2F7-17F1-A81CA42943C3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E0853245-193F-B807-51D1-29CB042EA9EB}"/>
              </a:ext>
            </a:extLst>
          </p:cNvPr>
          <p:cNvGrpSpPr/>
          <p:nvPr/>
        </p:nvGrpSpPr>
        <p:grpSpPr>
          <a:xfrm>
            <a:off x="22116" y="1413013"/>
            <a:ext cx="18288000" cy="6962767"/>
            <a:chOff x="0" y="0"/>
            <a:chExt cx="4816593" cy="183381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7C90B10-7844-0278-541E-FA6B094CAD86}"/>
                </a:ext>
              </a:extLst>
            </p:cNvPr>
            <p:cNvSpPr/>
            <p:nvPr/>
          </p:nvSpPr>
          <p:spPr>
            <a:xfrm>
              <a:off x="0" y="0"/>
              <a:ext cx="4816592" cy="1833815"/>
            </a:xfrm>
            <a:custGeom>
              <a:avLst/>
              <a:gdLst/>
              <a:ahLst/>
              <a:cxnLst/>
              <a:rect l="l" t="t" r="r" b="b"/>
              <a:pathLst>
                <a:path w="4816592" h="1833815">
                  <a:moveTo>
                    <a:pt x="0" y="0"/>
                  </a:moveTo>
                  <a:lnTo>
                    <a:pt x="4816592" y="0"/>
                  </a:lnTo>
                  <a:lnTo>
                    <a:pt x="4816592" y="1833815"/>
                  </a:lnTo>
                  <a:lnTo>
                    <a:pt x="0" y="1833815"/>
                  </a:lnTo>
                  <a:close/>
                </a:path>
              </a:pathLst>
            </a:custGeom>
            <a:gradFill rotWithShape="1"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06DFB39-4023-3016-2BE7-321B4109F83B}"/>
                </a:ext>
              </a:extLst>
            </p:cNvPr>
            <p:cNvSpPr txBox="1"/>
            <p:nvPr/>
          </p:nvSpPr>
          <p:spPr>
            <a:xfrm>
              <a:off x="0" y="19050"/>
              <a:ext cx="4816593" cy="1814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1273CF45-EFEC-C995-B78A-18C2488F9B02}"/>
              </a:ext>
            </a:extLst>
          </p:cNvPr>
          <p:cNvSpPr txBox="1"/>
          <p:nvPr/>
        </p:nvSpPr>
        <p:spPr>
          <a:xfrm>
            <a:off x="1346333" y="4218856"/>
            <a:ext cx="10419772" cy="160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8799" b="1" dirty="0">
                <a:solidFill>
                  <a:srgbClr val="FFFFF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What is</a:t>
            </a:r>
          </a:p>
          <a:p>
            <a:pPr algn="l">
              <a:lnSpc>
                <a:spcPts val="5119"/>
              </a:lnSpc>
            </a:pPr>
            <a:r>
              <a:rPr lang="en-US" sz="639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Multi-Cloud?</a:t>
            </a:r>
          </a:p>
        </p:txBody>
      </p:sp>
      <p:pic>
        <p:nvPicPr>
          <p:cNvPr id="25" name="Picture 24" descr="A white line drawing of a cloud network&#10;&#10;AI-generated content may be incorrect.">
            <a:extLst>
              <a:ext uri="{FF2B5EF4-FFF2-40B4-BE49-F238E27FC236}">
                <a16:creationId xmlns:a16="http://schemas.microsoft.com/office/drawing/2014/main" id="{6543746C-6003-2DD7-5F9F-9F9399B8B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" b="5200"/>
          <a:stretch>
            <a:fillRect/>
          </a:stretch>
        </p:blipFill>
        <p:spPr>
          <a:xfrm>
            <a:off x="10275608" y="2798896"/>
            <a:ext cx="4762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2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1D46C-064F-0BFC-8D22-0555EDAEA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E46883E-B0B6-1318-3AEB-3EC3BA08E13C}"/>
              </a:ext>
            </a:extLst>
          </p:cNvPr>
          <p:cNvSpPr/>
          <p:nvPr/>
        </p:nvSpPr>
        <p:spPr>
          <a:xfrm>
            <a:off x="12828359" y="2742004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A137171-789D-2586-49B4-FF505F36423D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EA1A571-D915-51FE-1E3F-E09CE8FEC07A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26640BF-F4CD-3D1C-BC72-DCEE742107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5850A80-BDC2-2BE7-0504-BA42F1E8E921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E21C280-60F5-5F00-C051-88A60AFD93C1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E6FF00B-5E89-7272-78A1-34D06C7FD4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A21EB05-C2CC-495E-BFD5-CFFE41B6D3C5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11" name="AutoShape 11">
            <a:extLst>
              <a:ext uri="{FF2B5EF4-FFF2-40B4-BE49-F238E27FC236}">
                <a16:creationId xmlns:a16="http://schemas.microsoft.com/office/drawing/2014/main" id="{D1116111-8FC0-01B3-E427-72DD648194F7}"/>
              </a:ext>
            </a:extLst>
          </p:cNvPr>
          <p:cNvSpPr/>
          <p:nvPr/>
        </p:nvSpPr>
        <p:spPr>
          <a:xfrm>
            <a:off x="4021263" y="9329696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2268687-32AD-FC42-680E-A7C4B82C062B}"/>
              </a:ext>
            </a:extLst>
          </p:cNvPr>
          <p:cNvGrpSpPr/>
          <p:nvPr/>
        </p:nvGrpSpPr>
        <p:grpSpPr>
          <a:xfrm>
            <a:off x="3531048" y="9142502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C89F2C8-3905-80B7-28E1-E3778C6D22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2C9E2EC-5D1A-3F38-0F4B-7E011D29578E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2188992-425A-ABA3-4371-0CCC2CE52B3D}"/>
              </a:ext>
            </a:extLst>
          </p:cNvPr>
          <p:cNvGrpSpPr/>
          <p:nvPr/>
        </p:nvGrpSpPr>
        <p:grpSpPr>
          <a:xfrm>
            <a:off x="3103274" y="9142502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BFF347C-2D90-AE1C-61EB-24BE38A79F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6825E926-629F-3D46-0547-CBAACE0313C3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F387CD35-F652-D4A9-1629-4974C32F0827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is Multi-Cloud?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59B2DAA8-B836-0AF3-B4D0-F3277BDDCB96}"/>
              </a:ext>
            </a:extLst>
          </p:cNvPr>
          <p:cNvSpPr txBox="1"/>
          <p:nvPr/>
        </p:nvSpPr>
        <p:spPr>
          <a:xfrm>
            <a:off x="452544" y="2247900"/>
            <a:ext cx="6275054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Let’s start with an example…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45CB9277-639D-32D0-EF1F-67D4876451B8}"/>
              </a:ext>
            </a:extLst>
          </p:cNvPr>
          <p:cNvSpPr txBox="1"/>
          <p:nvPr/>
        </p:nvSpPr>
        <p:spPr>
          <a:xfrm>
            <a:off x="891652" y="3942297"/>
            <a:ext cx="4482905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buFont typeface="Arial"/>
              <a:defRPr sz="60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3200" dirty="0">
                <a:solidFill>
                  <a:srgbClr val="000000"/>
                </a:solidFill>
                <a:latin typeface="Roboto Condensed"/>
                <a:cs typeface="Roboto Condensed"/>
                <a:sym typeface="Arial"/>
              </a:rPr>
              <a:t>Year 1: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 cloud provider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 cloud accounts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handful of developers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30 cloud resources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 roles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86BDF3F-7100-CEBC-728C-06E854B6AEA6}"/>
              </a:ext>
            </a:extLst>
          </p:cNvPr>
          <p:cNvSpPr txBox="1"/>
          <p:nvPr/>
        </p:nvSpPr>
        <p:spPr>
          <a:xfrm>
            <a:off x="434633" y="2992994"/>
            <a:ext cx="6275055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“What if we moved into the cloud?”</a:t>
            </a:r>
          </a:p>
        </p:txBody>
      </p:sp>
      <p:pic>
        <p:nvPicPr>
          <p:cNvPr id="20" name="Picture 1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D1DAA2F-DE35-81CF-CB46-F3FA150B7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97" y="1379751"/>
            <a:ext cx="9426729" cy="70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7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AA3D2-A1E6-04BA-D86D-C93C56337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57DDB01F-C359-F8CB-0877-8EC5F7A6A139}"/>
              </a:ext>
            </a:extLst>
          </p:cNvPr>
          <p:cNvSpPr/>
          <p:nvPr/>
        </p:nvSpPr>
        <p:spPr>
          <a:xfrm>
            <a:off x="12846269" y="3138090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6A0E7857-2D6A-22AF-D67D-9C52D9CA894A}"/>
              </a:ext>
            </a:extLst>
          </p:cNvPr>
          <p:cNvSpPr/>
          <p:nvPr/>
        </p:nvSpPr>
        <p:spPr>
          <a:xfrm>
            <a:off x="4011959" y="9214978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B680581E-40EF-C0F9-37D1-F81457126BA6}"/>
              </a:ext>
            </a:extLst>
          </p:cNvPr>
          <p:cNvGrpSpPr/>
          <p:nvPr/>
        </p:nvGrpSpPr>
        <p:grpSpPr>
          <a:xfrm>
            <a:off x="3521744" y="9027784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97C604D-6A05-F36A-B1FE-2E6974CAD6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B4CD8564-6F17-8CAA-5A71-AE9FA919473F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2D93326-6952-DCEE-3875-9AA2BCBA075E}"/>
              </a:ext>
            </a:extLst>
          </p:cNvPr>
          <p:cNvGrpSpPr/>
          <p:nvPr/>
        </p:nvGrpSpPr>
        <p:grpSpPr>
          <a:xfrm>
            <a:off x="3093970" y="9027784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2983F31-4DF8-DB3E-A199-4FBD4F06356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D91A5D13-B243-5D9D-8E68-9DEFFCA9750A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00DDA56A-1B5A-EBC7-9628-9FC2EE5858CD}"/>
              </a:ext>
            </a:extLst>
          </p:cNvPr>
          <p:cNvSpPr txBox="1"/>
          <p:nvPr/>
        </p:nvSpPr>
        <p:spPr>
          <a:xfrm>
            <a:off x="458479" y="2202409"/>
            <a:ext cx="5942321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Let’s start with an example…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70685FD-25F5-1ABF-E4DC-86B83E8A9353}"/>
              </a:ext>
            </a:extLst>
          </p:cNvPr>
          <p:cNvSpPr txBox="1"/>
          <p:nvPr/>
        </p:nvSpPr>
        <p:spPr>
          <a:xfrm>
            <a:off x="1101778" y="3787018"/>
            <a:ext cx="3984383" cy="3032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buFont typeface="Arial"/>
              <a:defRPr sz="60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3200" dirty="0">
                <a:solidFill>
                  <a:srgbClr val="000000"/>
                </a:solidFill>
                <a:latin typeface="Roboto Condensed"/>
                <a:cs typeface="Roboto Condensed"/>
                <a:sym typeface="Arial"/>
              </a:rPr>
              <a:t>Year 3: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 cloud providers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15 cloud accounts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Two SaaS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15 developers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300 cloud resources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25 roles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BDF8745-9836-85C0-6545-BC2C8EADD54F}"/>
              </a:ext>
            </a:extLst>
          </p:cNvPr>
          <p:cNvSpPr txBox="1"/>
          <p:nvPr/>
        </p:nvSpPr>
        <p:spPr>
          <a:xfrm>
            <a:off x="428791" y="2922780"/>
            <a:ext cx="5438609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“We didn’t consider…”</a:t>
            </a:r>
          </a:p>
        </p:txBody>
      </p:sp>
      <p:pic>
        <p:nvPicPr>
          <p:cNvPr id="20" name="Picture 19" descr="A screenshot of a game&#10;&#10;AI-generated content may be incorrect.">
            <a:extLst>
              <a:ext uri="{FF2B5EF4-FFF2-40B4-BE49-F238E27FC236}">
                <a16:creationId xmlns:a16="http://schemas.microsoft.com/office/drawing/2014/main" id="{DC2AA763-9B78-C088-51B0-4CD3279EC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86" y="1365232"/>
            <a:ext cx="11811000" cy="7565216"/>
          </a:xfrm>
          <a:prstGeom prst="rect">
            <a:avLst/>
          </a:prstGeom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B8FDE69A-CBEA-CD5A-560B-974B84F25A74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id="{7053B7C5-E3B2-9527-E4EE-F207B76AD335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B5BBEBD-C004-EC93-1FA3-AAC19564F0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B528DC31-50CA-095A-4B6F-93E03609E086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31B16F5A-0016-7D8A-F1EA-982FA8C0D09C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E72D8665-B89E-5B8C-4EBA-A32CED0135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A54E6D88-C1D7-3C5E-3C04-47C7A99A97B8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0" name="TextBox 19">
            <a:extLst>
              <a:ext uri="{FF2B5EF4-FFF2-40B4-BE49-F238E27FC236}">
                <a16:creationId xmlns:a16="http://schemas.microsoft.com/office/drawing/2014/main" id="{2CB208E9-7FBF-5852-8F21-735D248BFBC2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is Multi-Cloud?</a:t>
            </a:r>
          </a:p>
        </p:txBody>
      </p:sp>
    </p:spTree>
    <p:extLst>
      <p:ext uri="{BB962C8B-B14F-4D97-AF65-F5344CB8AC3E}">
        <p14:creationId xmlns:p14="http://schemas.microsoft.com/office/powerpoint/2010/main" val="390202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D3907-196E-14BB-FFB8-FE5445FAF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A94DF38-C511-67F9-462E-830C69E5F922}"/>
              </a:ext>
            </a:extLst>
          </p:cNvPr>
          <p:cNvSpPr/>
          <p:nvPr/>
        </p:nvSpPr>
        <p:spPr>
          <a:xfrm>
            <a:off x="13823551" y="3195537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8552CEC2-2DC6-FE14-E988-40A776248197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0A0A951-CD7D-0FB2-D3C0-AF0F7CE677B2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D4E8D0E-185E-7368-039F-F562FE2760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B5BE428A-E54E-5871-491F-A06D19E6D697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DE0591-D2BD-991D-CBD5-42E58EA79A59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AF93534-4311-E7EB-9628-A97BA55955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1BE339DB-97C8-C059-5DA3-5FBBAC9A7853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49D739F3-CEF2-3E28-07EA-0915B363AD8B}"/>
              </a:ext>
            </a:extLst>
          </p:cNvPr>
          <p:cNvSpPr txBox="1"/>
          <p:nvPr/>
        </p:nvSpPr>
        <p:spPr>
          <a:xfrm>
            <a:off x="452543" y="2247900"/>
            <a:ext cx="5719657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Let’s start with an example…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1C769061-3EE7-9406-2EDB-651A5608EB02}"/>
              </a:ext>
            </a:extLst>
          </p:cNvPr>
          <p:cNvSpPr txBox="1"/>
          <p:nvPr/>
        </p:nvSpPr>
        <p:spPr>
          <a:xfrm>
            <a:off x="976592" y="3913330"/>
            <a:ext cx="4289183" cy="3032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buFont typeface="Arial"/>
              <a:defRPr sz="60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3200" dirty="0">
                <a:solidFill>
                  <a:srgbClr val="000000"/>
                </a:solidFill>
                <a:latin typeface="Roboto Condensed"/>
                <a:cs typeface="Roboto Condensed"/>
                <a:sym typeface="Arial"/>
              </a:rPr>
              <a:t>Year 5: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 cloud providers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50+ cloud accounts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Many SaaS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100+ developers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2000 cloud resources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55 roles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BB4BCF48-B44E-EC45-B10E-48E3AC2722AF}"/>
              </a:ext>
            </a:extLst>
          </p:cNvPr>
          <p:cNvSpPr txBox="1"/>
          <p:nvPr/>
        </p:nvSpPr>
        <p:spPr>
          <a:xfrm>
            <a:off x="452543" y="3036894"/>
            <a:ext cx="5033858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44546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“One more thing…”</a:t>
            </a:r>
          </a:p>
        </p:txBody>
      </p:sp>
      <p:pic>
        <p:nvPicPr>
          <p:cNvPr id="24" name="Picture 2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E13B1BAA-511E-D265-786B-64A6CAF90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22" y="1882640"/>
            <a:ext cx="11036878" cy="7960022"/>
          </a:xfrm>
          <a:prstGeom prst="rect">
            <a:avLst/>
          </a:prstGeom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5C1E4F00-79C3-9D8F-31AC-E8E38806F13A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2968FAA2-481D-6BA0-82FA-66B49CEF9012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803A484-21A4-B633-8F69-47D9CD21F43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6E248705-03C7-4221-1244-01B7AE0DABA7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A51656D7-764C-3D22-3174-EEC98F207937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880CD70-6FDC-7625-877D-26A4B0D96E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11325BDD-593B-8626-BD9E-98E0B6D1B0CB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0" name="TextBox 19">
            <a:extLst>
              <a:ext uri="{FF2B5EF4-FFF2-40B4-BE49-F238E27FC236}">
                <a16:creationId xmlns:a16="http://schemas.microsoft.com/office/drawing/2014/main" id="{6D8475CE-1CED-C1E0-E7D6-A7E3660C28A9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is Multi-Cloud?</a:t>
            </a:r>
          </a:p>
        </p:txBody>
      </p:sp>
    </p:spTree>
    <p:extLst>
      <p:ext uri="{BB962C8B-B14F-4D97-AF65-F5344CB8AC3E}">
        <p14:creationId xmlns:p14="http://schemas.microsoft.com/office/powerpoint/2010/main" val="147211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775E8-84CB-F913-ACC8-A433969C6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278496F-ADE4-4C18-665C-5BAE293CEB91}"/>
              </a:ext>
            </a:extLst>
          </p:cNvPr>
          <p:cNvSpPr/>
          <p:nvPr/>
        </p:nvSpPr>
        <p:spPr>
          <a:xfrm>
            <a:off x="12846269" y="3138090"/>
            <a:ext cx="6229663" cy="6229663"/>
          </a:xfrm>
          <a:custGeom>
            <a:avLst/>
            <a:gdLst/>
            <a:ahLst/>
            <a:cxnLst/>
            <a:rect l="l" t="t" r="r" b="b"/>
            <a:pathLst>
              <a:path w="6229663" h="6229663">
                <a:moveTo>
                  <a:pt x="0" y="0"/>
                </a:moveTo>
                <a:lnTo>
                  <a:pt x="6229663" y="0"/>
                </a:lnTo>
                <a:lnTo>
                  <a:pt x="6229663" y="6229663"/>
                </a:lnTo>
                <a:lnTo>
                  <a:pt x="0" y="622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6B8592D7-2605-BE9B-86AE-DC00EDA939A7}"/>
              </a:ext>
            </a:extLst>
          </p:cNvPr>
          <p:cNvSpPr/>
          <p:nvPr/>
        </p:nvSpPr>
        <p:spPr>
          <a:xfrm>
            <a:off x="3976731" y="9936291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643CCD4-B21A-05FF-43FA-07C4FAED1019}"/>
              </a:ext>
            </a:extLst>
          </p:cNvPr>
          <p:cNvGrpSpPr/>
          <p:nvPr/>
        </p:nvGrpSpPr>
        <p:grpSpPr>
          <a:xfrm>
            <a:off x="3538099" y="9763996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E347766-1893-D7D1-46EB-54E94F37BA5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96A6C79-401C-FDCE-D05A-1544CDE74F98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9DCCF3F-8179-B810-6463-8050476E5D46}"/>
              </a:ext>
            </a:extLst>
          </p:cNvPr>
          <p:cNvGrpSpPr/>
          <p:nvPr/>
        </p:nvGrpSpPr>
        <p:grpSpPr>
          <a:xfrm>
            <a:off x="3099467" y="9762204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70E9335-AC6E-CAAF-F07E-64653EBB60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1A046252-6F61-FF70-CF24-90C17F820A46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4534C503-CFFE-784C-9103-B5431F85066B}"/>
              </a:ext>
            </a:extLst>
          </p:cNvPr>
          <p:cNvSpPr txBox="1"/>
          <p:nvPr/>
        </p:nvSpPr>
        <p:spPr>
          <a:xfrm>
            <a:off x="550962" y="2230673"/>
            <a:ext cx="7978252" cy="2148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defRPr sz="60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400" b="1" dirty="0">
                <a:solidFill>
                  <a:srgbClr val="000000"/>
                </a:solidFill>
                <a:latin typeface="Roboto Condensed"/>
                <a:ea typeface="Open Sans"/>
                <a:cs typeface="Roboto Condensed"/>
                <a:sym typeface="Roboto Condensed Bold"/>
              </a:rPr>
              <a:t>Palo Alto Networks Unit 42 Cloud Threat Report (2023)</a:t>
            </a:r>
            <a:endParaRPr lang="en-US" sz="2400" dirty="0">
              <a:solidFill>
                <a:srgbClr val="000000"/>
              </a:solidFill>
              <a:latin typeface="Roboto Condensed"/>
              <a:cs typeface="Roboto Condensed"/>
              <a:sym typeface="Arial"/>
            </a:endParaRP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Roboto Condensed"/>
                <a:cs typeface="Roboto Condensed"/>
                <a:sym typeface="Arial"/>
              </a:rPr>
              <a:t>“The average large organization operates across five or more cloud accounts/providers and often has over 500 individual cloud accounts or projects within a single provider, especially in AWS or Azure.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BCA1C5-6235-C6ED-476C-FF8DBFA2F1AE}"/>
              </a:ext>
            </a:extLst>
          </p:cNvPr>
          <p:cNvSpPr txBox="1"/>
          <p:nvPr/>
        </p:nvSpPr>
        <p:spPr>
          <a:xfrm>
            <a:off x="474724" y="4352488"/>
            <a:ext cx="7819783" cy="1817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  <a:defRPr sz="60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400" b="1" dirty="0">
                <a:solidFill>
                  <a:srgbClr val="000000"/>
                </a:solidFill>
                <a:latin typeface="Roboto Condensed"/>
                <a:ea typeface="Open Sans"/>
                <a:cs typeface="Roboto Condensed"/>
                <a:sym typeface="Roboto Condensed Bold"/>
              </a:rPr>
              <a:t>Gartner (2023)</a:t>
            </a:r>
            <a:endParaRPr lang="en-US" sz="2400" dirty="0">
              <a:solidFill>
                <a:srgbClr val="000000"/>
              </a:solidFill>
              <a:latin typeface="Roboto Condensed"/>
              <a:cs typeface="Roboto Condensed"/>
              <a:sym typeface="Arial"/>
            </a:endParaRP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Roboto Condensed"/>
                <a:cs typeface="Roboto Condensed"/>
                <a:sym typeface="Arial"/>
              </a:rPr>
              <a:t>“By 2025, 75% of large enterprises will have more than 1000 distinct cloud instances (projects, subscriptions, or accounts) spanning multiple providers.”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1675B3-E590-7389-9359-33F21FFB7B3B}"/>
              </a:ext>
            </a:extLst>
          </p:cNvPr>
          <p:cNvSpPr txBox="1"/>
          <p:nvPr/>
        </p:nvSpPr>
        <p:spPr>
          <a:xfrm>
            <a:off x="474724" y="6252921"/>
            <a:ext cx="8337707" cy="2676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59"/>
              </a:lnSpc>
              <a:defRPr sz="60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400" b="1" dirty="0">
                <a:solidFill>
                  <a:srgbClr val="000000"/>
                </a:solidFill>
                <a:latin typeface="Roboto Condensed"/>
                <a:ea typeface="Open Sans"/>
                <a:cs typeface="Roboto Condensed"/>
                <a:sym typeface="Roboto Condensed Bold"/>
              </a:rPr>
              <a:t>Flexera 2024 State of the Cloud Report</a:t>
            </a:r>
            <a:endParaRPr lang="en-US" sz="2400" dirty="0">
              <a:solidFill>
                <a:srgbClr val="000000"/>
              </a:solidFill>
              <a:latin typeface="Roboto Condensed"/>
              <a:cs typeface="Roboto Condensed"/>
              <a:sym typeface="Arial"/>
            </a:endParaRP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Roboto Condensed"/>
                <a:cs typeface="Roboto Condensed"/>
                <a:sym typeface="Arial"/>
              </a:rPr>
              <a:t>Enterprises (companies with 1,000+ employees) use an average of 2.3 public clouds and 3.3 private clouds—and larger enterprises often manage hundreds to thousands of individual cloud accounts, subscriptions, or projects across AWS, Azure, and GCP.</a:t>
            </a:r>
          </a:p>
        </p:txBody>
      </p:sp>
      <p:pic>
        <p:nvPicPr>
          <p:cNvPr id="28" name="Picture 2" descr="This is Fine&quot; Meme Analysis | Medium">
            <a:extLst>
              <a:ext uri="{FF2B5EF4-FFF2-40B4-BE49-F238E27FC236}">
                <a16:creationId xmlns:a16="http://schemas.microsoft.com/office/drawing/2014/main" id="{F400AB82-1C88-EEF2-9B5C-09CE949A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11" y="2434835"/>
            <a:ext cx="9252186" cy="65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F966B89B-00B7-996C-F996-299F70818B8F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5DC8674D-C8C4-5942-C47D-9A23E54278AA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ACF0E61D-10D4-5198-F154-2D698308CB2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D0DC4D93-3E32-6019-C0C3-DCC39FB3AA9F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id="{20F7E52B-7676-C6C5-0B04-3FEE0EB91EB1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CC9D5E34-AB63-4243-C8EC-C15D4C81A25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DC1AEEDA-3BED-C3FD-524F-B4F97154B45F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0" name="TextBox 19">
            <a:extLst>
              <a:ext uri="{FF2B5EF4-FFF2-40B4-BE49-F238E27FC236}">
                <a16:creationId xmlns:a16="http://schemas.microsoft.com/office/drawing/2014/main" id="{067590C6-5F64-9891-AA08-22FB1A173E22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Some Industry Statistics</a:t>
            </a:r>
          </a:p>
        </p:txBody>
      </p:sp>
    </p:spTree>
    <p:extLst>
      <p:ext uri="{BB962C8B-B14F-4D97-AF65-F5344CB8AC3E}">
        <p14:creationId xmlns:p14="http://schemas.microsoft.com/office/powerpoint/2010/main" val="71914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B8BAF-5197-784A-6039-D69DE5BBE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>
            <a:extLst>
              <a:ext uri="{FF2B5EF4-FFF2-40B4-BE49-F238E27FC236}">
                <a16:creationId xmlns:a16="http://schemas.microsoft.com/office/drawing/2014/main" id="{22E5A31E-F0FF-EA7C-00EE-F8BF8C096C51}"/>
              </a:ext>
            </a:extLst>
          </p:cNvPr>
          <p:cNvSpPr/>
          <p:nvPr/>
        </p:nvSpPr>
        <p:spPr>
          <a:xfrm>
            <a:off x="4039173" y="9725782"/>
            <a:ext cx="14363108" cy="16481"/>
          </a:xfrm>
          <a:prstGeom prst="line">
            <a:avLst/>
          </a:prstGeom>
          <a:ln w="28575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BD82E78-77C5-B624-008F-619187783862}"/>
              </a:ext>
            </a:extLst>
          </p:cNvPr>
          <p:cNvGrpSpPr/>
          <p:nvPr/>
        </p:nvGrpSpPr>
        <p:grpSpPr>
          <a:xfrm>
            <a:off x="3548958" y="9538588"/>
            <a:ext cx="318198" cy="318198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A08F3EA-B2C2-F1ED-90B8-ECE47A4FCE1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5371E350-C9F4-339C-9D66-72DFA31AD44D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066A801-FD28-35CF-202A-A4CCA09B9528}"/>
              </a:ext>
            </a:extLst>
          </p:cNvPr>
          <p:cNvGrpSpPr/>
          <p:nvPr/>
        </p:nvGrpSpPr>
        <p:grpSpPr>
          <a:xfrm>
            <a:off x="3121184" y="9538588"/>
            <a:ext cx="318198" cy="318198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9454EBB-AAF5-1005-32A8-0B3D3F71FEC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03D1D057-EF37-217D-A3ED-FD43FE0ED243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5E6E5966-C184-68FA-B478-CC72712A4698}"/>
              </a:ext>
            </a:extLst>
          </p:cNvPr>
          <p:cNvSpPr txBox="1"/>
          <p:nvPr/>
        </p:nvSpPr>
        <p:spPr>
          <a:xfrm>
            <a:off x="407419" y="2245078"/>
            <a:ext cx="8481949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What does Multi-Cloud mean in practice?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F3E5697C-6E87-3B19-2E7C-736DF42A2DE0}"/>
              </a:ext>
            </a:extLst>
          </p:cNvPr>
          <p:cNvSpPr txBox="1"/>
          <p:nvPr/>
        </p:nvSpPr>
        <p:spPr>
          <a:xfrm>
            <a:off x="407419" y="3071759"/>
            <a:ext cx="7529256" cy="2148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Multiple uses of cloud infrastructure across many vendors or providers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Heavy cost savings to traditional infrastructure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Efficient building and removal of resources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Constantly growing tech stack services to choose from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EF9113-BD00-0758-B90B-96C325815135}"/>
              </a:ext>
            </a:extLst>
          </p:cNvPr>
          <p:cNvSpPr txBox="1"/>
          <p:nvPr/>
        </p:nvSpPr>
        <p:spPr>
          <a:xfrm>
            <a:off x="407419" y="5302375"/>
            <a:ext cx="7093029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600" b="1" dirty="0">
                <a:solidFill>
                  <a:srgbClr val="0057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The Bottom 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FD5D48-146F-16CF-E8CB-E6A86509EDF2}"/>
              </a:ext>
            </a:extLst>
          </p:cNvPr>
          <p:cNvSpPr txBox="1"/>
          <p:nvPr/>
        </p:nvSpPr>
        <p:spPr>
          <a:xfrm>
            <a:off x="407419" y="6082098"/>
            <a:ext cx="7997384" cy="2240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IDC and AWS estimate a 30 to 50% cost savings and a 60% IT productivity increase moving to the cloud  </a:t>
            </a:r>
          </a:p>
          <a:p>
            <a:pPr marL="716280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AWS states over 3 years companies on average save 3.6 million in infrastructure and 1.5 million in avoided downtime costs</a:t>
            </a:r>
          </a:p>
        </p:txBody>
      </p:sp>
      <p:pic>
        <p:nvPicPr>
          <p:cNvPr id="18" name="Picture 17" descr="A blue diamond shaped objects&#10;&#10;AI-generated content may be incorrect.">
            <a:extLst>
              <a:ext uri="{FF2B5EF4-FFF2-40B4-BE49-F238E27FC236}">
                <a16:creationId xmlns:a16="http://schemas.microsoft.com/office/drawing/2014/main" id="{E80D8596-F245-19BB-471E-1BA00974B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39419"/>
            <a:ext cx="11824537" cy="5703663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9BC7DFC6-E0F3-5EE8-0797-E0AB1AE27C1E}"/>
              </a:ext>
            </a:extLst>
          </p:cNvPr>
          <p:cNvSpPr/>
          <p:nvPr/>
        </p:nvSpPr>
        <p:spPr>
          <a:xfrm>
            <a:off x="0" y="1400220"/>
            <a:ext cx="8724050" cy="37850"/>
          </a:xfrm>
          <a:prstGeom prst="line">
            <a:avLst/>
          </a:prstGeom>
          <a:ln w="38100" cap="flat">
            <a:gradFill>
              <a:gsLst>
                <a:gs pos="0">
                  <a:srgbClr val="00949C">
                    <a:alpha val="100000"/>
                  </a:srgbClr>
                </a:gs>
                <a:gs pos="100000">
                  <a:srgbClr val="00569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3AE972E5-17E4-AE94-568F-67156C15420E}"/>
              </a:ext>
            </a:extLst>
          </p:cNvPr>
          <p:cNvGrpSpPr/>
          <p:nvPr/>
        </p:nvGrpSpPr>
        <p:grpSpPr>
          <a:xfrm>
            <a:off x="8982882" y="1226487"/>
            <a:ext cx="352647" cy="352647"/>
            <a:chOff x="0" y="0"/>
            <a:chExt cx="812800" cy="812800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60196A-FC8D-A438-7B48-16D3647556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57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E393DA56-BAAC-ECE3-7196-2503B8F3FC86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id="{78A5ED7E-19BF-7B7C-708F-16256C970518}"/>
              </a:ext>
            </a:extLst>
          </p:cNvPr>
          <p:cNvGrpSpPr/>
          <p:nvPr/>
        </p:nvGrpSpPr>
        <p:grpSpPr>
          <a:xfrm>
            <a:off x="9453519" y="1226487"/>
            <a:ext cx="352647" cy="352647"/>
            <a:chOff x="0" y="0"/>
            <a:chExt cx="812800" cy="812800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6E27D465-17AF-6A5A-5A41-44868EC553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F7A29592-05B6-1980-30FF-044FAC36B90A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346"/>
                </a:lnSpc>
              </a:pPr>
              <a:endParaRPr/>
            </a:p>
          </p:txBody>
        </p:sp>
      </p:grpSp>
      <p:sp>
        <p:nvSpPr>
          <p:cNvPr id="30" name="TextBox 19">
            <a:extLst>
              <a:ext uri="{FF2B5EF4-FFF2-40B4-BE49-F238E27FC236}">
                <a16:creationId xmlns:a16="http://schemas.microsoft.com/office/drawing/2014/main" id="{F75A33F1-8019-DA88-D8A7-D2FFA0452057}"/>
              </a:ext>
            </a:extLst>
          </p:cNvPr>
          <p:cNvSpPr txBox="1"/>
          <p:nvPr/>
        </p:nvSpPr>
        <p:spPr>
          <a:xfrm>
            <a:off x="407419" y="376150"/>
            <a:ext cx="812698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949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Everything is Fine…?</a:t>
            </a:r>
          </a:p>
        </p:txBody>
      </p:sp>
    </p:spTree>
    <p:extLst>
      <p:ext uri="{BB962C8B-B14F-4D97-AF65-F5344CB8AC3E}">
        <p14:creationId xmlns:p14="http://schemas.microsoft.com/office/powerpoint/2010/main" val="4730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294f5e-4ba1-4f04-a992-50b2f42227f8" xsi:nil="true"/>
    <lcf76f155ced4ddcb4097134ff3c332f xmlns="d70283a3-146b-401a-a718-d145793fc3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3C24C5F47EAB4F8BA89B93EFB7FA13" ma:contentTypeVersion="12" ma:contentTypeDescription="Create a new document." ma:contentTypeScope="" ma:versionID="09aa4ca2d9c00e16fde93223786f7ed4">
  <xsd:schema xmlns:xsd="http://www.w3.org/2001/XMLSchema" xmlns:xs="http://www.w3.org/2001/XMLSchema" xmlns:p="http://schemas.microsoft.com/office/2006/metadata/properties" xmlns:ns2="d70283a3-146b-401a-a718-d145793fc307" xmlns:ns3="7a294f5e-4ba1-4f04-a992-50b2f42227f8" targetNamespace="http://schemas.microsoft.com/office/2006/metadata/properties" ma:root="true" ma:fieldsID="ce7f72a8d069fc6d9e7b0c0cf5591787" ns2:_="" ns3:_="">
    <xsd:import namespace="d70283a3-146b-401a-a718-d145793fc307"/>
    <xsd:import namespace="7a294f5e-4ba1-4f04-a992-50b2f4222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283a3-146b-401a-a718-d145793fc3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2f3bf2b-3e55-4de4-948c-947c19cec7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94f5e-4ba1-4f04-a992-50b2f42227f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a949f70-1cdf-417c-8f2f-4b875692ab41}" ma:internalName="TaxCatchAll" ma:showField="CatchAllData" ma:web="7a294f5e-4ba1-4f04-a992-50b2f4222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9816F8-5815-45EA-9047-10CA831AB127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d70283a3-146b-401a-a718-d145793fc307"/>
    <ds:schemaRef ds:uri="7a294f5e-4ba1-4f04-a992-50b2f42227f8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054BFBB-460E-40DB-97F2-386843FF1F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1690D6-7213-481B-8F95-B5E9F2EB5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0283a3-146b-401a-a718-d145793fc307"/>
    <ds:schemaRef ds:uri="7a294f5e-4ba1-4f04-a992-50b2f4222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36856</TotalTime>
  <Words>1752</Words>
  <Application>Microsoft Macintosh PowerPoint</Application>
  <PresentationFormat>Custom</PresentationFormat>
  <Paragraphs>327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Helvetica Neue Medium</vt:lpstr>
      <vt:lpstr>Roboto Condensed</vt:lpstr>
      <vt:lpstr>Fira Sans Bold</vt:lpstr>
      <vt:lpstr>Fira Sans</vt:lpstr>
      <vt:lpstr>Roboto Condensed Italics</vt:lpstr>
      <vt:lpstr>Roboto</vt:lpstr>
      <vt:lpstr>Calibri</vt:lpstr>
      <vt:lpstr>Roboto Condensed Bold</vt:lpstr>
      <vt:lpstr>Aptos</vt:lpstr>
      <vt:lpstr>Helvetica Neue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Presentation Template</dc:title>
  <dc:creator>Allie Traxler</dc:creator>
  <cp:lastModifiedBy>Matthew Hains</cp:lastModifiedBy>
  <cp:revision>20</cp:revision>
  <dcterms:created xsi:type="dcterms:W3CDTF">2006-08-16T00:00:00Z</dcterms:created>
  <dcterms:modified xsi:type="dcterms:W3CDTF">2025-08-26T14:25:17Z</dcterms:modified>
  <dc:identifier>DAGS-xZ8iR4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61242d-c93a-4538-a660-09f5ee57fab1_Enabled">
    <vt:lpwstr>true</vt:lpwstr>
  </property>
  <property fmtid="{D5CDD505-2E9C-101B-9397-08002B2CF9AE}" pid="3" name="MSIP_Label_a661242d-c93a-4538-a660-09f5ee57fab1_SetDate">
    <vt:lpwstr>2024-12-06T17:31:21Z</vt:lpwstr>
  </property>
  <property fmtid="{D5CDD505-2E9C-101B-9397-08002B2CF9AE}" pid="4" name="MSIP_Label_a661242d-c93a-4538-a660-09f5ee57fab1_Method">
    <vt:lpwstr>Standard</vt:lpwstr>
  </property>
  <property fmtid="{D5CDD505-2E9C-101B-9397-08002B2CF9AE}" pid="5" name="MSIP_Label_a661242d-c93a-4538-a660-09f5ee57fab1_Name">
    <vt:lpwstr>Sensitive</vt:lpwstr>
  </property>
  <property fmtid="{D5CDD505-2E9C-101B-9397-08002B2CF9AE}" pid="6" name="MSIP_Label_a661242d-c93a-4538-a660-09f5ee57fab1_SiteId">
    <vt:lpwstr>f27312f9-2280-4c74-a6ec-5310518e6df2</vt:lpwstr>
  </property>
  <property fmtid="{D5CDD505-2E9C-101B-9397-08002B2CF9AE}" pid="7" name="MSIP_Label_a661242d-c93a-4538-a660-09f5ee57fab1_ActionId">
    <vt:lpwstr>113846c8-adde-43dc-bbda-0d83585b3138</vt:lpwstr>
  </property>
  <property fmtid="{D5CDD505-2E9C-101B-9397-08002B2CF9AE}" pid="8" name="MSIP_Label_a661242d-c93a-4538-a660-09f5ee57fab1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This information is classified as 'Sensitive'.</vt:lpwstr>
  </property>
  <property fmtid="{D5CDD505-2E9C-101B-9397-08002B2CF9AE}" pid="11" name="ContentTypeId">
    <vt:lpwstr>0x010100123C24C5F47EAB4F8BA89B93EFB7FA13</vt:lpwstr>
  </property>
  <property fmtid="{D5CDD505-2E9C-101B-9397-08002B2CF9AE}" pid="12" name="MediaServiceImageTags">
    <vt:lpwstr/>
  </property>
</Properties>
</file>