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99" r:id="rId2"/>
    <p:sldId id="294" r:id="rId3"/>
    <p:sldId id="298" r:id="rId4"/>
    <p:sldId id="296" r:id="rId5"/>
    <p:sldId id="292" r:id="rId6"/>
    <p:sldId id="293" r:id="rId7"/>
    <p:sldId id="301" r:id="rId8"/>
    <p:sldId id="274" r:id="rId9"/>
    <p:sldId id="297" r:id="rId10"/>
    <p:sldId id="272" r:id="rId11"/>
    <p:sldId id="303" r:id="rId12"/>
    <p:sldId id="302" r:id="rId13"/>
    <p:sldId id="30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/>
    <p:restoredTop sz="94485"/>
  </p:normalViewPr>
  <p:slideViewPr>
    <p:cSldViewPr snapToGrid="0">
      <p:cViewPr varScale="1">
        <p:scale>
          <a:sx n="113" d="100"/>
          <a:sy n="113" d="100"/>
        </p:scale>
        <p:origin x="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2E48C-DFA7-4939-8566-1124717E06F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E65496-6F30-4D6C-8ACC-70AF8B59C80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dirty="0"/>
            <a:t>Recognize that your actions, mindset, and choices play a crucial role in shaping outcomes.</a:t>
          </a:r>
          <a:endParaRPr lang="en-US" sz="1600" dirty="0"/>
        </a:p>
      </dgm:t>
    </dgm:pt>
    <dgm:pt modelId="{23FD397F-7310-43B2-8E19-BDCEE04FF3EE}" type="parTrans" cxnId="{33222B61-AD8C-4AF4-8D47-44C65A63528E}">
      <dgm:prSet/>
      <dgm:spPr/>
      <dgm:t>
        <a:bodyPr/>
        <a:lstStyle/>
        <a:p>
          <a:endParaRPr lang="en-US"/>
        </a:p>
      </dgm:t>
    </dgm:pt>
    <dgm:pt modelId="{D8E5DA05-4118-4441-A0D9-E63925DE54E7}" type="sibTrans" cxnId="{33222B61-AD8C-4AF4-8D47-44C65A63528E}">
      <dgm:prSet/>
      <dgm:spPr/>
      <dgm:t>
        <a:bodyPr/>
        <a:lstStyle/>
        <a:p>
          <a:endParaRPr lang="en-US"/>
        </a:p>
      </dgm:t>
    </dgm:pt>
    <dgm:pt modelId="{99E6011D-F9CB-4083-89F0-9966925E71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dirty="0"/>
            <a:t>In times of distress, springing into action, staying focused, and helping others can lead to survival and ultimately growth.</a:t>
          </a:r>
          <a:endParaRPr lang="en-US" sz="1600" dirty="0"/>
        </a:p>
      </dgm:t>
    </dgm:pt>
    <dgm:pt modelId="{CBB2AE11-143F-4A25-80A0-548B1C94E9F9}" type="parTrans" cxnId="{FC6DD3BF-5A51-4734-B4E8-B21EBB8C4103}">
      <dgm:prSet/>
      <dgm:spPr/>
      <dgm:t>
        <a:bodyPr/>
        <a:lstStyle/>
        <a:p>
          <a:endParaRPr lang="en-US"/>
        </a:p>
      </dgm:t>
    </dgm:pt>
    <dgm:pt modelId="{FF68398B-7203-4B88-9586-E616535D803A}" type="sibTrans" cxnId="{FC6DD3BF-5A51-4734-B4E8-B21EBB8C4103}">
      <dgm:prSet/>
      <dgm:spPr/>
      <dgm:t>
        <a:bodyPr/>
        <a:lstStyle/>
        <a:p>
          <a:endParaRPr lang="en-US"/>
        </a:p>
      </dgm:t>
    </dgm:pt>
    <dgm:pt modelId="{53DEF31A-0201-4482-9E3C-C377423852D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dirty="0"/>
            <a:t>Breathe.</a:t>
          </a:r>
        </a:p>
        <a:p>
          <a:pPr>
            <a:lnSpc>
              <a:spcPct val="100000"/>
            </a:lnSpc>
          </a:pPr>
          <a:r>
            <a:rPr lang="en-US" sz="1600" b="0" dirty="0"/>
            <a:t>Take things</a:t>
          </a:r>
        </a:p>
        <a:p>
          <a:pPr>
            <a:lnSpc>
              <a:spcPct val="100000"/>
            </a:lnSpc>
          </a:pPr>
          <a:r>
            <a:rPr lang="en-US" sz="1600" b="0" dirty="0"/>
            <a:t>One</a:t>
          </a:r>
        </a:p>
        <a:p>
          <a:pPr>
            <a:lnSpc>
              <a:spcPct val="100000"/>
            </a:lnSpc>
          </a:pPr>
          <a:r>
            <a:rPr lang="en-US" sz="1600" b="0" dirty="0"/>
            <a:t>Step</a:t>
          </a:r>
        </a:p>
        <a:p>
          <a:pPr>
            <a:lnSpc>
              <a:spcPct val="100000"/>
            </a:lnSpc>
          </a:pPr>
          <a:r>
            <a:rPr lang="en-US" sz="1600" b="0" dirty="0"/>
            <a:t>At</a:t>
          </a:r>
        </a:p>
        <a:p>
          <a:pPr>
            <a:lnSpc>
              <a:spcPct val="100000"/>
            </a:lnSpc>
          </a:pPr>
          <a:r>
            <a:rPr lang="en-US" sz="1600" b="0" dirty="0"/>
            <a:t>a </a:t>
          </a:r>
        </a:p>
        <a:p>
          <a:pPr>
            <a:lnSpc>
              <a:spcPct val="100000"/>
            </a:lnSpc>
          </a:pPr>
          <a:r>
            <a:rPr lang="en-US" sz="1600" b="0" dirty="0"/>
            <a:t>Time.</a:t>
          </a:r>
          <a:endParaRPr lang="en-US" sz="1600" dirty="0"/>
        </a:p>
      </dgm:t>
    </dgm:pt>
    <dgm:pt modelId="{6940E055-0194-4FA4-A539-CDA800E5C3EF}" type="parTrans" cxnId="{7AA5E054-217C-4875-B3D1-B41D9D104907}">
      <dgm:prSet/>
      <dgm:spPr/>
      <dgm:t>
        <a:bodyPr/>
        <a:lstStyle/>
        <a:p>
          <a:endParaRPr lang="en-US"/>
        </a:p>
      </dgm:t>
    </dgm:pt>
    <dgm:pt modelId="{4FC64013-9AD7-4A0F-9539-95A22EFA6C6B}" type="sibTrans" cxnId="{7AA5E054-217C-4875-B3D1-B41D9D104907}">
      <dgm:prSet/>
      <dgm:spPr/>
      <dgm:t>
        <a:bodyPr/>
        <a:lstStyle/>
        <a:p>
          <a:endParaRPr lang="en-US"/>
        </a:p>
      </dgm:t>
    </dgm:pt>
    <dgm:pt modelId="{4544DAC3-3123-43D9-9D92-E81B4D44AE6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Emphasize personal agency.</a:t>
          </a:r>
        </a:p>
        <a:p>
          <a:pPr>
            <a:lnSpc>
              <a:spcPct val="100000"/>
            </a:lnSpc>
          </a:pPr>
          <a:r>
            <a:rPr lang="en-US" sz="1600" b="0" dirty="0"/>
            <a:t>Take control of your narrative and create opportunities for positive results, regardless of circumstances.</a:t>
          </a:r>
          <a:endParaRPr lang="en-US" sz="1600" dirty="0"/>
        </a:p>
      </dgm:t>
    </dgm:pt>
    <dgm:pt modelId="{E99025E3-450A-4459-B70E-C361BFF42DE0}" type="parTrans" cxnId="{8E627C34-99CE-4378-9C52-2D327B95461A}">
      <dgm:prSet/>
      <dgm:spPr/>
      <dgm:t>
        <a:bodyPr/>
        <a:lstStyle/>
        <a:p>
          <a:endParaRPr lang="en-US"/>
        </a:p>
      </dgm:t>
    </dgm:pt>
    <dgm:pt modelId="{D21972FD-694F-4A3E-8DD5-5E22DF06EF8F}" type="sibTrans" cxnId="{8E627C34-99CE-4378-9C52-2D327B95461A}">
      <dgm:prSet/>
      <dgm:spPr/>
      <dgm:t>
        <a:bodyPr/>
        <a:lstStyle/>
        <a:p>
          <a:endParaRPr lang="en-US"/>
        </a:p>
      </dgm:t>
    </dgm:pt>
    <dgm:pt modelId="{F3668A24-65D9-4CBD-87A0-95599A25BFDE}" type="pres">
      <dgm:prSet presAssocID="{1342E48C-DFA7-4939-8566-1124717E06F0}" presName="root" presStyleCnt="0">
        <dgm:presLayoutVars>
          <dgm:dir/>
          <dgm:resizeHandles val="exact"/>
        </dgm:presLayoutVars>
      </dgm:prSet>
      <dgm:spPr/>
    </dgm:pt>
    <dgm:pt modelId="{1A840600-428D-46D1-9B1F-D01ECA486A7B}" type="pres">
      <dgm:prSet presAssocID="{C2E65496-6F30-4D6C-8ACC-70AF8B59C800}" presName="compNode" presStyleCnt="0"/>
      <dgm:spPr/>
    </dgm:pt>
    <dgm:pt modelId="{729F64DD-32C9-4053-B6E6-ECDF5D34D7EC}" type="pres">
      <dgm:prSet presAssocID="{C2E65496-6F30-4D6C-8ACC-70AF8B59C80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BF2DF58-18EC-46D7-9157-FCAA0603419D}" type="pres">
      <dgm:prSet presAssocID="{C2E65496-6F30-4D6C-8ACC-70AF8B59C800}" presName="spaceRect" presStyleCnt="0"/>
      <dgm:spPr/>
    </dgm:pt>
    <dgm:pt modelId="{8E0EB959-3E2F-412F-9C5B-7D95269EC896}" type="pres">
      <dgm:prSet presAssocID="{C2E65496-6F30-4D6C-8ACC-70AF8B59C800}" presName="textRect" presStyleLbl="revTx" presStyleIdx="0" presStyleCnt="4">
        <dgm:presLayoutVars>
          <dgm:chMax val="1"/>
          <dgm:chPref val="1"/>
        </dgm:presLayoutVars>
      </dgm:prSet>
      <dgm:spPr/>
    </dgm:pt>
    <dgm:pt modelId="{101617CB-84A3-40E8-B4A8-1A74B8AB0B9F}" type="pres">
      <dgm:prSet presAssocID="{D8E5DA05-4118-4441-A0D9-E63925DE54E7}" presName="sibTrans" presStyleCnt="0"/>
      <dgm:spPr/>
    </dgm:pt>
    <dgm:pt modelId="{840BC4EC-E358-4843-826D-D2D28F1564C2}" type="pres">
      <dgm:prSet presAssocID="{99E6011D-F9CB-4083-89F0-9966925E71C6}" presName="compNode" presStyleCnt="0"/>
      <dgm:spPr/>
    </dgm:pt>
    <dgm:pt modelId="{A8964385-6DD4-4D31-A211-7431E69772BD}" type="pres">
      <dgm:prSet presAssocID="{99E6011D-F9CB-4083-89F0-9966925E71C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B463DD52-E704-44FD-A0F8-751730FF5F32}" type="pres">
      <dgm:prSet presAssocID="{99E6011D-F9CB-4083-89F0-9966925E71C6}" presName="spaceRect" presStyleCnt="0"/>
      <dgm:spPr/>
    </dgm:pt>
    <dgm:pt modelId="{6FCEB379-9AE1-4E5E-BA1D-2869FF467DAD}" type="pres">
      <dgm:prSet presAssocID="{99E6011D-F9CB-4083-89F0-9966925E71C6}" presName="textRect" presStyleLbl="revTx" presStyleIdx="1" presStyleCnt="4">
        <dgm:presLayoutVars>
          <dgm:chMax val="1"/>
          <dgm:chPref val="1"/>
        </dgm:presLayoutVars>
      </dgm:prSet>
      <dgm:spPr/>
    </dgm:pt>
    <dgm:pt modelId="{5AEF58C7-9485-4C2D-A862-6FD680BE1C9D}" type="pres">
      <dgm:prSet presAssocID="{FF68398B-7203-4B88-9586-E616535D803A}" presName="sibTrans" presStyleCnt="0"/>
      <dgm:spPr/>
    </dgm:pt>
    <dgm:pt modelId="{08273919-82FE-432E-B865-9B083107D28B}" type="pres">
      <dgm:prSet presAssocID="{53DEF31A-0201-4482-9E3C-C377423852DB}" presName="compNode" presStyleCnt="0"/>
      <dgm:spPr/>
    </dgm:pt>
    <dgm:pt modelId="{236E2232-2504-468F-930A-D7E1E75D6804}" type="pres">
      <dgm:prSet presAssocID="{53DEF31A-0201-4482-9E3C-C377423852D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22A19A56-8B8C-4E19-9DD8-74A703B579A4}" type="pres">
      <dgm:prSet presAssocID="{53DEF31A-0201-4482-9E3C-C377423852DB}" presName="spaceRect" presStyleCnt="0"/>
      <dgm:spPr/>
    </dgm:pt>
    <dgm:pt modelId="{94708BE0-769B-41E1-866A-6618531D3F0A}" type="pres">
      <dgm:prSet presAssocID="{53DEF31A-0201-4482-9E3C-C377423852DB}" presName="textRect" presStyleLbl="revTx" presStyleIdx="2" presStyleCnt="4">
        <dgm:presLayoutVars>
          <dgm:chMax val="1"/>
          <dgm:chPref val="1"/>
        </dgm:presLayoutVars>
      </dgm:prSet>
      <dgm:spPr/>
    </dgm:pt>
    <dgm:pt modelId="{C922E8CB-BDCD-4F9D-80C2-8FB42601F99D}" type="pres">
      <dgm:prSet presAssocID="{4FC64013-9AD7-4A0F-9539-95A22EFA6C6B}" presName="sibTrans" presStyleCnt="0"/>
      <dgm:spPr/>
    </dgm:pt>
    <dgm:pt modelId="{2668A0B8-4796-4D6D-A964-5E1071BFBA35}" type="pres">
      <dgm:prSet presAssocID="{4544DAC3-3123-43D9-9D92-E81B4D44AE6F}" presName="compNode" presStyleCnt="0"/>
      <dgm:spPr/>
    </dgm:pt>
    <dgm:pt modelId="{C85F9C25-5D0D-43A9-918E-BF8FF6DE36F4}" type="pres">
      <dgm:prSet presAssocID="{4544DAC3-3123-43D9-9D92-E81B4D44AE6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1A20FD96-D0C0-4C68-9B36-EE6DE51105F3}" type="pres">
      <dgm:prSet presAssocID="{4544DAC3-3123-43D9-9D92-E81B4D44AE6F}" presName="spaceRect" presStyleCnt="0"/>
      <dgm:spPr/>
    </dgm:pt>
    <dgm:pt modelId="{38626ABF-D16B-4561-9469-F2F7EC023DAB}" type="pres">
      <dgm:prSet presAssocID="{4544DAC3-3123-43D9-9D92-E81B4D44AE6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FCE7330-542E-40A4-BCA5-BDC28D58D02D}" type="presOf" srcId="{C2E65496-6F30-4D6C-8ACC-70AF8B59C800}" destId="{8E0EB959-3E2F-412F-9C5B-7D95269EC896}" srcOrd="0" destOrd="0" presId="urn:microsoft.com/office/officeart/2018/2/layout/IconLabelList"/>
    <dgm:cxn modelId="{8E627C34-99CE-4378-9C52-2D327B95461A}" srcId="{1342E48C-DFA7-4939-8566-1124717E06F0}" destId="{4544DAC3-3123-43D9-9D92-E81B4D44AE6F}" srcOrd="3" destOrd="0" parTransId="{E99025E3-450A-4459-B70E-C361BFF42DE0}" sibTransId="{D21972FD-694F-4A3E-8DD5-5E22DF06EF8F}"/>
    <dgm:cxn modelId="{7AA5E054-217C-4875-B3D1-B41D9D104907}" srcId="{1342E48C-DFA7-4939-8566-1124717E06F0}" destId="{53DEF31A-0201-4482-9E3C-C377423852DB}" srcOrd="2" destOrd="0" parTransId="{6940E055-0194-4FA4-A539-CDA800E5C3EF}" sibTransId="{4FC64013-9AD7-4A0F-9539-95A22EFA6C6B}"/>
    <dgm:cxn modelId="{00529558-8771-463D-AEDC-A7EC7F56838C}" type="presOf" srcId="{4544DAC3-3123-43D9-9D92-E81B4D44AE6F}" destId="{38626ABF-D16B-4561-9469-F2F7EC023DAB}" srcOrd="0" destOrd="0" presId="urn:microsoft.com/office/officeart/2018/2/layout/IconLabelList"/>
    <dgm:cxn modelId="{33222B61-AD8C-4AF4-8D47-44C65A63528E}" srcId="{1342E48C-DFA7-4939-8566-1124717E06F0}" destId="{C2E65496-6F30-4D6C-8ACC-70AF8B59C800}" srcOrd="0" destOrd="0" parTransId="{23FD397F-7310-43B2-8E19-BDCEE04FF3EE}" sibTransId="{D8E5DA05-4118-4441-A0D9-E63925DE54E7}"/>
    <dgm:cxn modelId="{BAEE9A6C-5F1A-447A-A7F6-A69CF9016376}" type="presOf" srcId="{1342E48C-DFA7-4939-8566-1124717E06F0}" destId="{F3668A24-65D9-4CBD-87A0-95599A25BFDE}" srcOrd="0" destOrd="0" presId="urn:microsoft.com/office/officeart/2018/2/layout/IconLabelList"/>
    <dgm:cxn modelId="{FC6DD3BF-5A51-4734-B4E8-B21EBB8C4103}" srcId="{1342E48C-DFA7-4939-8566-1124717E06F0}" destId="{99E6011D-F9CB-4083-89F0-9966925E71C6}" srcOrd="1" destOrd="0" parTransId="{CBB2AE11-143F-4A25-80A0-548B1C94E9F9}" sibTransId="{FF68398B-7203-4B88-9586-E616535D803A}"/>
    <dgm:cxn modelId="{650209CC-9D5D-4DAC-9EA4-A8C5FB331E91}" type="presOf" srcId="{53DEF31A-0201-4482-9E3C-C377423852DB}" destId="{94708BE0-769B-41E1-866A-6618531D3F0A}" srcOrd="0" destOrd="0" presId="urn:microsoft.com/office/officeart/2018/2/layout/IconLabelList"/>
    <dgm:cxn modelId="{3D10F8F4-6F39-446F-8C67-476BB2DBD7F5}" type="presOf" srcId="{99E6011D-F9CB-4083-89F0-9966925E71C6}" destId="{6FCEB379-9AE1-4E5E-BA1D-2869FF467DAD}" srcOrd="0" destOrd="0" presId="urn:microsoft.com/office/officeart/2018/2/layout/IconLabelList"/>
    <dgm:cxn modelId="{6A23DC51-9062-44FC-A504-64B0142489E2}" type="presParOf" srcId="{F3668A24-65D9-4CBD-87A0-95599A25BFDE}" destId="{1A840600-428D-46D1-9B1F-D01ECA486A7B}" srcOrd="0" destOrd="0" presId="urn:microsoft.com/office/officeart/2018/2/layout/IconLabelList"/>
    <dgm:cxn modelId="{02B3346B-493E-41AF-8E0A-D0A92881FDE9}" type="presParOf" srcId="{1A840600-428D-46D1-9B1F-D01ECA486A7B}" destId="{729F64DD-32C9-4053-B6E6-ECDF5D34D7EC}" srcOrd="0" destOrd="0" presId="urn:microsoft.com/office/officeart/2018/2/layout/IconLabelList"/>
    <dgm:cxn modelId="{CAF9FA7A-122B-42F3-B7D6-7ABDDAAF47E5}" type="presParOf" srcId="{1A840600-428D-46D1-9B1F-D01ECA486A7B}" destId="{9BF2DF58-18EC-46D7-9157-FCAA0603419D}" srcOrd="1" destOrd="0" presId="urn:microsoft.com/office/officeart/2018/2/layout/IconLabelList"/>
    <dgm:cxn modelId="{6E370D71-2F5F-4AFF-929E-7477168E9D1A}" type="presParOf" srcId="{1A840600-428D-46D1-9B1F-D01ECA486A7B}" destId="{8E0EB959-3E2F-412F-9C5B-7D95269EC896}" srcOrd="2" destOrd="0" presId="urn:microsoft.com/office/officeart/2018/2/layout/IconLabelList"/>
    <dgm:cxn modelId="{EC90654D-FD4F-4D33-A13D-A49703D417FA}" type="presParOf" srcId="{F3668A24-65D9-4CBD-87A0-95599A25BFDE}" destId="{101617CB-84A3-40E8-B4A8-1A74B8AB0B9F}" srcOrd="1" destOrd="0" presId="urn:microsoft.com/office/officeart/2018/2/layout/IconLabelList"/>
    <dgm:cxn modelId="{17B11D0A-B564-45FF-904E-E27926D578B6}" type="presParOf" srcId="{F3668A24-65D9-4CBD-87A0-95599A25BFDE}" destId="{840BC4EC-E358-4843-826D-D2D28F1564C2}" srcOrd="2" destOrd="0" presId="urn:microsoft.com/office/officeart/2018/2/layout/IconLabelList"/>
    <dgm:cxn modelId="{C2AAD49D-05CD-462E-8978-8462B62392E0}" type="presParOf" srcId="{840BC4EC-E358-4843-826D-D2D28F1564C2}" destId="{A8964385-6DD4-4D31-A211-7431E69772BD}" srcOrd="0" destOrd="0" presId="urn:microsoft.com/office/officeart/2018/2/layout/IconLabelList"/>
    <dgm:cxn modelId="{042A4447-1E10-47B0-B0ED-E0B08AA1E6A9}" type="presParOf" srcId="{840BC4EC-E358-4843-826D-D2D28F1564C2}" destId="{B463DD52-E704-44FD-A0F8-751730FF5F32}" srcOrd="1" destOrd="0" presId="urn:microsoft.com/office/officeart/2018/2/layout/IconLabelList"/>
    <dgm:cxn modelId="{B4D25CA6-0FA9-40CB-8121-0D5976687715}" type="presParOf" srcId="{840BC4EC-E358-4843-826D-D2D28F1564C2}" destId="{6FCEB379-9AE1-4E5E-BA1D-2869FF467DAD}" srcOrd="2" destOrd="0" presId="urn:microsoft.com/office/officeart/2018/2/layout/IconLabelList"/>
    <dgm:cxn modelId="{10F79C9C-0E20-41E3-8FE8-035AF95893DE}" type="presParOf" srcId="{F3668A24-65D9-4CBD-87A0-95599A25BFDE}" destId="{5AEF58C7-9485-4C2D-A862-6FD680BE1C9D}" srcOrd="3" destOrd="0" presId="urn:microsoft.com/office/officeart/2018/2/layout/IconLabelList"/>
    <dgm:cxn modelId="{959E7906-F7D1-4795-AF0D-62A11D13FAAF}" type="presParOf" srcId="{F3668A24-65D9-4CBD-87A0-95599A25BFDE}" destId="{08273919-82FE-432E-B865-9B083107D28B}" srcOrd="4" destOrd="0" presId="urn:microsoft.com/office/officeart/2018/2/layout/IconLabelList"/>
    <dgm:cxn modelId="{03E01476-D724-4DCC-8CA6-7305BBCC4AD3}" type="presParOf" srcId="{08273919-82FE-432E-B865-9B083107D28B}" destId="{236E2232-2504-468F-930A-D7E1E75D6804}" srcOrd="0" destOrd="0" presId="urn:microsoft.com/office/officeart/2018/2/layout/IconLabelList"/>
    <dgm:cxn modelId="{67847F39-ECB9-4EA5-919A-24CBE22B0C85}" type="presParOf" srcId="{08273919-82FE-432E-B865-9B083107D28B}" destId="{22A19A56-8B8C-4E19-9DD8-74A703B579A4}" srcOrd="1" destOrd="0" presId="urn:microsoft.com/office/officeart/2018/2/layout/IconLabelList"/>
    <dgm:cxn modelId="{19EB834F-867E-490D-B5FB-5D0DC92ED559}" type="presParOf" srcId="{08273919-82FE-432E-B865-9B083107D28B}" destId="{94708BE0-769B-41E1-866A-6618531D3F0A}" srcOrd="2" destOrd="0" presId="urn:microsoft.com/office/officeart/2018/2/layout/IconLabelList"/>
    <dgm:cxn modelId="{C8153A45-AF30-4573-937F-3275AB8457C1}" type="presParOf" srcId="{F3668A24-65D9-4CBD-87A0-95599A25BFDE}" destId="{C922E8CB-BDCD-4F9D-80C2-8FB42601F99D}" srcOrd="5" destOrd="0" presId="urn:microsoft.com/office/officeart/2018/2/layout/IconLabelList"/>
    <dgm:cxn modelId="{460543B4-80BC-4A0A-AFA8-5A252801B569}" type="presParOf" srcId="{F3668A24-65D9-4CBD-87A0-95599A25BFDE}" destId="{2668A0B8-4796-4D6D-A964-5E1071BFBA35}" srcOrd="6" destOrd="0" presId="urn:microsoft.com/office/officeart/2018/2/layout/IconLabelList"/>
    <dgm:cxn modelId="{703EFE53-4790-4E12-ADAE-E0071451EC97}" type="presParOf" srcId="{2668A0B8-4796-4D6D-A964-5E1071BFBA35}" destId="{C85F9C25-5D0D-43A9-918E-BF8FF6DE36F4}" srcOrd="0" destOrd="0" presId="urn:microsoft.com/office/officeart/2018/2/layout/IconLabelList"/>
    <dgm:cxn modelId="{D457140F-339C-4991-8039-9899EA687F76}" type="presParOf" srcId="{2668A0B8-4796-4D6D-A964-5E1071BFBA35}" destId="{1A20FD96-D0C0-4C68-9B36-EE6DE51105F3}" srcOrd="1" destOrd="0" presId="urn:microsoft.com/office/officeart/2018/2/layout/IconLabelList"/>
    <dgm:cxn modelId="{B1572F0E-4A1B-48B4-AEC5-9F416923E610}" type="presParOf" srcId="{2668A0B8-4796-4D6D-A964-5E1071BFBA35}" destId="{38626ABF-D16B-4561-9469-F2F7EC023DA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F64DD-32C9-4053-B6E6-ECDF5D34D7EC}">
      <dsp:nvSpPr>
        <dsp:cNvPr id="0" name=""/>
        <dsp:cNvSpPr/>
      </dsp:nvSpPr>
      <dsp:spPr>
        <a:xfrm>
          <a:off x="378225" y="471439"/>
          <a:ext cx="617783" cy="617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EB959-3E2F-412F-9C5B-7D95269EC896}">
      <dsp:nvSpPr>
        <dsp:cNvPr id="0" name=""/>
        <dsp:cNvSpPr/>
      </dsp:nvSpPr>
      <dsp:spPr>
        <a:xfrm>
          <a:off x="690" y="1507209"/>
          <a:ext cx="1372851" cy="175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Recognize that your actions, mindset, and choices play a crucial role in shaping outcomes.</a:t>
          </a:r>
          <a:endParaRPr lang="en-US" sz="1600" kern="1200" dirty="0"/>
        </a:p>
      </dsp:txBody>
      <dsp:txXfrm>
        <a:off x="690" y="1507209"/>
        <a:ext cx="1372851" cy="1750385"/>
      </dsp:txXfrm>
    </dsp:sp>
    <dsp:sp modelId="{A8964385-6DD4-4D31-A211-7431E69772BD}">
      <dsp:nvSpPr>
        <dsp:cNvPr id="0" name=""/>
        <dsp:cNvSpPr/>
      </dsp:nvSpPr>
      <dsp:spPr>
        <a:xfrm>
          <a:off x="1991325" y="471439"/>
          <a:ext cx="617783" cy="6177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EB379-9AE1-4E5E-BA1D-2869FF467DAD}">
      <dsp:nvSpPr>
        <dsp:cNvPr id="0" name=""/>
        <dsp:cNvSpPr/>
      </dsp:nvSpPr>
      <dsp:spPr>
        <a:xfrm>
          <a:off x="1613791" y="1507209"/>
          <a:ext cx="1372851" cy="175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In times of distress, springing into action, staying focused, and helping others can lead to survival and ultimately growth.</a:t>
          </a:r>
          <a:endParaRPr lang="en-US" sz="1600" kern="1200" dirty="0"/>
        </a:p>
      </dsp:txBody>
      <dsp:txXfrm>
        <a:off x="1613791" y="1507209"/>
        <a:ext cx="1372851" cy="1750385"/>
      </dsp:txXfrm>
    </dsp:sp>
    <dsp:sp modelId="{236E2232-2504-468F-930A-D7E1E75D6804}">
      <dsp:nvSpPr>
        <dsp:cNvPr id="0" name=""/>
        <dsp:cNvSpPr/>
      </dsp:nvSpPr>
      <dsp:spPr>
        <a:xfrm>
          <a:off x="3604426" y="471439"/>
          <a:ext cx="617783" cy="6177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08BE0-769B-41E1-866A-6618531D3F0A}">
      <dsp:nvSpPr>
        <dsp:cNvPr id="0" name=""/>
        <dsp:cNvSpPr/>
      </dsp:nvSpPr>
      <dsp:spPr>
        <a:xfrm>
          <a:off x="3226892" y="1507209"/>
          <a:ext cx="1372851" cy="175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Breathe.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Take things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One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Step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At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a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Time.</a:t>
          </a:r>
          <a:endParaRPr lang="en-US" sz="1600" kern="1200" dirty="0"/>
        </a:p>
      </dsp:txBody>
      <dsp:txXfrm>
        <a:off x="3226892" y="1507209"/>
        <a:ext cx="1372851" cy="1750385"/>
      </dsp:txXfrm>
    </dsp:sp>
    <dsp:sp modelId="{C85F9C25-5D0D-43A9-918E-BF8FF6DE36F4}">
      <dsp:nvSpPr>
        <dsp:cNvPr id="0" name=""/>
        <dsp:cNvSpPr/>
      </dsp:nvSpPr>
      <dsp:spPr>
        <a:xfrm>
          <a:off x="5217526" y="471439"/>
          <a:ext cx="617783" cy="6177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26ABF-D16B-4561-9469-F2F7EC023DAB}">
      <dsp:nvSpPr>
        <dsp:cNvPr id="0" name=""/>
        <dsp:cNvSpPr/>
      </dsp:nvSpPr>
      <dsp:spPr>
        <a:xfrm>
          <a:off x="4839992" y="1507209"/>
          <a:ext cx="1372851" cy="175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Emphasize personal agency.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Take control of your narrative and create opportunities for positive results, regardless of circumstances.</a:t>
          </a:r>
          <a:endParaRPr lang="en-US" sz="1600" kern="1200" dirty="0"/>
        </a:p>
      </dsp:txBody>
      <dsp:txXfrm>
        <a:off x="4839992" y="1507209"/>
        <a:ext cx="1372851" cy="1750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784A5-D9CE-6B4B-93AF-EDB70CF03EFB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3B9F5-472E-B64E-96EF-A4D8DC84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3B9F5-472E-B64E-96EF-A4D8DC846E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0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F563-94B3-7DED-3D25-17DB1AA73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D5A3D-EF22-D992-81AE-B413F740E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56ECF-0A6D-50BA-CA51-7772D8AF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44A8C-4921-9314-D011-96220F78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BD4A7-B428-5686-81EC-953F1430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7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4C4EF-483C-BACE-A7B6-4C6F168B2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D237B-8271-975C-3977-CFFFDB871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8372-0FF2-FD84-9D4D-FBFDE6B1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E2EC3-CA67-559A-168B-6EAEC455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43CD1-6D74-D9EB-6595-6BD6DEA9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76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E2F9D-8290-2485-B147-49EF672FF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FFDAD3-7E94-6871-92C4-89ACC97FA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2E462-1C9B-E7EA-41D4-DBC2D803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6D811-A2DC-CC16-0FEF-F07EFE7D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B9B6B-0FD0-D6AC-8FBC-5A3D4BFF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5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E31B7-380A-A39B-3D62-6D1BE0577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CDF16-AEF7-7B60-D3A5-3DAAC6692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E9A75-247C-D6DC-C0C5-A9C97763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39C70-9705-7A97-9259-176967A2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F0EC6-6836-3B48-3C4E-EA853D3F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9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5C037-0B6D-8B40-07EF-83546EAB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B79ED-2EB2-3E4F-9502-4986C6554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031EE-B5FA-39EC-643A-13C8DC50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2625F-D898-ED84-55A6-8A7B6B598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29679-7344-1659-E7D6-4D485686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4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E317-247D-4EB2-DD3D-9D5040FE4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488F8-34EA-FAF1-CA57-802A06F74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8CFAC-D2D9-9FE1-C005-016860F66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5B914-491F-36A8-AEF9-50A537C65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743CC-841E-C34F-7FC5-6A9F5362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F448F-6266-D62E-A0E2-E5601610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8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4C83-38FF-5647-F8BB-7906815A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D7734-E6ED-9B5E-A20B-6694C5012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250FC-9956-D517-E5BF-ED3E4126B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FEDB4-3C53-85E7-346C-FAB102692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B7024-10F6-1FD3-480D-37CE26B49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FE530-0B1E-7029-A889-EC63425CA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2416DA-B143-15A8-3E6A-81DE6FBE3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4C767-943B-61FA-1EC4-821D66E7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9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E2C52-24A8-641B-DF80-E3C5DB463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7FF0A-606D-30D6-D142-E376DE88C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47601-B69F-D089-F2D7-D6FE58DA1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503D9-546F-9798-31AA-41F64ADC4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0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F82AFD-678A-227D-3602-7C9B3EAF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881722-6E13-A444-8D6E-12736CB6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2C4FF-ADF5-AF10-CA44-28556A9A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5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DC52-294D-4223-7D57-EB67A1B5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9A8F9-9053-7E8C-A1A7-CDF3626BD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DE727-4C55-FF5D-C53C-1AFC480CF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16BF6-0D1B-2560-680B-730AB2E8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FD84F-181F-7FA3-E438-B78ABF22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9B3FE-9E75-DF5D-DAFE-AF6DF5E7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6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82B4-DCC4-6A73-32AB-326E3BC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B7045-0526-5C59-D653-BD239B0CF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42CCA-291D-5A88-640B-A3326B3FF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ED6E3-D9FF-112E-3F71-99D9A537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D7181-E1C4-1C1F-BE5A-4DF7BA61D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772A4-76D9-F653-BE14-7C091A7A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4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AA09EF-D07B-16D3-7E74-A3413DAC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E6BBD-9202-2B25-F9FA-38F13C87C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68347-071D-FD3D-E42B-B0A557E44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3EBB8-2749-98F3-EA9C-B3DBCFC1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36A9-E349-CCA2-24F1-DFD5ADA8F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3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Construction work tools">
            <a:extLst>
              <a:ext uri="{FF2B5EF4-FFF2-40B4-BE49-F238E27FC236}">
                <a16:creationId xmlns:a16="http://schemas.microsoft.com/office/drawing/2014/main" id="{21C6D6AE-0A01-119D-795E-B1E640C6D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98" b="393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3DDEC-6BEE-3038-F6B0-570698B0F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Instruction Manual for Your Next Disaster</a:t>
            </a:r>
          </a:p>
        </p:txBody>
      </p:sp>
    </p:spTree>
    <p:extLst>
      <p:ext uri="{BB962C8B-B14F-4D97-AF65-F5344CB8AC3E}">
        <p14:creationId xmlns:p14="http://schemas.microsoft.com/office/powerpoint/2010/main" val="42246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F18FE-814A-15FD-60EB-024EF1E2C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2D267E-1926-E09F-26B6-07A3A76DF282}"/>
              </a:ext>
            </a:extLst>
          </p:cNvPr>
          <p:cNvSpPr txBox="1">
            <a:spLocks/>
          </p:cNvSpPr>
          <p:nvPr/>
        </p:nvSpPr>
        <p:spPr>
          <a:xfrm>
            <a:off x="838200" y="400051"/>
            <a:ext cx="10515600" cy="12702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Become a Living Museum Exhibit</a:t>
            </a:r>
            <a:endParaRPr lang="en-US" sz="4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4" name="Picture 4" descr="Sullenberger Aviation Museum unveiled ...">
            <a:extLst>
              <a:ext uri="{FF2B5EF4-FFF2-40B4-BE49-F238E27FC236}">
                <a16:creationId xmlns:a16="http://schemas.microsoft.com/office/drawing/2014/main" id="{FE9F7E51-5D70-98C9-1C19-309D856D8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r="31136" b="-2"/>
          <a:stretch/>
        </p:blipFill>
        <p:spPr bwMode="auto">
          <a:xfrm>
            <a:off x="353952" y="1880224"/>
            <a:ext cx="3910927" cy="4046787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iracle on Hudson River: Flight 1549 ...">
            <a:extLst>
              <a:ext uri="{FF2B5EF4-FFF2-40B4-BE49-F238E27FC236}">
                <a16:creationId xmlns:a16="http://schemas.microsoft.com/office/drawing/2014/main" id="{F2B3F3DE-2C0C-3562-92FC-24AB89D19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r="32084" b="1"/>
          <a:stretch/>
        </p:blipFill>
        <p:spPr bwMode="auto">
          <a:xfrm>
            <a:off x="4177143" y="1880224"/>
            <a:ext cx="3910927" cy="4046787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Josh Peltz on Flight 1549 | Bastian H ...">
            <a:extLst>
              <a:ext uri="{FF2B5EF4-FFF2-40B4-BE49-F238E27FC236}">
                <a16:creationId xmlns:a16="http://schemas.microsoft.com/office/drawing/2014/main" id="{5052C59F-FE9F-A928-B624-AF563B2E4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r="26810" b="-2"/>
          <a:stretch/>
        </p:blipFill>
        <p:spPr bwMode="auto">
          <a:xfrm>
            <a:off x="8000334" y="1880225"/>
            <a:ext cx="3910927" cy="4046787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7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movie poster of a group of people&#10;&#10;Description automatically generated">
            <a:extLst>
              <a:ext uri="{FF2B5EF4-FFF2-40B4-BE49-F238E27FC236}">
                <a16:creationId xmlns:a16="http://schemas.microsoft.com/office/drawing/2014/main" id="{04664DCD-611B-482B-9ACF-412206086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67" y="184728"/>
            <a:ext cx="5101388" cy="6625180"/>
          </a:xfrm>
          <a:prstGeom prst="rect">
            <a:avLst/>
          </a:prstGeom>
        </p:spPr>
      </p:pic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BD996-3A91-AB47-7E8A-36FE9D3B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541" y="936329"/>
            <a:ext cx="3197660" cy="312574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Star in a Sequel</a:t>
            </a: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11905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5EEE57-F491-4F8E-CF5A-89D515B9D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002" name="Rectangle 4200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C7E9C8D4-9031-3F6C-810B-C240256AC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15077" y="-28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3" name="Rectangle 4200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BDC1C-3287-CB10-044A-B4667DC78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82" y="273784"/>
            <a:ext cx="2063642" cy="6800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700" b="1" dirty="0">
                <a:solidFill>
                  <a:srgbClr val="FFFFFF"/>
                </a:solidFill>
              </a:rPr>
              <a:t>And…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42004" name="Rectangle 4200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9634FB-8C32-6319-2EAE-F7A0B05B6969}"/>
              </a:ext>
            </a:extLst>
          </p:cNvPr>
          <p:cNvSpPr txBox="1"/>
          <p:nvPr/>
        </p:nvSpPr>
        <p:spPr>
          <a:xfrm>
            <a:off x="246644" y="1263508"/>
            <a:ext cx="6196262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If Jimmy, Deb, John and Other Awesome Folks…</a:t>
            </a:r>
            <a:br>
              <a:rPr lang="en-US" sz="2800" b="1" dirty="0">
                <a:solidFill>
                  <a:srgbClr val="FFFFFF"/>
                </a:solidFill>
              </a:rPr>
            </a:br>
            <a:r>
              <a:rPr lang="en-US" sz="2800" b="1" dirty="0">
                <a:solidFill>
                  <a:srgbClr val="FFFFFF"/>
                </a:solidFill>
              </a:rPr>
              <a:t> </a:t>
            </a:r>
            <a:br>
              <a:rPr lang="en-US" sz="2800" b="1" dirty="0">
                <a:solidFill>
                  <a:srgbClr val="FFFFFF"/>
                </a:solidFill>
              </a:rPr>
            </a:br>
            <a:r>
              <a:rPr lang="en-US" sz="2800" b="1" dirty="0">
                <a:solidFill>
                  <a:srgbClr val="FFFFFF"/>
                </a:solidFill>
              </a:rPr>
              <a:t>Ever Invite You to Present at ISSA…</a:t>
            </a:r>
            <a:br>
              <a:rPr lang="en-US" sz="2800" b="1" dirty="0">
                <a:solidFill>
                  <a:srgbClr val="FFFFFF"/>
                </a:solidFill>
              </a:rPr>
            </a:br>
            <a:br>
              <a:rPr lang="en-US" sz="2800" b="1" dirty="0">
                <a:solidFill>
                  <a:srgbClr val="FFFFFF"/>
                </a:solidFill>
              </a:rPr>
            </a:br>
            <a:r>
              <a:rPr lang="en-US" sz="2800" b="1" dirty="0">
                <a:solidFill>
                  <a:srgbClr val="FFFFFF"/>
                </a:solidFill>
              </a:rPr>
              <a:t>on Something Wildly Untested, </a:t>
            </a:r>
            <a:br>
              <a:rPr lang="en-US" sz="2800" b="1" dirty="0">
                <a:solidFill>
                  <a:srgbClr val="FFFFFF"/>
                </a:solidFill>
              </a:rPr>
            </a:br>
            <a:br>
              <a:rPr lang="en-US" sz="2800" b="1" dirty="0">
                <a:solidFill>
                  <a:srgbClr val="FFFFFF"/>
                </a:solidFill>
              </a:rPr>
            </a:br>
            <a:r>
              <a:rPr lang="en-US" sz="2800" b="1" dirty="0">
                <a:solidFill>
                  <a:srgbClr val="FFFFFF"/>
                </a:solidFill>
              </a:rPr>
              <a:t>Mildly Uncomfortable,</a:t>
            </a:r>
            <a:br>
              <a:rPr lang="en-US" sz="2800" b="1" dirty="0">
                <a:solidFill>
                  <a:srgbClr val="FFFFFF"/>
                </a:solidFill>
              </a:rPr>
            </a:br>
            <a:br>
              <a:rPr lang="en-US" sz="2800" b="1" dirty="0">
                <a:solidFill>
                  <a:srgbClr val="FFFFFF"/>
                </a:solidFill>
              </a:rPr>
            </a:br>
            <a:r>
              <a:rPr lang="en-US" sz="2800" b="1" dirty="0">
                <a:solidFill>
                  <a:srgbClr val="FFFFFF"/>
                </a:solidFill>
              </a:rPr>
              <a:t>and Totally Brand New for you…</a:t>
            </a:r>
            <a:br>
              <a:rPr lang="en-US" sz="2800" b="1" dirty="0">
                <a:solidFill>
                  <a:srgbClr val="FFFFFF"/>
                </a:solidFill>
              </a:rPr>
            </a:br>
            <a:br>
              <a:rPr lang="en-US" sz="2800" b="1" dirty="0">
                <a:solidFill>
                  <a:srgbClr val="FFFFFF"/>
                </a:solidFill>
              </a:rPr>
            </a:br>
            <a:r>
              <a:rPr lang="en-US" sz="4700" b="1" dirty="0">
                <a:solidFill>
                  <a:srgbClr val="FFFFFF"/>
                </a:solidFill>
              </a:rPr>
              <a:t>Jump at the Chance!</a:t>
            </a:r>
            <a:endParaRPr lang="en-US" sz="4700" dirty="0"/>
          </a:p>
        </p:txBody>
      </p:sp>
    </p:spTree>
    <p:extLst>
      <p:ext uri="{BB962C8B-B14F-4D97-AF65-F5344CB8AC3E}">
        <p14:creationId xmlns:p14="http://schemas.microsoft.com/office/powerpoint/2010/main" val="317038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16C03-3509-645F-78EE-4B5639053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E2A4-B297-DC9D-EE1A-E987D40C0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055" y="4697106"/>
            <a:ext cx="7520129" cy="1943100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/>
              <a:t>Thank You!        </a:t>
            </a:r>
            <a:r>
              <a:rPr lang="en-US" sz="2800" b="1" dirty="0"/>
              <a:t>My LinkedIn Here </a:t>
            </a:r>
            <a:r>
              <a:rPr lang="en-US" sz="2800" b="1" dirty="0">
                <a:sym typeface="Wingdings" pitchFamily="2" charset="2"/>
              </a:rPr>
              <a:t></a:t>
            </a:r>
            <a:endParaRPr lang="en-US" sz="5400" b="1" dirty="0"/>
          </a:p>
        </p:txBody>
      </p:sp>
      <p:pic>
        <p:nvPicPr>
          <p:cNvPr id="7" name="Picture 6" descr="A group of people on a video call&#10;&#10;Description automatically generated">
            <a:extLst>
              <a:ext uri="{FF2B5EF4-FFF2-40B4-BE49-F238E27FC236}">
                <a16:creationId xmlns:a16="http://schemas.microsoft.com/office/drawing/2014/main" id="{B51BDAA9-746B-973A-73C8-890EA217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6600"/>
            <a:ext cx="12192001" cy="5966943"/>
          </a:xfrm>
          <a:prstGeom prst="rect">
            <a:avLst/>
          </a:prstGeom>
        </p:spPr>
      </p:pic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60A3744-0800-F469-36E0-BE2116D0C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643" y="4270232"/>
            <a:ext cx="2768481" cy="2551672"/>
          </a:xfrm>
          <a:prstGeom prst="rect">
            <a:avLst/>
          </a:prstGeom>
        </p:spPr>
      </p:pic>
      <p:pic>
        <p:nvPicPr>
          <p:cNvPr id="3" name="Picture 2" descr="ISSA International">
            <a:extLst>
              <a:ext uri="{FF2B5EF4-FFF2-40B4-BE49-F238E27FC236}">
                <a16:creationId xmlns:a16="http://schemas.microsoft.com/office/drawing/2014/main" id="{E6856527-1D2A-3F21-597F-46799225A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35" y="5786914"/>
            <a:ext cx="1052513" cy="104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80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A4072B-004C-FF70-5FF0-06C1AA8B5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7EF69C5-9A7C-9791-BA24-B9E8EC423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8178" b="8179"/>
          <a:stretch/>
        </p:blipFill>
        <p:spPr>
          <a:xfrm>
            <a:off x="1" y="168452"/>
            <a:ext cx="12191999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63E1E6-69A9-2007-A3B2-282244B0283A}"/>
              </a:ext>
            </a:extLst>
          </p:cNvPr>
          <p:cNvSpPr txBox="1">
            <a:spLocks/>
          </p:cNvSpPr>
          <p:nvPr/>
        </p:nvSpPr>
        <p:spPr>
          <a:xfrm>
            <a:off x="1109313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</a:rPr>
              <a:t>Commence “Freak Out”</a:t>
            </a:r>
            <a:endParaRPr lang="en-US" sz="5200" b="1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3205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9D4756-4439-1D93-178D-6ACE1DF1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631" name="Rectangle 23630">
            <a:extLst>
              <a:ext uri="{FF2B5EF4-FFF2-40B4-BE49-F238E27FC236}">
                <a16:creationId xmlns:a16="http://schemas.microsoft.com/office/drawing/2014/main" id="{10553BCE-9743-B7F1-0812-92FEA49AC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F3845B-A40A-6B01-18CE-78404FD46123}"/>
              </a:ext>
            </a:extLst>
          </p:cNvPr>
          <p:cNvSpPr txBox="1">
            <a:spLocks/>
          </p:cNvSpPr>
          <p:nvPr/>
        </p:nvSpPr>
        <p:spPr>
          <a:xfrm>
            <a:off x="138840" y="507327"/>
            <a:ext cx="7429019" cy="1495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700" b="1" dirty="0">
                <a:effectLst/>
              </a:rPr>
              <a:t>But Then,</a:t>
            </a:r>
          </a:p>
          <a:p>
            <a:pPr>
              <a:spcAft>
                <a:spcPts val="600"/>
              </a:spcAft>
            </a:pPr>
            <a:r>
              <a:rPr lang="en-US" sz="4700" b="1" dirty="0">
                <a:effectLst/>
              </a:rPr>
              <a:t>Quickly Bounce Back</a:t>
            </a:r>
          </a:p>
        </p:txBody>
      </p:sp>
      <p:pic>
        <p:nvPicPr>
          <p:cNvPr id="23556" name="Picture 4" descr="The Exit Row Door Pushes Out - The New York Times">
            <a:extLst>
              <a:ext uri="{FF2B5EF4-FFF2-40B4-BE49-F238E27FC236}">
                <a16:creationId xmlns:a16="http://schemas.microsoft.com/office/drawing/2014/main" id="{BE801C27-7CDC-8D87-0509-07BE03EC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" b="1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642" name="TextBox 7">
            <a:extLst>
              <a:ext uri="{FF2B5EF4-FFF2-40B4-BE49-F238E27FC236}">
                <a16:creationId xmlns:a16="http://schemas.microsoft.com/office/drawing/2014/main" id="{B9635EE8-C784-4B88-2A2F-BF1BC6FF1B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442692"/>
              </p:ext>
            </p:extLst>
          </p:nvPr>
        </p:nvGraphicFramePr>
        <p:xfrm>
          <a:off x="331643" y="1683172"/>
          <a:ext cx="6213535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227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FE9DC-8CFE-0E03-C659-9B69B519F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9A707-3C38-FC92-466B-FBC45FB2DA78}"/>
              </a:ext>
            </a:extLst>
          </p:cNvPr>
          <p:cNvSpPr txBox="1">
            <a:spLocks/>
          </p:cNvSpPr>
          <p:nvPr/>
        </p:nvSpPr>
        <p:spPr>
          <a:xfrm>
            <a:off x="80204" y="112455"/>
            <a:ext cx="7247027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700" b="1" dirty="0">
                <a:effectLst/>
              </a:rPr>
              <a:t>Remember the Zen Farmer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F7CB6-C17B-550A-3A37-3045ABE4DE56}"/>
              </a:ext>
            </a:extLst>
          </p:cNvPr>
          <p:cNvSpPr txBox="1"/>
          <p:nvPr/>
        </p:nvSpPr>
        <p:spPr>
          <a:xfrm>
            <a:off x="385013" y="1600203"/>
            <a:ext cx="7471609" cy="53059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effectLst/>
              </a:rPr>
              <a:t>There is No Such Thing as </a:t>
            </a:r>
            <a:r>
              <a:rPr lang="en-US" sz="2000" b="1" dirty="0">
                <a:solidFill>
                  <a:srgbClr val="00B050"/>
                </a:solidFill>
                <a:effectLst/>
              </a:rPr>
              <a:t>Good Luck</a:t>
            </a:r>
            <a:r>
              <a:rPr lang="en-US" sz="1600" b="1" dirty="0">
                <a:effectLst/>
              </a:rPr>
              <a:t> or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Bad Luck</a:t>
            </a:r>
            <a:r>
              <a:rPr lang="en-US" sz="1600" b="1" dirty="0">
                <a:effectLst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800" b="0" i="1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dirty="0">
                <a:effectLst/>
              </a:rPr>
              <a:t>Instead, it's about how you perceive and respond to life's circumstances.</a:t>
            </a: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" b="0" i="1" dirty="0"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Farmer’s horse runs away.</a:t>
            </a:r>
          </a:p>
          <a:p>
            <a:endParaRPr lang="en-US" sz="800" b="0" i="1" dirty="0"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Neighbors say: “Such bad luck!”</a:t>
            </a:r>
          </a:p>
          <a:p>
            <a:endParaRPr lang="en-US" sz="800" b="0" i="1" dirty="0"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Farmer replies: “Maybe.”</a:t>
            </a:r>
          </a:p>
          <a:p>
            <a:pPr lvl="1" algn="l"/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Horse returns with 10 wild horses.</a:t>
            </a:r>
          </a:p>
          <a:p>
            <a:endParaRPr lang="en-US" sz="800" b="0" i="1" dirty="0"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Neighbors: “Such good luck!”</a:t>
            </a:r>
          </a:p>
          <a:p>
            <a:endParaRPr lang="en-US" sz="800" b="0" i="1" dirty="0"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Farmer: “Maybe.”</a:t>
            </a:r>
          </a:p>
          <a:p>
            <a:pPr lvl="1" algn="l"/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Son breaks his leg taming a wild horse.</a:t>
            </a:r>
          </a:p>
          <a:p>
            <a:endParaRPr lang="en-US" sz="800" b="0" i="1" dirty="0"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Neighbors: “Such bad luck!”</a:t>
            </a:r>
          </a:p>
          <a:p>
            <a:endParaRPr lang="en-US" sz="800" b="0" i="1" dirty="0"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Farmer: “Maybe.”</a:t>
            </a:r>
          </a:p>
          <a:p>
            <a:pPr algn="l"/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Army comes to draft young men, skips injured son.</a:t>
            </a:r>
          </a:p>
          <a:p>
            <a:endParaRPr lang="en-US" sz="800" b="0" i="1" dirty="0"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Neighbors: “Such good luck!”</a:t>
            </a:r>
          </a:p>
          <a:p>
            <a:endParaRPr lang="en-US" sz="800" b="0" i="1" dirty="0"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Farmer: “Maybe.”</a:t>
            </a:r>
            <a:endParaRPr lang="en-US" sz="1600" b="0" i="1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0" i="1" dirty="0">
              <a:effectLst/>
            </a:endParaRPr>
          </a:p>
        </p:txBody>
      </p:sp>
      <p:pic>
        <p:nvPicPr>
          <p:cNvPr id="3" name="Picture 2" descr="A person walking down a path&#10;&#10;Description automatically generated">
            <a:extLst>
              <a:ext uri="{FF2B5EF4-FFF2-40B4-BE49-F238E27FC236}">
                <a16:creationId xmlns:a16="http://schemas.microsoft.com/office/drawing/2014/main" id="{32E28450-99AC-087B-2C7E-BC461FC7ED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46" r="2" b="8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614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07891-15B0-7B11-485D-E37C64315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3F4A3F27-AC8C-56B9-0848-354730FE8D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21" r="33817" b="1"/>
          <a:stretch/>
        </p:blipFill>
        <p:spPr>
          <a:xfrm>
            <a:off x="-12001" y="516820"/>
            <a:ext cx="3936404" cy="6309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2BC087-0F4A-E206-25BB-A1D62FBD3EEC}"/>
              </a:ext>
            </a:extLst>
          </p:cNvPr>
          <p:cNvSpPr txBox="1">
            <a:spLocks/>
          </p:cNvSpPr>
          <p:nvPr/>
        </p:nvSpPr>
        <p:spPr>
          <a:xfrm>
            <a:off x="4066674" y="110180"/>
            <a:ext cx="4067651" cy="2297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7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Recognize the Support of Community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11E01-28CC-5411-1A25-24FC097A0C94}"/>
              </a:ext>
            </a:extLst>
          </p:cNvPr>
          <p:cNvSpPr txBox="1"/>
          <p:nvPr/>
        </p:nvSpPr>
        <p:spPr>
          <a:xfrm>
            <a:off x="7859396" y="372225"/>
            <a:ext cx="4250541" cy="2093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dirty="0">
                <a:effectLst/>
              </a:rPr>
              <a:t>Building and nurturing relationships can help you rise from personal and professional lows and find new highs.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dirty="0">
                <a:effectLst/>
              </a:rPr>
              <a:t>Collective strength leads </a:t>
            </a:r>
            <a:r>
              <a:rPr lang="en-US" sz="1600" dirty="0"/>
              <a:t>to positive outcomes that benefit everyone involved</a:t>
            </a:r>
            <a:r>
              <a:rPr lang="en-US" sz="1600" b="0" dirty="0">
                <a:effectLst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700" b="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dirty="0">
                <a:effectLst/>
              </a:rPr>
              <a:t>(Huge thanks to </a:t>
            </a:r>
            <a:r>
              <a:rPr lang="en-US" sz="1600" b="1" dirty="0">
                <a:solidFill>
                  <a:schemeClr val="accent5"/>
                </a:solidFill>
                <a:effectLst/>
              </a:rPr>
              <a:t>Jason Norred</a:t>
            </a:r>
            <a:r>
              <a:rPr lang="en-US" sz="1600" dirty="0">
                <a:effectLst/>
              </a:rPr>
              <a:t>,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>
                <a:solidFill>
                  <a:srgbClr val="FF0000"/>
                </a:solidFill>
                <a:effectLst/>
              </a:rPr>
              <a:t>Dr. Chase Cunningham</a:t>
            </a:r>
            <a:r>
              <a:rPr lang="en-US" sz="1600" dirty="0">
                <a:effectLst/>
              </a:rPr>
              <a:t>, and </a:t>
            </a:r>
            <a:r>
              <a:rPr lang="en-US" sz="1600" b="1" dirty="0">
                <a:solidFill>
                  <a:srgbClr val="00B0F0"/>
                </a:solidFill>
                <a:effectLst/>
              </a:rPr>
              <a:t>Rock Lambros</a:t>
            </a:r>
            <a:r>
              <a:rPr lang="en-US" sz="1600" dirty="0">
                <a:effectLst/>
              </a:rPr>
              <a:t> </a:t>
            </a:r>
            <a:r>
              <a:rPr lang="en-US" sz="1600" b="0" dirty="0">
                <a:effectLst/>
              </a:rPr>
              <a:t>for your friendship and help)</a:t>
            </a:r>
          </a:p>
        </p:txBody>
      </p:sp>
      <p:pic>
        <p:nvPicPr>
          <p:cNvPr id="11" name="Picture 4" descr="American Airlines Marks the 10th ...">
            <a:extLst>
              <a:ext uri="{FF2B5EF4-FFF2-40B4-BE49-F238E27FC236}">
                <a16:creationId xmlns:a16="http://schemas.microsoft.com/office/drawing/2014/main" id="{22AB1EC2-A9C9-4FE2-BFC0-716C29F73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r="23989" b="2"/>
          <a:stretch/>
        </p:blipFill>
        <p:spPr bwMode="auto">
          <a:xfrm>
            <a:off x="8279425" y="2745963"/>
            <a:ext cx="4250541" cy="404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llage of people smiling&#10;&#10;Description automatically generated">
            <a:extLst>
              <a:ext uri="{FF2B5EF4-FFF2-40B4-BE49-F238E27FC236}">
                <a16:creationId xmlns:a16="http://schemas.microsoft.com/office/drawing/2014/main" id="{2B352272-1975-C579-1A81-D01F507B2B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57" r="16416"/>
          <a:stretch/>
        </p:blipFill>
        <p:spPr>
          <a:xfrm>
            <a:off x="3970729" y="2741073"/>
            <a:ext cx="4250541" cy="40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28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7A523-5457-12DA-94B7-6C7128A4A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each with rocks and water&#10;&#10;Description automatically generated">
            <a:extLst>
              <a:ext uri="{FF2B5EF4-FFF2-40B4-BE49-F238E27FC236}">
                <a16:creationId xmlns:a16="http://schemas.microsoft.com/office/drawing/2014/main" id="{9B23DA12-BC31-1B58-8C4A-3FE97F8A4E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9" r="2713" b="-1"/>
          <a:stretch/>
        </p:blipFill>
        <p:spPr>
          <a:xfrm>
            <a:off x="2575403" y="12031"/>
            <a:ext cx="9652693" cy="684596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DE1BCB-08B4-CF6F-EA76-CA69725B3088}"/>
              </a:ext>
            </a:extLst>
          </p:cNvPr>
          <p:cNvSpPr txBox="1">
            <a:spLocks/>
          </p:cNvSpPr>
          <p:nvPr/>
        </p:nvSpPr>
        <p:spPr>
          <a:xfrm>
            <a:off x="67338" y="389188"/>
            <a:ext cx="680353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700" b="1" dirty="0">
                <a:effectLst/>
              </a:rPr>
              <a:t>Value Gra</a:t>
            </a:r>
            <a:r>
              <a:rPr lang="en-US" sz="4700" b="1" dirty="0">
                <a:solidFill>
                  <a:schemeClr val="bg1"/>
                </a:solidFill>
                <a:effectLst/>
              </a:rPr>
              <a:t>dual</a:t>
            </a:r>
            <a:r>
              <a:rPr lang="en-US" sz="4700" b="1" dirty="0">
                <a:solidFill>
                  <a:schemeClr val="tx2"/>
                </a:solidFill>
              </a:rPr>
              <a:t> </a:t>
            </a:r>
            <a:r>
              <a:rPr lang="en-US" sz="4700" b="1" dirty="0">
                <a:solidFill>
                  <a:schemeClr val="tx2"/>
                </a:solidFill>
                <a:effectLst/>
              </a:rPr>
              <a:t>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E5B1B-561C-1DD4-64F3-1639BF9F5455}"/>
              </a:ext>
            </a:extLst>
          </p:cNvPr>
          <p:cNvSpPr txBox="1"/>
          <p:nvPr/>
        </p:nvSpPr>
        <p:spPr>
          <a:xfrm>
            <a:off x="224583" y="1964968"/>
            <a:ext cx="2230500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dirty="0">
                <a:effectLst/>
              </a:rPr>
              <a:t>Significant life events may not always lead to immediate, drastic changes.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dirty="0">
                <a:effectLst/>
              </a:rPr>
              <a:t>Focus on your gradual shifts in perspective and appreciation for life that occur over time.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dirty="0">
                <a:effectLst/>
              </a:rPr>
              <a:t>Small, consistent moments of gratitude lead to profound transformation.</a:t>
            </a:r>
          </a:p>
        </p:txBody>
      </p:sp>
    </p:spTree>
    <p:extLst>
      <p:ext uri="{BB962C8B-B14F-4D97-AF65-F5344CB8AC3E}">
        <p14:creationId xmlns:p14="http://schemas.microsoft.com/office/powerpoint/2010/main" val="49565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16BD2E-4CE1-D0DF-24FA-DDFBC2102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62" name="Rectangle 34861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64" name="Rectangle 34863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66" name="Rectangle 34865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58" name="Picture 34857" descr="Person walking up a stairs">
            <a:extLst>
              <a:ext uri="{FF2B5EF4-FFF2-40B4-BE49-F238E27FC236}">
                <a16:creationId xmlns:a16="http://schemas.microsoft.com/office/drawing/2014/main" id="{AA2BD0D2-680B-FC92-BF05-A378D64F96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57" r="926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4868" name="Freeform: Shape 34867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B982-5BC9-C5EB-802C-EA1926FB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577403"/>
            <a:ext cx="3291569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700" b="1" dirty="0">
                <a:solidFill>
                  <a:srgbClr val="FFFFFF"/>
                </a:solidFill>
              </a:rPr>
              <a:t>And, If You Ever Get the Chance…</a:t>
            </a:r>
          </a:p>
        </p:txBody>
      </p:sp>
    </p:spTree>
    <p:extLst>
      <p:ext uri="{BB962C8B-B14F-4D97-AF65-F5344CB8AC3E}">
        <p14:creationId xmlns:p14="http://schemas.microsoft.com/office/powerpoint/2010/main" val="42432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2E9C-32EF-01F5-13B6-61951D194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394" y="1560260"/>
            <a:ext cx="4373368" cy="3341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Get Interviewed on National TV</a:t>
            </a:r>
            <a:b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(Try Not to Cry)</a:t>
            </a:r>
            <a:endParaRPr lang="en-US" sz="5200" b="1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B94AF95F-38FA-D7EE-B518-C411998688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62" r="21363"/>
          <a:stretch/>
        </p:blipFill>
        <p:spPr>
          <a:xfrm>
            <a:off x="-4" y="10"/>
            <a:ext cx="4010364" cy="3903596"/>
          </a:xfrm>
          <a:prstGeom prst="rect">
            <a:avLst/>
          </a:prstGeom>
        </p:spPr>
      </p:pic>
      <p:pic>
        <p:nvPicPr>
          <p:cNvPr id="5" name="Content Placeholder 4" descr="A group of people standing around a person&#10;&#10;Description automatically generated">
            <a:extLst>
              <a:ext uri="{FF2B5EF4-FFF2-40B4-BE49-F238E27FC236}">
                <a16:creationId xmlns:a16="http://schemas.microsoft.com/office/drawing/2014/main" id="{FD51E775-C7C8-56B6-D762-04D1AB85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7536"/>
          <a:stretch/>
        </p:blipFill>
        <p:spPr>
          <a:xfrm>
            <a:off x="-2" y="4079988"/>
            <a:ext cx="4010364" cy="2778011"/>
          </a:xfrm>
          <a:prstGeom prst="rect">
            <a:avLst/>
          </a:prstGeom>
        </p:spPr>
      </p:pic>
      <p:pic>
        <p:nvPicPr>
          <p:cNvPr id="7" name="Picture 6" descr="A person wiping his face with a napkin&#10;&#10;Description automatically generated">
            <a:extLst>
              <a:ext uri="{FF2B5EF4-FFF2-40B4-BE49-F238E27FC236}">
                <a16:creationId xmlns:a16="http://schemas.microsoft.com/office/drawing/2014/main" id="{778E35E6-04E1-E782-3623-654A91B904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36" r="36036"/>
          <a:stretch/>
        </p:blipFill>
        <p:spPr>
          <a:xfrm>
            <a:off x="4182839" y="10"/>
            <a:ext cx="34201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9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EDF2F7-7686-B250-D99F-FEB20F66D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08092-B490-D7AD-9E96-D7B8DE62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3367414"/>
            <a:ext cx="5085580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700" b="1" dirty="0">
                <a:solidFill>
                  <a:schemeClr val="bg1"/>
                </a:solidFill>
              </a:rPr>
              <a:t>When Clint Eastwood and Tom Hanks Invite You to Be in their Movie… </a:t>
            </a:r>
            <a:br>
              <a:rPr lang="en-US" sz="4700" b="1" dirty="0">
                <a:solidFill>
                  <a:schemeClr val="bg1"/>
                </a:solidFill>
              </a:rPr>
            </a:br>
            <a:br>
              <a:rPr lang="en-US" sz="4700" b="1" dirty="0">
                <a:solidFill>
                  <a:schemeClr val="bg1"/>
                </a:solidFill>
              </a:rPr>
            </a:br>
            <a:r>
              <a:rPr lang="en-US" sz="4700" b="1" dirty="0">
                <a:solidFill>
                  <a:schemeClr val="bg1"/>
                </a:solidFill>
              </a:rPr>
              <a:t>Say Yes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Clint Eastwood directs Tom Hanks in ...">
            <a:extLst>
              <a:ext uri="{FF2B5EF4-FFF2-40B4-BE49-F238E27FC236}">
                <a16:creationId xmlns:a16="http://schemas.microsoft.com/office/drawing/2014/main" id="{76B70B0F-CE60-7E8D-CC43-C8BFB0B1A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r="1" b="14079"/>
          <a:stretch/>
        </p:blipFill>
        <p:spPr bwMode="auto"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081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73498</TotalTime>
  <Words>405</Words>
  <Application>Microsoft Macintosh PowerPoint</Application>
  <PresentationFormat>Widescreen</PresentationFormat>
  <Paragraphs>64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Wingdings</vt:lpstr>
      <vt:lpstr>Office Theme</vt:lpstr>
      <vt:lpstr>Instruction Manual for Your Next Disaster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And, If You Ever Get the Chance…</vt:lpstr>
      <vt:lpstr>Get Interviewed on National TV  (Try Not to Cry)</vt:lpstr>
      <vt:lpstr>When Clint Eastwood and Tom Hanks Invite You to Be in their Movie…   Say Yes</vt:lpstr>
      <vt:lpstr>PowerPoint Presentation</vt:lpstr>
      <vt:lpstr>Star in a Sequel</vt:lpstr>
      <vt:lpstr>And…</vt:lpstr>
      <vt:lpstr>Thank You!        My LinkedIn Here 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Joshua Peltz</dc:creator>
  <cp:lastModifiedBy>Joshua Peltz</cp:lastModifiedBy>
  <cp:revision>9</cp:revision>
  <cp:lastPrinted>2025-05-06T18:41:50Z</cp:lastPrinted>
  <dcterms:created xsi:type="dcterms:W3CDTF">2025-04-18T18:56:16Z</dcterms:created>
  <dcterms:modified xsi:type="dcterms:W3CDTF">2025-09-04T02:17:00Z</dcterms:modified>
</cp:coreProperties>
</file>