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90" r:id="rId4"/>
    <p:sldId id="306" r:id="rId5"/>
    <p:sldId id="307" r:id="rId6"/>
    <p:sldId id="310" r:id="rId7"/>
    <p:sldId id="305" r:id="rId8"/>
    <p:sldId id="260" r:id="rId9"/>
    <p:sldId id="261" r:id="rId10"/>
    <p:sldId id="259" r:id="rId11"/>
    <p:sldId id="258" r:id="rId12"/>
    <p:sldId id="262" r:id="rId13"/>
    <p:sldId id="264" r:id="rId14"/>
    <p:sldId id="263" r:id="rId15"/>
    <p:sldId id="265" r:id="rId16"/>
    <p:sldId id="266" r:id="rId17"/>
    <p:sldId id="3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/>
    <p:restoredTop sz="94485"/>
  </p:normalViewPr>
  <p:slideViewPr>
    <p:cSldViewPr snapToGrid="0">
      <p:cViewPr varScale="1">
        <p:scale>
          <a:sx n="113" d="100"/>
          <a:sy n="113" d="100"/>
        </p:scale>
        <p:origin x="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197EB-1916-4232-A9F6-AE91416A9915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20AA595-C1B8-490D-A4AF-580CDAE56F9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0" dirty="0"/>
            <a:t>The "Miracle on the Hudson" shares surprising parallels with a cybersecurity breach.</a:t>
          </a:r>
          <a:endParaRPr lang="en-US" sz="1600" dirty="0"/>
        </a:p>
      </dgm:t>
    </dgm:pt>
    <dgm:pt modelId="{E75D249D-5613-48C6-99BC-6E07314819E9}" type="parTrans" cxnId="{B3B27A9B-5A1A-4B5F-91CA-C1FEAFBE785C}">
      <dgm:prSet/>
      <dgm:spPr/>
      <dgm:t>
        <a:bodyPr/>
        <a:lstStyle/>
        <a:p>
          <a:endParaRPr lang="en-US" sz="1600"/>
        </a:p>
      </dgm:t>
    </dgm:pt>
    <dgm:pt modelId="{1FC858E3-C75D-4A09-A0F4-953845EBAB7D}" type="sibTrans" cxnId="{B3B27A9B-5A1A-4B5F-91CA-C1FEAFBE785C}">
      <dgm:prSet/>
      <dgm:spPr/>
      <dgm:t>
        <a:bodyPr/>
        <a:lstStyle/>
        <a:p>
          <a:endParaRPr lang="en-US" sz="1600"/>
        </a:p>
      </dgm:t>
    </dgm:pt>
    <dgm:pt modelId="{7AAEBE28-A6D5-4D56-B3D9-CA31F37617EE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0" dirty="0"/>
            <a:t>Both involve high-stakes crises… </a:t>
          </a:r>
        </a:p>
        <a:p>
          <a:pPr>
            <a:lnSpc>
              <a:spcPct val="100000"/>
            </a:lnSpc>
            <a:defRPr b="1"/>
          </a:pPr>
          <a:r>
            <a:rPr lang="en-US" sz="1600" b="0" dirty="0"/>
            <a:t>Requiring preparation,</a:t>
          </a:r>
        </a:p>
        <a:p>
          <a:pPr>
            <a:lnSpc>
              <a:spcPct val="100000"/>
            </a:lnSpc>
            <a:defRPr b="1"/>
          </a:pPr>
          <a:r>
            <a:rPr lang="en-US" sz="1600" b="0" dirty="0"/>
            <a:t>Rapid response,</a:t>
          </a:r>
        </a:p>
        <a:p>
          <a:pPr>
            <a:lnSpc>
              <a:spcPct val="100000"/>
            </a:lnSpc>
            <a:defRPr b="1"/>
          </a:pPr>
          <a:r>
            <a:rPr lang="en-US" sz="1600" b="0" dirty="0"/>
            <a:t>and thorough investigation.</a:t>
          </a:r>
          <a:endParaRPr lang="en-US" sz="1600" dirty="0"/>
        </a:p>
      </dgm:t>
    </dgm:pt>
    <dgm:pt modelId="{F1F05423-B50B-42F6-9D76-9A5FA2EA22AA}" type="parTrans" cxnId="{7F249133-6ADE-4D5C-8264-864972C248E6}">
      <dgm:prSet/>
      <dgm:spPr/>
      <dgm:t>
        <a:bodyPr/>
        <a:lstStyle/>
        <a:p>
          <a:endParaRPr lang="en-US" sz="1600"/>
        </a:p>
      </dgm:t>
    </dgm:pt>
    <dgm:pt modelId="{8912F94A-AFE9-49BF-B9FE-611AF82409E4}" type="sibTrans" cxnId="{7F249133-6ADE-4D5C-8264-864972C248E6}">
      <dgm:prSet/>
      <dgm:spPr/>
      <dgm:t>
        <a:bodyPr/>
        <a:lstStyle/>
        <a:p>
          <a:endParaRPr lang="en-US" sz="1600"/>
        </a:p>
      </dgm:t>
    </dgm:pt>
    <dgm:pt modelId="{D6566EF6-397B-45B3-9A6C-403CF3F8261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b="0" dirty="0"/>
            <a:t>Today, I’ll outline </a:t>
          </a:r>
          <a:r>
            <a:rPr lang="en-US" sz="1600" b="1" dirty="0"/>
            <a:t>similarities </a:t>
          </a:r>
          <a:r>
            <a:rPr lang="en-US" sz="1600" b="0" dirty="0"/>
            <a:t>between the two events, focusing on:</a:t>
          </a:r>
        </a:p>
        <a:p>
          <a:pPr>
            <a:lnSpc>
              <a:spcPct val="100000"/>
            </a:lnSpc>
            <a:defRPr b="1"/>
          </a:pPr>
          <a:r>
            <a:rPr lang="en-US" sz="1600" b="1" dirty="0">
              <a:solidFill>
                <a:schemeClr val="accent2"/>
              </a:solidFill>
            </a:rPr>
            <a:t>preparation and training,</a:t>
          </a:r>
        </a:p>
        <a:p>
          <a:pPr>
            <a:lnSpc>
              <a:spcPct val="100000"/>
            </a:lnSpc>
          </a:pPr>
          <a:r>
            <a:rPr lang="en-US" sz="1600" b="1" dirty="0">
              <a:solidFill>
                <a:schemeClr val="accent6">
                  <a:lumMod val="75000"/>
                </a:schemeClr>
              </a:solidFill>
            </a:rPr>
            <a:t>incident detection and response,</a:t>
          </a:r>
        </a:p>
        <a:p>
          <a:pPr>
            <a:lnSpc>
              <a:spcPct val="100000"/>
            </a:lnSpc>
          </a:pPr>
          <a:r>
            <a:rPr lang="en-US" sz="1600" b="1" dirty="0">
              <a:solidFill>
                <a:srgbClr val="FF0000"/>
              </a:solidFill>
            </a:rPr>
            <a:t>business continuity and disaster recovery,</a:t>
          </a:r>
        </a:p>
        <a:p>
          <a:pPr>
            <a:lnSpc>
              <a:spcPct val="100000"/>
            </a:lnSpc>
          </a:pPr>
          <a:r>
            <a:rPr lang="en-US" sz="1600" b="0" dirty="0"/>
            <a:t>and </a:t>
          </a:r>
          <a:r>
            <a:rPr lang="en-US" sz="1600" b="1" dirty="0">
              <a:solidFill>
                <a:schemeClr val="tx2">
                  <a:lumMod val="50000"/>
                  <a:lumOff val="50000"/>
                </a:schemeClr>
              </a:solidFill>
            </a:rPr>
            <a:t>aftermath investigations</a:t>
          </a:r>
          <a:r>
            <a:rPr lang="en-US" sz="1600" b="0" dirty="0"/>
            <a:t>.</a:t>
          </a:r>
          <a:endParaRPr lang="en-US" sz="1600" dirty="0"/>
        </a:p>
      </dgm:t>
    </dgm:pt>
    <dgm:pt modelId="{696A40BC-E690-4149-ABE6-C2A1705AC94A}" type="parTrans" cxnId="{6D96D2DE-E2AF-4B7B-9A26-4BFC5FF81CA4}">
      <dgm:prSet/>
      <dgm:spPr/>
      <dgm:t>
        <a:bodyPr/>
        <a:lstStyle/>
        <a:p>
          <a:endParaRPr lang="en-US" sz="1600"/>
        </a:p>
      </dgm:t>
    </dgm:pt>
    <dgm:pt modelId="{7CC9D4E6-FBE0-40EE-A751-04257283DDE6}" type="sibTrans" cxnId="{6D96D2DE-E2AF-4B7B-9A26-4BFC5FF81CA4}">
      <dgm:prSet/>
      <dgm:spPr/>
      <dgm:t>
        <a:bodyPr/>
        <a:lstStyle/>
        <a:p>
          <a:endParaRPr lang="en-US" sz="1600"/>
        </a:p>
      </dgm:t>
    </dgm:pt>
    <dgm:pt modelId="{8A2D42A7-3296-4649-8A40-3A6A4C16FD1C}" type="pres">
      <dgm:prSet presAssocID="{B2B197EB-1916-4232-A9F6-AE91416A9915}" presName="root" presStyleCnt="0">
        <dgm:presLayoutVars>
          <dgm:dir/>
          <dgm:resizeHandles val="exact"/>
        </dgm:presLayoutVars>
      </dgm:prSet>
      <dgm:spPr/>
    </dgm:pt>
    <dgm:pt modelId="{FAC96A40-8B10-4920-8718-59F142B581E9}" type="pres">
      <dgm:prSet presAssocID="{920AA595-C1B8-490D-A4AF-580CDAE56F99}" presName="compNode" presStyleCnt="0"/>
      <dgm:spPr/>
    </dgm:pt>
    <dgm:pt modelId="{8E2761A9-B9C4-4BE3-8AA7-D25FAE1FB9ED}" type="pres">
      <dgm:prSet presAssocID="{920AA595-C1B8-490D-A4AF-580CDAE56F9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 with solid fill"/>
        </a:ext>
      </dgm:extLst>
    </dgm:pt>
    <dgm:pt modelId="{5FE00E67-F10E-4B1E-953C-153D2C51C6E7}" type="pres">
      <dgm:prSet presAssocID="{920AA595-C1B8-490D-A4AF-580CDAE56F99}" presName="iconSpace" presStyleCnt="0"/>
      <dgm:spPr/>
    </dgm:pt>
    <dgm:pt modelId="{3F2029BB-A4FC-4CF6-AA12-FA34F2FCB726}" type="pres">
      <dgm:prSet presAssocID="{920AA595-C1B8-490D-A4AF-580CDAE56F99}" presName="parTx" presStyleLbl="revTx" presStyleIdx="0" presStyleCnt="6">
        <dgm:presLayoutVars>
          <dgm:chMax val="0"/>
          <dgm:chPref val="0"/>
        </dgm:presLayoutVars>
      </dgm:prSet>
      <dgm:spPr/>
    </dgm:pt>
    <dgm:pt modelId="{7CE20941-BA87-481C-98C1-806D5F9ED31D}" type="pres">
      <dgm:prSet presAssocID="{920AA595-C1B8-490D-A4AF-580CDAE56F99}" presName="txSpace" presStyleCnt="0"/>
      <dgm:spPr/>
    </dgm:pt>
    <dgm:pt modelId="{7483D130-4C04-4E54-9172-1004E18C4E65}" type="pres">
      <dgm:prSet presAssocID="{920AA595-C1B8-490D-A4AF-580CDAE56F99}" presName="desTx" presStyleLbl="revTx" presStyleIdx="1" presStyleCnt="6">
        <dgm:presLayoutVars/>
      </dgm:prSet>
      <dgm:spPr/>
    </dgm:pt>
    <dgm:pt modelId="{0DE00C69-0C38-42EC-B984-97F717BE90D5}" type="pres">
      <dgm:prSet presAssocID="{1FC858E3-C75D-4A09-A0F4-953845EBAB7D}" presName="sibTrans" presStyleCnt="0"/>
      <dgm:spPr/>
    </dgm:pt>
    <dgm:pt modelId="{AEFBEBEC-4C65-473F-8CED-6CE7398A320C}" type="pres">
      <dgm:prSet presAssocID="{7AAEBE28-A6D5-4D56-B3D9-CA31F37617EE}" presName="compNode" presStyleCnt="0"/>
      <dgm:spPr/>
    </dgm:pt>
    <dgm:pt modelId="{E586729D-E932-469E-AAA4-129427D3239C}" type="pres">
      <dgm:prSet presAssocID="{7AAEBE28-A6D5-4D56-B3D9-CA31F37617E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 with solid fill"/>
        </a:ext>
      </dgm:extLst>
    </dgm:pt>
    <dgm:pt modelId="{3D4A726D-0F8C-4C5B-BB38-9D62D041388D}" type="pres">
      <dgm:prSet presAssocID="{7AAEBE28-A6D5-4D56-B3D9-CA31F37617EE}" presName="iconSpace" presStyleCnt="0"/>
      <dgm:spPr/>
    </dgm:pt>
    <dgm:pt modelId="{31B3AD66-AF98-4196-A08C-88429BB2CB60}" type="pres">
      <dgm:prSet presAssocID="{7AAEBE28-A6D5-4D56-B3D9-CA31F37617EE}" presName="parTx" presStyleLbl="revTx" presStyleIdx="2" presStyleCnt="6">
        <dgm:presLayoutVars>
          <dgm:chMax val="0"/>
          <dgm:chPref val="0"/>
        </dgm:presLayoutVars>
      </dgm:prSet>
      <dgm:spPr/>
    </dgm:pt>
    <dgm:pt modelId="{B6E9F859-6564-4389-B2FE-B91B9E8D965D}" type="pres">
      <dgm:prSet presAssocID="{7AAEBE28-A6D5-4D56-B3D9-CA31F37617EE}" presName="txSpace" presStyleCnt="0"/>
      <dgm:spPr/>
    </dgm:pt>
    <dgm:pt modelId="{641B85B2-7E83-4A34-93E1-78160926B345}" type="pres">
      <dgm:prSet presAssocID="{7AAEBE28-A6D5-4D56-B3D9-CA31F37617EE}" presName="desTx" presStyleLbl="revTx" presStyleIdx="3" presStyleCnt="6">
        <dgm:presLayoutVars/>
      </dgm:prSet>
      <dgm:spPr/>
    </dgm:pt>
    <dgm:pt modelId="{D51688C7-BF33-40D3-8B9F-5CE0BA8D3EB7}" type="pres">
      <dgm:prSet presAssocID="{8912F94A-AFE9-49BF-B9FE-611AF82409E4}" presName="sibTrans" presStyleCnt="0"/>
      <dgm:spPr/>
    </dgm:pt>
    <dgm:pt modelId="{06F20A26-2F8C-4F3E-96E5-6BD2547530BC}" type="pres">
      <dgm:prSet presAssocID="{D6566EF6-397B-45B3-9A6C-403CF3F8261C}" presName="compNode" presStyleCnt="0"/>
      <dgm:spPr/>
    </dgm:pt>
    <dgm:pt modelId="{99BB5ABA-A918-4061-9E7C-CABF1F3A303F}" type="pres">
      <dgm:prSet presAssocID="{D6566EF6-397B-45B3-9A6C-403CF3F8261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BD7AD01-53C5-433E-BFF5-209441461BA6}" type="pres">
      <dgm:prSet presAssocID="{D6566EF6-397B-45B3-9A6C-403CF3F8261C}" presName="iconSpace" presStyleCnt="0"/>
      <dgm:spPr/>
    </dgm:pt>
    <dgm:pt modelId="{A8280981-843B-4C70-9C5E-C5686E62F13E}" type="pres">
      <dgm:prSet presAssocID="{D6566EF6-397B-45B3-9A6C-403CF3F8261C}" presName="parTx" presStyleLbl="revTx" presStyleIdx="4" presStyleCnt="6">
        <dgm:presLayoutVars>
          <dgm:chMax val="0"/>
          <dgm:chPref val="0"/>
        </dgm:presLayoutVars>
      </dgm:prSet>
      <dgm:spPr/>
    </dgm:pt>
    <dgm:pt modelId="{3AFA8B66-7BF7-4AB9-9FFF-28C2BFD5328C}" type="pres">
      <dgm:prSet presAssocID="{D6566EF6-397B-45B3-9A6C-403CF3F8261C}" presName="txSpace" presStyleCnt="0"/>
      <dgm:spPr/>
    </dgm:pt>
    <dgm:pt modelId="{EEB886E4-DD9F-414D-91F2-B2C23F857D96}" type="pres">
      <dgm:prSet presAssocID="{D6566EF6-397B-45B3-9A6C-403CF3F8261C}" presName="desTx" presStyleLbl="revTx" presStyleIdx="5" presStyleCnt="6" custLinFactNeighborX="22977" custLinFactNeighborY="-34500">
        <dgm:presLayoutVars/>
      </dgm:prSet>
      <dgm:spPr/>
    </dgm:pt>
  </dgm:ptLst>
  <dgm:cxnLst>
    <dgm:cxn modelId="{78CA6A13-577E-4AE5-8431-DCB7BF290D8F}" type="presOf" srcId="{B2B197EB-1916-4232-A9F6-AE91416A9915}" destId="{8A2D42A7-3296-4649-8A40-3A6A4C16FD1C}" srcOrd="0" destOrd="0" presId="urn:microsoft.com/office/officeart/2018/2/layout/IconLabelDescriptionList"/>
    <dgm:cxn modelId="{7F249133-6ADE-4D5C-8264-864972C248E6}" srcId="{B2B197EB-1916-4232-A9F6-AE91416A9915}" destId="{7AAEBE28-A6D5-4D56-B3D9-CA31F37617EE}" srcOrd="1" destOrd="0" parTransId="{F1F05423-B50B-42F6-9D76-9A5FA2EA22AA}" sibTransId="{8912F94A-AFE9-49BF-B9FE-611AF82409E4}"/>
    <dgm:cxn modelId="{C9A4BC3C-94BD-4A60-A356-8D28FB6FCB11}" type="presOf" srcId="{7AAEBE28-A6D5-4D56-B3D9-CA31F37617EE}" destId="{31B3AD66-AF98-4196-A08C-88429BB2CB60}" srcOrd="0" destOrd="0" presId="urn:microsoft.com/office/officeart/2018/2/layout/IconLabelDescriptionList"/>
    <dgm:cxn modelId="{AE0D0048-0EFE-4950-8D1D-F2A1B447289B}" type="presOf" srcId="{D6566EF6-397B-45B3-9A6C-403CF3F8261C}" destId="{A8280981-843B-4C70-9C5E-C5686E62F13E}" srcOrd="0" destOrd="0" presId="urn:microsoft.com/office/officeart/2018/2/layout/IconLabelDescriptionList"/>
    <dgm:cxn modelId="{B3B27A9B-5A1A-4B5F-91CA-C1FEAFBE785C}" srcId="{B2B197EB-1916-4232-A9F6-AE91416A9915}" destId="{920AA595-C1B8-490D-A4AF-580CDAE56F99}" srcOrd="0" destOrd="0" parTransId="{E75D249D-5613-48C6-99BC-6E07314819E9}" sibTransId="{1FC858E3-C75D-4A09-A0F4-953845EBAB7D}"/>
    <dgm:cxn modelId="{D8B597C3-D6C6-4186-81EE-B28F5F9B4E0F}" type="presOf" srcId="{920AA595-C1B8-490D-A4AF-580CDAE56F99}" destId="{3F2029BB-A4FC-4CF6-AA12-FA34F2FCB726}" srcOrd="0" destOrd="0" presId="urn:microsoft.com/office/officeart/2018/2/layout/IconLabelDescriptionList"/>
    <dgm:cxn modelId="{6D96D2DE-E2AF-4B7B-9A26-4BFC5FF81CA4}" srcId="{B2B197EB-1916-4232-A9F6-AE91416A9915}" destId="{D6566EF6-397B-45B3-9A6C-403CF3F8261C}" srcOrd="2" destOrd="0" parTransId="{696A40BC-E690-4149-ABE6-C2A1705AC94A}" sibTransId="{7CC9D4E6-FBE0-40EE-A751-04257283DDE6}"/>
    <dgm:cxn modelId="{2C42764C-3711-4CCB-8C28-BE0D921BBEC5}" type="presParOf" srcId="{8A2D42A7-3296-4649-8A40-3A6A4C16FD1C}" destId="{FAC96A40-8B10-4920-8718-59F142B581E9}" srcOrd="0" destOrd="0" presId="urn:microsoft.com/office/officeart/2018/2/layout/IconLabelDescriptionList"/>
    <dgm:cxn modelId="{64B6195B-F7E8-47F1-A8D5-22977DF1B096}" type="presParOf" srcId="{FAC96A40-8B10-4920-8718-59F142B581E9}" destId="{8E2761A9-B9C4-4BE3-8AA7-D25FAE1FB9ED}" srcOrd="0" destOrd="0" presId="urn:microsoft.com/office/officeart/2018/2/layout/IconLabelDescriptionList"/>
    <dgm:cxn modelId="{C7987ED1-FF19-4B78-B09A-ACC7897C1536}" type="presParOf" srcId="{FAC96A40-8B10-4920-8718-59F142B581E9}" destId="{5FE00E67-F10E-4B1E-953C-153D2C51C6E7}" srcOrd="1" destOrd="0" presId="urn:microsoft.com/office/officeart/2018/2/layout/IconLabelDescriptionList"/>
    <dgm:cxn modelId="{48F13B0C-FBD4-4A6C-AD28-53004682E286}" type="presParOf" srcId="{FAC96A40-8B10-4920-8718-59F142B581E9}" destId="{3F2029BB-A4FC-4CF6-AA12-FA34F2FCB726}" srcOrd="2" destOrd="0" presId="urn:microsoft.com/office/officeart/2018/2/layout/IconLabelDescriptionList"/>
    <dgm:cxn modelId="{AE4EF23B-6F09-408C-B79C-0F765565FD52}" type="presParOf" srcId="{FAC96A40-8B10-4920-8718-59F142B581E9}" destId="{7CE20941-BA87-481C-98C1-806D5F9ED31D}" srcOrd="3" destOrd="0" presId="urn:microsoft.com/office/officeart/2018/2/layout/IconLabelDescriptionList"/>
    <dgm:cxn modelId="{80D4D71C-F3FF-4B70-A555-F9866513487B}" type="presParOf" srcId="{FAC96A40-8B10-4920-8718-59F142B581E9}" destId="{7483D130-4C04-4E54-9172-1004E18C4E65}" srcOrd="4" destOrd="0" presId="urn:microsoft.com/office/officeart/2018/2/layout/IconLabelDescriptionList"/>
    <dgm:cxn modelId="{6B9D004A-63EE-4674-BF53-DEA854215EE3}" type="presParOf" srcId="{8A2D42A7-3296-4649-8A40-3A6A4C16FD1C}" destId="{0DE00C69-0C38-42EC-B984-97F717BE90D5}" srcOrd="1" destOrd="0" presId="urn:microsoft.com/office/officeart/2018/2/layout/IconLabelDescriptionList"/>
    <dgm:cxn modelId="{0F55068A-7066-4FE9-B1F8-115A3B436A00}" type="presParOf" srcId="{8A2D42A7-3296-4649-8A40-3A6A4C16FD1C}" destId="{AEFBEBEC-4C65-473F-8CED-6CE7398A320C}" srcOrd="2" destOrd="0" presId="urn:microsoft.com/office/officeart/2018/2/layout/IconLabelDescriptionList"/>
    <dgm:cxn modelId="{2D7FB594-6B9D-4385-AF62-C1AE6E50D153}" type="presParOf" srcId="{AEFBEBEC-4C65-473F-8CED-6CE7398A320C}" destId="{E586729D-E932-469E-AAA4-129427D3239C}" srcOrd="0" destOrd="0" presId="urn:microsoft.com/office/officeart/2018/2/layout/IconLabelDescriptionList"/>
    <dgm:cxn modelId="{4CF28BFD-BD32-49C7-BFE0-121CE3DEFAA6}" type="presParOf" srcId="{AEFBEBEC-4C65-473F-8CED-6CE7398A320C}" destId="{3D4A726D-0F8C-4C5B-BB38-9D62D041388D}" srcOrd="1" destOrd="0" presId="urn:microsoft.com/office/officeart/2018/2/layout/IconLabelDescriptionList"/>
    <dgm:cxn modelId="{05C5DFB9-B374-4322-95E2-42518C179C5D}" type="presParOf" srcId="{AEFBEBEC-4C65-473F-8CED-6CE7398A320C}" destId="{31B3AD66-AF98-4196-A08C-88429BB2CB60}" srcOrd="2" destOrd="0" presId="urn:microsoft.com/office/officeart/2018/2/layout/IconLabelDescriptionList"/>
    <dgm:cxn modelId="{28A94E31-444D-4B99-B523-61419151806A}" type="presParOf" srcId="{AEFBEBEC-4C65-473F-8CED-6CE7398A320C}" destId="{B6E9F859-6564-4389-B2FE-B91B9E8D965D}" srcOrd="3" destOrd="0" presId="urn:microsoft.com/office/officeart/2018/2/layout/IconLabelDescriptionList"/>
    <dgm:cxn modelId="{0EE3DB67-DFB4-455A-ACFB-1A13A2FE9F5F}" type="presParOf" srcId="{AEFBEBEC-4C65-473F-8CED-6CE7398A320C}" destId="{641B85B2-7E83-4A34-93E1-78160926B345}" srcOrd="4" destOrd="0" presId="urn:microsoft.com/office/officeart/2018/2/layout/IconLabelDescriptionList"/>
    <dgm:cxn modelId="{C76CF68A-1C13-41B4-8368-08474D10DE24}" type="presParOf" srcId="{8A2D42A7-3296-4649-8A40-3A6A4C16FD1C}" destId="{D51688C7-BF33-40D3-8B9F-5CE0BA8D3EB7}" srcOrd="3" destOrd="0" presId="urn:microsoft.com/office/officeart/2018/2/layout/IconLabelDescriptionList"/>
    <dgm:cxn modelId="{8BECC2A0-E140-4303-949F-3456AD35D204}" type="presParOf" srcId="{8A2D42A7-3296-4649-8A40-3A6A4C16FD1C}" destId="{06F20A26-2F8C-4F3E-96E5-6BD2547530BC}" srcOrd="4" destOrd="0" presId="urn:microsoft.com/office/officeart/2018/2/layout/IconLabelDescriptionList"/>
    <dgm:cxn modelId="{40ABA16C-E04C-491E-ABB0-8EA2C5D9D7BD}" type="presParOf" srcId="{06F20A26-2F8C-4F3E-96E5-6BD2547530BC}" destId="{99BB5ABA-A918-4061-9E7C-CABF1F3A303F}" srcOrd="0" destOrd="0" presId="urn:microsoft.com/office/officeart/2018/2/layout/IconLabelDescriptionList"/>
    <dgm:cxn modelId="{53E3B009-728C-4A0F-8E9C-0D42B7FF5EA0}" type="presParOf" srcId="{06F20A26-2F8C-4F3E-96E5-6BD2547530BC}" destId="{4BD7AD01-53C5-433E-BFF5-209441461BA6}" srcOrd="1" destOrd="0" presId="urn:microsoft.com/office/officeart/2018/2/layout/IconLabelDescriptionList"/>
    <dgm:cxn modelId="{4B993443-753D-44CF-B807-66260A69E59E}" type="presParOf" srcId="{06F20A26-2F8C-4F3E-96E5-6BD2547530BC}" destId="{A8280981-843B-4C70-9C5E-C5686E62F13E}" srcOrd="2" destOrd="0" presId="urn:microsoft.com/office/officeart/2018/2/layout/IconLabelDescriptionList"/>
    <dgm:cxn modelId="{5930A30D-78FD-4ABA-B1E3-33DDD2F1039B}" type="presParOf" srcId="{06F20A26-2F8C-4F3E-96E5-6BD2547530BC}" destId="{3AFA8B66-7BF7-4AB9-9FFF-28C2BFD5328C}" srcOrd="3" destOrd="0" presId="urn:microsoft.com/office/officeart/2018/2/layout/IconLabelDescriptionList"/>
    <dgm:cxn modelId="{EBB8CCD9-5A8F-4857-AC16-90C9D18D34B4}" type="presParOf" srcId="{06F20A26-2F8C-4F3E-96E5-6BD2547530BC}" destId="{EEB886E4-DD9F-414D-91F2-B2C23F857D9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761A9-B9C4-4BE3-8AA7-D25FAE1FB9ED}">
      <dsp:nvSpPr>
        <dsp:cNvPr id="0" name=""/>
        <dsp:cNvSpPr/>
      </dsp:nvSpPr>
      <dsp:spPr>
        <a:xfrm>
          <a:off x="5524" y="34266"/>
          <a:ext cx="619550" cy="4857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029BB-A4FC-4CF6-AA12-FA34F2FCB726}">
      <dsp:nvSpPr>
        <dsp:cNvPr id="0" name=""/>
        <dsp:cNvSpPr/>
      </dsp:nvSpPr>
      <dsp:spPr>
        <a:xfrm>
          <a:off x="5524" y="652174"/>
          <a:ext cx="1770144" cy="2816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The "Miracle on the Hudson" shares surprising parallels with a cybersecurity breach.</a:t>
          </a:r>
          <a:endParaRPr lang="en-US" sz="1600" kern="1200" dirty="0"/>
        </a:p>
      </dsp:txBody>
      <dsp:txXfrm>
        <a:off x="5524" y="652174"/>
        <a:ext cx="1770144" cy="2816819"/>
      </dsp:txXfrm>
    </dsp:sp>
    <dsp:sp modelId="{7483D130-4C04-4E54-9172-1004E18C4E65}">
      <dsp:nvSpPr>
        <dsp:cNvPr id="0" name=""/>
        <dsp:cNvSpPr/>
      </dsp:nvSpPr>
      <dsp:spPr>
        <a:xfrm>
          <a:off x="5524" y="3530454"/>
          <a:ext cx="1770144" cy="354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6729D-E932-469E-AAA4-129427D3239C}">
      <dsp:nvSpPr>
        <dsp:cNvPr id="0" name=""/>
        <dsp:cNvSpPr/>
      </dsp:nvSpPr>
      <dsp:spPr>
        <a:xfrm>
          <a:off x="2085444" y="34266"/>
          <a:ext cx="619550" cy="4857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3AD66-AF98-4196-A08C-88429BB2CB60}">
      <dsp:nvSpPr>
        <dsp:cNvPr id="0" name=""/>
        <dsp:cNvSpPr/>
      </dsp:nvSpPr>
      <dsp:spPr>
        <a:xfrm>
          <a:off x="2085444" y="652174"/>
          <a:ext cx="1770144" cy="2816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Both involve high-stakes crises…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Requiring preparation,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Rapid response,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and thorough investigation.</a:t>
          </a:r>
          <a:endParaRPr lang="en-US" sz="1600" kern="1200" dirty="0"/>
        </a:p>
      </dsp:txBody>
      <dsp:txXfrm>
        <a:off x="2085444" y="652174"/>
        <a:ext cx="1770144" cy="2816819"/>
      </dsp:txXfrm>
    </dsp:sp>
    <dsp:sp modelId="{641B85B2-7E83-4A34-93E1-78160926B345}">
      <dsp:nvSpPr>
        <dsp:cNvPr id="0" name=""/>
        <dsp:cNvSpPr/>
      </dsp:nvSpPr>
      <dsp:spPr>
        <a:xfrm>
          <a:off x="2085444" y="3530454"/>
          <a:ext cx="1770144" cy="354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BB5ABA-A918-4061-9E7C-CABF1F3A303F}">
      <dsp:nvSpPr>
        <dsp:cNvPr id="0" name=""/>
        <dsp:cNvSpPr/>
      </dsp:nvSpPr>
      <dsp:spPr>
        <a:xfrm>
          <a:off x="4165364" y="34266"/>
          <a:ext cx="619550" cy="4857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80981-843B-4C70-9C5E-C5686E62F13E}">
      <dsp:nvSpPr>
        <dsp:cNvPr id="0" name=""/>
        <dsp:cNvSpPr/>
      </dsp:nvSpPr>
      <dsp:spPr>
        <a:xfrm>
          <a:off x="4165364" y="652174"/>
          <a:ext cx="1770144" cy="2816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0" kern="1200" dirty="0"/>
            <a:t>Today, I’ll outline </a:t>
          </a:r>
          <a:r>
            <a:rPr lang="en-US" sz="1600" b="1" kern="1200" dirty="0"/>
            <a:t>similarities </a:t>
          </a:r>
          <a:r>
            <a:rPr lang="en-US" sz="1600" b="0" kern="1200" dirty="0"/>
            <a:t>between the two events, focusing on: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accent2"/>
              </a:solidFill>
            </a:rPr>
            <a:t>preparation and training,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6">
                  <a:lumMod val="75000"/>
                </a:schemeClr>
              </a:solidFill>
            </a:rPr>
            <a:t>incident detection and response,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business continuity and disaster recovery,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and </a:t>
          </a:r>
          <a:r>
            <a:rPr lang="en-US" sz="1600" b="1" kern="1200" dirty="0">
              <a:solidFill>
                <a:schemeClr val="tx2">
                  <a:lumMod val="50000"/>
                  <a:lumOff val="50000"/>
                </a:schemeClr>
              </a:solidFill>
            </a:rPr>
            <a:t>aftermath investigations</a:t>
          </a:r>
          <a:r>
            <a:rPr lang="en-US" sz="1600" b="0" kern="1200" dirty="0"/>
            <a:t>.</a:t>
          </a:r>
          <a:endParaRPr lang="en-US" sz="1600" kern="1200" dirty="0"/>
        </a:p>
      </dsp:txBody>
      <dsp:txXfrm>
        <a:off x="4165364" y="652174"/>
        <a:ext cx="1770144" cy="2816819"/>
      </dsp:txXfrm>
    </dsp:sp>
    <dsp:sp modelId="{EEB886E4-DD9F-414D-91F2-B2C23F857D96}">
      <dsp:nvSpPr>
        <dsp:cNvPr id="0" name=""/>
        <dsp:cNvSpPr/>
      </dsp:nvSpPr>
      <dsp:spPr>
        <a:xfrm>
          <a:off x="4170889" y="3408106"/>
          <a:ext cx="1770144" cy="354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784A5-D9CE-6B4B-93AF-EDB70CF03EFB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3B9F5-472E-B64E-96EF-A4D8DC846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3B9F5-472E-B64E-96EF-A4D8DC846E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2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F563-94B3-7DED-3D25-17DB1AA73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D5A3D-EF22-D992-81AE-B413F740E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56ECF-0A6D-50BA-CA51-7772D8AF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44A8C-4921-9314-D011-96220F78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BD4A7-B428-5686-81EC-953F1430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7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C4EF-483C-BACE-A7B6-4C6F168B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D237B-8271-975C-3977-CFFFDB871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8372-0FF2-FD84-9D4D-FBFDE6B1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E2EC3-CA67-559A-168B-6EAEC455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43CD1-6D74-D9EB-6595-6BD6DEA9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76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E2F9D-8290-2485-B147-49EF672FF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FDAD3-7E94-6871-92C4-89ACC97FA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2E462-1C9B-E7EA-41D4-DBC2D803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6D811-A2DC-CC16-0FEF-F07EFE7D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B9B6B-0FD0-D6AC-8FBC-5A3D4BFF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5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E31B7-380A-A39B-3D62-6D1BE0577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CDF16-AEF7-7B60-D3A5-3DAAC6692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E9A75-247C-D6DC-C0C5-A9C97763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39C70-9705-7A97-9259-176967A2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F0EC6-6836-3B48-3C4E-EA853D3F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9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C037-0B6D-8B40-07EF-83546EAB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B79ED-2EB2-3E4F-9502-4986C6554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031EE-B5FA-39EC-643A-13C8DC50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2625F-D898-ED84-55A6-8A7B6B598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29679-7344-1659-E7D6-4D485686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4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E317-247D-4EB2-DD3D-9D5040FE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488F8-34EA-FAF1-CA57-802A06F74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8CFAC-D2D9-9FE1-C005-016860F66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5B914-491F-36A8-AEF9-50A537C65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743CC-841E-C34F-7FC5-6A9F5362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F448F-6266-D62E-A0E2-E5601610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8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4C83-38FF-5647-F8BB-7906815A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D7734-E6ED-9B5E-A20B-6694C5012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50FC-9956-D517-E5BF-ED3E4126B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FEDB4-3C53-85E7-346C-FAB102692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B7024-10F6-1FD3-480D-37CE26B49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FE530-0B1E-7029-A889-EC63425C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416DA-B143-15A8-3E6A-81DE6FBE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4C767-943B-61FA-1EC4-821D66E7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9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2C52-24A8-641B-DF80-E3C5DB46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7FF0A-606D-30D6-D142-E376DE88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47601-B69F-D089-F2D7-D6FE58DA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503D9-546F-9798-31AA-41F64ADC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0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82AFD-678A-227D-3602-7C9B3EAF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881722-6E13-A444-8D6E-12736CB6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2C4FF-ADF5-AF10-CA44-28556A9A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5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DC52-294D-4223-7D57-EB67A1B5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9A8F9-9053-7E8C-A1A7-CDF3626BD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DE727-4C55-FF5D-C53C-1AFC480CF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16BF6-0D1B-2560-680B-730AB2E8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FD84F-181F-7FA3-E438-B78ABF22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9B3FE-9E75-DF5D-DAFE-AF6DF5E7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6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82B4-DCC4-6A73-32AB-326E3BC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B7045-0526-5C59-D653-BD239B0CF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42CCA-291D-5A88-640B-A3326B3FF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ED6E3-D9FF-112E-3F71-99D9A537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D7181-E1C4-1C1F-BE5A-4DF7BA61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772A4-76D9-F653-BE14-7C091A7A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4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A09EF-D07B-16D3-7E74-A3413DAC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E6BBD-9202-2B25-F9FA-38F13C87C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68347-071D-FD3D-E42B-B0A557E44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D3E64C-C8BC-7141-B47A-60B26281D454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3EBB8-2749-98F3-EA9C-B3DBCFC1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36A9-E349-CCA2-24F1-DFD5ADA8F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D096FD-4F42-7748-9C5C-8B93A30C5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3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28929-7A27-B2A2-A6D7-66CED7453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43" y="163646"/>
            <a:ext cx="4622567" cy="3168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 to ISSA International’s 2025 Conference!</a:t>
            </a:r>
          </a:p>
        </p:txBody>
      </p:sp>
      <p:pic>
        <p:nvPicPr>
          <p:cNvPr id="10" name="Picture 9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A9EF67B1-29B3-01D4-0C13-710603A4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07" r="1" b="1"/>
          <a:stretch>
            <a:fillRect/>
          </a:stretch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52E1F-A5E5-D7ED-A60B-DA148B9BB4A2}"/>
              </a:ext>
            </a:extLst>
          </p:cNvPr>
          <p:cNvSpPr txBox="1"/>
          <p:nvPr/>
        </p:nvSpPr>
        <p:spPr>
          <a:xfrm>
            <a:off x="741371" y="4124173"/>
            <a:ext cx="3986155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Josh Peltz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VP of the West, Zero Networks</a:t>
            </a:r>
          </a:p>
        </p:txBody>
      </p:sp>
      <p:pic>
        <p:nvPicPr>
          <p:cNvPr id="7" name="Picture 6" descr="A person smiling and holding glasses&#10;&#10;AI-generated content may be incorrect.">
            <a:extLst>
              <a:ext uri="{FF2B5EF4-FFF2-40B4-BE49-F238E27FC236}">
                <a16:creationId xmlns:a16="http://schemas.microsoft.com/office/drawing/2014/main" id="{BD70D9BA-54D3-46AB-F883-53DBD00BE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63" r="1" b="54813"/>
          <a:stretch>
            <a:fillRect/>
          </a:stretch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  <p:pic>
        <p:nvPicPr>
          <p:cNvPr id="13" name="Picture 2" descr="ISSA International">
            <a:extLst>
              <a:ext uri="{FF2B5EF4-FFF2-40B4-BE49-F238E27FC236}">
                <a16:creationId xmlns:a16="http://schemas.microsoft.com/office/drawing/2014/main" id="{AD41B4C5-F935-1CC5-128A-D992CB5EF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66" y="5369169"/>
            <a:ext cx="1272258" cy="12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10" name="Rectangle 1640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C1D19-7390-FE5D-5729-FCCF8F62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4700" b="1" dirty="0">
                <a:effectLst/>
              </a:rPr>
              <a:t>Communication and Collaboration</a:t>
            </a:r>
            <a:endParaRPr lang="en-US" sz="4700" dirty="0"/>
          </a:p>
        </p:txBody>
      </p:sp>
      <p:sp>
        <p:nvSpPr>
          <p:cNvPr id="1641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72B29-4CFC-AAC9-A8E4-8B7A8E7B9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83" y="2634433"/>
            <a:ext cx="7348888" cy="3483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effectLst/>
              </a:rPr>
              <a:t>Flight 1549:</a:t>
            </a:r>
            <a:r>
              <a:rPr lang="en-US" sz="1600" b="0" dirty="0">
                <a:effectLst/>
              </a:rPr>
              <a:t> 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Sully and Skiles maintained clear communication with ATC about the emergency and their decision to land in the Hudson, ensuring coordinated efforts.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The crew also gave passengers clear instructions to 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</a:rPr>
              <a:t>Brace for Impact</a:t>
            </a:r>
            <a:r>
              <a:rPr lang="en-US" sz="1600" b="0" i="0" u="none" strike="noStrike" dirty="0">
                <a:effectLst/>
              </a:rPr>
              <a:t>, reducing panic.</a:t>
            </a:r>
            <a:endParaRPr lang="en-US" sz="1600" dirty="0"/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Effective communication ensures coordination and calm.</a:t>
            </a:r>
            <a:endParaRPr lang="en-US" sz="1600" b="0" i="0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Answer this question: </a:t>
            </a:r>
            <a:r>
              <a:rPr lang="en-US" sz="1600" dirty="0"/>
              <a:t>who is </a:t>
            </a:r>
            <a:r>
              <a:rPr lang="en-US" sz="1600" i="1" u="sng" dirty="0"/>
              <a:t>actually in charge</a:t>
            </a:r>
            <a:r>
              <a:rPr lang="en-US" sz="1600" dirty="0"/>
              <a:t> when bad things happen?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IR Teams must notify IT staff, Security, Operations, Executives, Legal and PR, while also updating regulators, customers and other stakeholders.</a:t>
            </a:r>
          </a:p>
          <a:p>
            <a:pPr marL="0" indent="0">
              <a:buNone/>
            </a:pPr>
            <a:r>
              <a:rPr lang="en-US" sz="1600" dirty="0"/>
              <a:t>Ensure you have an out-of-band communication method and technology.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Information-sharing is key to controlling chaos.</a:t>
            </a:r>
          </a:p>
        </p:txBody>
      </p:sp>
      <p:pic>
        <p:nvPicPr>
          <p:cNvPr id="16386" name="Picture 2" descr="Generated image">
            <a:extLst>
              <a:ext uri="{FF2B5EF4-FFF2-40B4-BE49-F238E27FC236}">
                <a16:creationId xmlns:a16="http://schemas.microsoft.com/office/drawing/2014/main" id="{E6058831-6451-DCD3-202F-F91377EE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9" r="19389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'Miracle on the Hudson' Flight: 8 ...">
            <a:extLst>
              <a:ext uri="{FF2B5EF4-FFF2-40B4-BE49-F238E27FC236}">
                <a16:creationId xmlns:a16="http://schemas.microsoft.com/office/drawing/2014/main" id="{6DA425DD-33AF-D204-248F-EDE508638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815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0CCE-B3B7-CA42-CDD1-4454BF77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8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4700" b="1" dirty="0">
                <a:effectLst/>
              </a:rPr>
              <a:t>Use of Available Resources</a:t>
            </a:r>
            <a:endParaRPr lang="en-US" sz="47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FFC5B4D-7723-AB25-D059-80E76C964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6" b="36629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825EC-2D0E-A521-492F-48939E536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81" y="3729095"/>
            <a:ext cx="8932988" cy="28404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Flight 1549:</a:t>
            </a:r>
          </a:p>
          <a:p>
            <a:pPr marL="0" indent="0">
              <a:buNone/>
            </a:pPr>
            <a:r>
              <a:rPr lang="en-US" sz="1600" b="0" dirty="0">
                <a:effectLst/>
              </a:rPr>
              <a:t>We had los</a:t>
            </a:r>
            <a:r>
              <a:rPr lang="en-US" sz="1600" dirty="0"/>
              <a:t>t all </a:t>
            </a:r>
            <a:r>
              <a:rPr lang="en-US" sz="1600" b="0" dirty="0">
                <a:effectLst/>
              </a:rPr>
              <a:t>engine power. Sully relied on the plane's gliding capabilities and on the Hudson River as an improvised runway.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Emergency equipment, like life vests and rafts, ensured passenger safety during the evac.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Creative use of resources can turn disaster into survival.</a:t>
            </a:r>
            <a:endParaRPr lang="en-US" sz="1600" b="0" i="0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Two is one, and one is none. </a:t>
            </a:r>
            <a:r>
              <a:rPr lang="en-US" sz="1600" b="0" i="0" u="none" strike="noStrike" dirty="0">
                <a:effectLst/>
              </a:rPr>
              <a:t>Have </a:t>
            </a:r>
            <a:r>
              <a:rPr lang="en-US" sz="1600" i="0" u="none" strike="noStrike" dirty="0">
                <a:effectLst/>
              </a:rPr>
              <a:t>IR retainers </a:t>
            </a:r>
            <a:r>
              <a:rPr lang="en-US" sz="1600" b="0" i="0" u="none" strike="noStrike" dirty="0">
                <a:effectLst/>
              </a:rPr>
              <a:t>as well as backups, cloud storage, and redundant systems ready to sustain operations. </a:t>
            </a:r>
          </a:p>
          <a:p>
            <a:r>
              <a:rPr lang="en-US" sz="1600" u="sng" dirty="0"/>
              <a:t>Note on IR Retainers</a:t>
            </a:r>
            <a:r>
              <a:rPr lang="en-US" sz="1600" dirty="0"/>
              <a:t>: </a:t>
            </a:r>
            <a:r>
              <a:rPr lang="en-US" sz="1600" b="1" dirty="0">
                <a:solidFill>
                  <a:srgbClr val="FF0000"/>
                </a:solidFill>
              </a:rPr>
              <a:t>Threat actors do not wait for contracts. </a:t>
            </a:r>
            <a:r>
              <a:rPr lang="en-US" sz="1600" dirty="0"/>
              <a:t>Pre-negotiated terms = faster response, clearer roles, and less chaos. The worst time to find a partner is during a crisis.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Prepared resources are lifelines during crises.</a:t>
            </a:r>
            <a:endParaRPr lang="en-US" sz="16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490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64" name="Rectangle 546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0997" y="381001"/>
            <a:ext cx="6858001" cy="6095995"/>
          </a:xfrm>
          <a:prstGeom prst="rect">
            <a:avLst/>
          </a:prstGeom>
          <a:ln>
            <a:noFill/>
          </a:ln>
          <a:effectLst>
            <a:outerShdw blurRad="381000" dist="101600" sx="99000" sy="99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06DE2E-0CBB-08D2-534C-03544C2B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52" y="4298521"/>
            <a:ext cx="4792635" cy="181164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effectLst/>
              </a:rPr>
              <a:t>Minimizing Impact: Containment and Eradication</a:t>
            </a:r>
            <a:endParaRPr lang="en-US" sz="4000" dirty="0"/>
          </a:p>
        </p:txBody>
      </p:sp>
      <p:pic>
        <p:nvPicPr>
          <p:cNvPr id="5128" name="Picture 8" descr="24 Dramatic Pictures Of The “Miracle On The Hudson” On The 10-Year  Anniversary">
            <a:extLst>
              <a:ext uri="{FF2B5EF4-FFF2-40B4-BE49-F238E27FC236}">
                <a16:creationId xmlns:a16="http://schemas.microsoft.com/office/drawing/2014/main" id="{CCAC2408-A179-7AA4-08D2-FE4C9145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4" b="-2"/>
          <a:stretch/>
        </p:blipFill>
        <p:spPr bwMode="auto">
          <a:xfrm>
            <a:off x="-1" y="10"/>
            <a:ext cx="6096001" cy="41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6" name="Content Placeholder 2">
            <a:extLst>
              <a:ext uri="{FF2B5EF4-FFF2-40B4-BE49-F238E27FC236}">
                <a16:creationId xmlns:a16="http://schemas.microsoft.com/office/drawing/2014/main" id="{A6A170D1-2BC5-63BC-1856-A801AAABD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3670" y="332859"/>
            <a:ext cx="6095995" cy="65331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effectLst/>
              </a:rPr>
              <a:t>Flight 1549: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Sully’s actions ensured that all 155 passengers and crew survived. </a:t>
            </a:r>
          </a:p>
          <a:p>
            <a:pPr marL="0" indent="0">
              <a:buNone/>
            </a:pPr>
            <a:r>
              <a:rPr lang="en-US" sz="1600" dirty="0"/>
              <a:t>He </a:t>
            </a:r>
            <a:r>
              <a:rPr lang="en-US" sz="1600" b="0" i="0" u="none" strike="noStrike" dirty="0">
                <a:effectLst/>
              </a:rPr>
              <a:t>landed in the Hudson to minimize additional casualties</a:t>
            </a:r>
            <a:r>
              <a:rPr lang="en-US" sz="1600" dirty="0"/>
              <a:t>, and </a:t>
            </a:r>
            <a:r>
              <a:rPr lang="en-US" sz="1600" b="0" i="0" u="none" strike="noStrike" dirty="0">
                <a:effectLst/>
              </a:rPr>
              <a:t>even after the emergency landing, he and the crew worked to maintain calm and guide us to safety.</a:t>
            </a:r>
            <a:endParaRPr lang="en-US" sz="1600" dirty="0"/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</a:p>
          <a:p>
            <a:pPr marL="0" indent="0">
              <a:buNone/>
            </a:pPr>
            <a:r>
              <a:rPr lang="en-US" sz="1600" dirty="0"/>
              <a:t>Fast, strategic response minimizes data loss, protects sensitive systems, and maintains public trust.</a:t>
            </a:r>
          </a:p>
          <a:p>
            <a:pPr marL="0" indent="0">
              <a:buNone/>
            </a:pPr>
            <a:r>
              <a:rPr lang="en-US" sz="1600" b="0" u="none" strike="noStrike" dirty="0">
                <a:effectLst/>
              </a:rPr>
              <a:t>Damage control is a hallmark of good crisis management.</a:t>
            </a:r>
          </a:p>
          <a:p>
            <a:pPr marL="0" indent="0">
              <a:buNone/>
            </a:pPr>
            <a:r>
              <a:rPr lang="en-US" sz="1600" b="0" u="none" strike="noStrike" dirty="0">
                <a:effectLst/>
              </a:rPr>
              <a:t>Think: </a:t>
            </a:r>
            <a:r>
              <a:rPr lang="en-US" sz="1600" b="1" i="1" dirty="0">
                <a:solidFill>
                  <a:srgbClr val="FF0000"/>
                </a:solidFill>
              </a:rPr>
              <a:t>Trees versus Forests.</a:t>
            </a:r>
            <a:r>
              <a:rPr lang="en-US" sz="1600" i="1" dirty="0"/>
              <a:t> </a:t>
            </a:r>
            <a:r>
              <a:rPr lang="en-US" sz="1600" dirty="0"/>
              <a:t>Speed of response is CRITICAL – the faster the threat actor is contained, the smaller the blast radius. </a:t>
            </a:r>
          </a:p>
          <a:p>
            <a:pPr marL="0" indent="0">
              <a:buNone/>
            </a:pPr>
            <a:r>
              <a:rPr lang="en-US" sz="1600" b="1" i="0" dirty="0">
                <a:effectLst/>
              </a:rPr>
              <a:t>Key Activities: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Attribution comes later. </a:t>
            </a:r>
            <a:r>
              <a:rPr lang="en-US" sz="1600" dirty="0"/>
              <a:t>Don’t hunt while you’re fixing the problem.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Identify / eliminate malware, unauthorized access points, or vulns.</a:t>
            </a:r>
          </a:p>
          <a:p>
            <a:pPr marL="0" indent="0">
              <a:buNone/>
            </a:pPr>
            <a:r>
              <a:rPr lang="en-US" sz="1600" dirty="0"/>
              <a:t>Develop and test runbooks for disconnecting your network(s) and disabling authentication – including on-prem, Cloud, and SaaS workloads. </a:t>
            </a:r>
          </a:p>
          <a:p>
            <a:pPr marL="0" indent="0">
              <a:buNone/>
            </a:pPr>
            <a:r>
              <a:rPr lang="en-US" sz="1600" dirty="0"/>
              <a:t>Ensure security controls remain online – include runbook exceptions for EDR, logging, identity, etc. </a:t>
            </a:r>
            <a:endParaRPr lang="en-US" sz="1600" i="1" dirty="0"/>
          </a:p>
          <a:p>
            <a:pPr marL="0" indent="0">
              <a:buNone/>
            </a:pPr>
            <a:r>
              <a:rPr lang="en-US" sz="1600" dirty="0"/>
              <a:t>Proactively or reactively implement modern </a:t>
            </a:r>
            <a:r>
              <a:rPr lang="en-US" sz="1600" b="1" dirty="0" err="1">
                <a:solidFill>
                  <a:srgbClr val="FF0000"/>
                </a:solidFill>
              </a:rPr>
              <a:t>Microsegmentation</a:t>
            </a:r>
            <a:r>
              <a:rPr lang="en-US" sz="1600" dirty="0"/>
              <a:t>. </a:t>
            </a:r>
          </a:p>
          <a:p>
            <a:pPr marL="0" indent="0">
              <a:buNone/>
            </a:pPr>
            <a:r>
              <a:rPr lang="en-US" sz="1600" dirty="0"/>
              <a:t>Also, </a:t>
            </a:r>
            <a:r>
              <a:rPr lang="en-US" sz="1600" b="1" dirty="0">
                <a:solidFill>
                  <a:srgbClr val="FF0000"/>
                </a:solidFill>
              </a:rPr>
              <a:t>policy engines are a beautiful thing.</a:t>
            </a:r>
            <a:r>
              <a:rPr lang="en-US" sz="1600" dirty="0"/>
              <a:t> Fix things at scale.</a:t>
            </a:r>
          </a:p>
          <a:p>
            <a:pPr marL="0" indent="0">
              <a:buNone/>
            </a:pPr>
            <a:endParaRPr lang="en-US" sz="1600" b="0" i="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A361E7-8E3C-64A0-DEDE-C6DDCC825A12}"/>
              </a:ext>
            </a:extLst>
          </p:cNvPr>
          <p:cNvSpPr txBox="1"/>
          <p:nvPr/>
        </p:nvSpPr>
        <p:spPr>
          <a:xfrm>
            <a:off x="17586" y="6117885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i="1" dirty="0"/>
              <a:t>Just one decision made faster (or already predetermined) WILL reduce the blast radius.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38783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3" name="Rectangle 4122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B5BD2-8960-09C5-F2FE-3B4751421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34" y="-325636"/>
            <a:ext cx="3404369" cy="2244634"/>
          </a:xfrm>
        </p:spPr>
        <p:txBody>
          <a:bodyPr>
            <a:normAutofit/>
          </a:bodyPr>
          <a:lstStyle/>
          <a:p>
            <a:pPr algn="ctr"/>
            <a:r>
              <a:rPr lang="en-US" sz="4700" b="1" dirty="0">
                <a:effectLst/>
              </a:rPr>
              <a:t>Disaster Recovery</a:t>
            </a:r>
            <a:endParaRPr lang="en-US" sz="4700" dirty="0"/>
          </a:p>
        </p:txBody>
      </p:sp>
      <p:pic>
        <p:nvPicPr>
          <p:cNvPr id="4100" name="Picture 4" descr="Commuter ferries to rescue in NYC crash ...">
            <a:extLst>
              <a:ext uri="{FF2B5EF4-FFF2-40B4-BE49-F238E27FC236}">
                <a16:creationId xmlns:a16="http://schemas.microsoft.com/office/drawing/2014/main" id="{5014235D-583E-9E10-518D-8AA5B297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925"/>
          <a:stretch/>
        </p:blipFill>
        <p:spPr bwMode="auto">
          <a:xfrm>
            <a:off x="-1" y="3184849"/>
            <a:ext cx="4317491" cy="36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5" name="Rectangle 4124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7" name="Rectangle 4126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AF773-521D-7A20-96FD-5F1DA737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890" y="96155"/>
            <a:ext cx="4333056" cy="672513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Flight 1549: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First responders ensured all passengers were evacuated safely </a:t>
            </a:r>
            <a:r>
              <a:rPr lang="en-US" sz="1600" b="0" i="0" dirty="0">
                <a:effectLst/>
              </a:rPr>
              <a:t>and provided emergency services.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The plane was later salvaged from the river </a:t>
            </a:r>
            <a:r>
              <a:rPr lang="en-US" sz="1600" b="0" i="0" u="none" strike="noStrike" dirty="0">
                <a:effectLst/>
              </a:rPr>
              <a:t>for investigation.</a:t>
            </a:r>
            <a:endParaRPr lang="en-US" sz="1600" dirty="0"/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Fast recovery minimizes harm.</a:t>
            </a:r>
            <a:endParaRPr lang="en-US" sz="1600" b="0" i="0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DR includes restoring systems, recovering data, and resuming normal operations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r>
              <a:rPr lang="en-US" sz="1600" dirty="0"/>
              <a:t>Many organization lose hours and sometimes days switching priorities mid- stream during recovery operations due to lack of knowledge / pre-defined priorities to the business.</a:t>
            </a:r>
          </a:p>
          <a:p>
            <a:pPr marL="0" indent="0">
              <a:buNone/>
            </a:pPr>
            <a:r>
              <a:rPr lang="en-US" sz="1600" i="1" dirty="0"/>
              <a:t>Recovery plans prevent long downtime.</a:t>
            </a:r>
            <a:endParaRPr lang="en-US" sz="1600" b="0" i="1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i="0" dirty="0">
                <a:effectLst/>
              </a:rPr>
              <a:t>Key Activities: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Restore systems from clean backups and validate their integrity.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Monitor systems closely for any signs of residual threats.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Threat actors target backups</a:t>
            </a:r>
            <a:r>
              <a:rPr lang="en-US" sz="1600" dirty="0"/>
              <a:t> – if they can be encrypted, deleted, or modified, then they are not backups. 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Gradually bring prioritized and eventually all systems back online to ensure stability and security.</a:t>
            </a:r>
            <a:endParaRPr lang="en-US" sz="1600" dirty="0"/>
          </a:p>
        </p:txBody>
      </p:sp>
      <p:pic>
        <p:nvPicPr>
          <p:cNvPr id="4098" name="Picture 2" descr="US Airways flight 1549 after landing in ...">
            <a:extLst>
              <a:ext uri="{FF2B5EF4-FFF2-40B4-BE49-F238E27FC236}">
                <a16:creationId xmlns:a16="http://schemas.microsoft.com/office/drawing/2014/main" id="{6CE30EAC-FA34-F6A6-9B37-354512F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r="4762" b="-1"/>
          <a:stretch/>
        </p:blipFill>
        <p:spPr bwMode="auto">
          <a:xfrm>
            <a:off x="8807838" y="-6"/>
            <a:ext cx="338416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9" name="Rectangle 4128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F3D4E-A4BD-D40C-09C8-D953AB8D781C}"/>
              </a:ext>
            </a:extLst>
          </p:cNvPr>
          <p:cNvSpPr txBox="1"/>
          <p:nvPr/>
        </p:nvSpPr>
        <p:spPr>
          <a:xfrm>
            <a:off x="43045" y="1601867"/>
            <a:ext cx="42048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i="1" dirty="0"/>
              <a:t>Most organizations create backups, very few test recovery for mission critical workloads. Finding your single-point-of-failure(s) during recovery efforts is not where you want to be. </a:t>
            </a:r>
          </a:p>
        </p:txBody>
      </p:sp>
    </p:spTree>
    <p:extLst>
      <p:ext uri="{BB962C8B-B14F-4D97-AF65-F5344CB8AC3E}">
        <p14:creationId xmlns:p14="http://schemas.microsoft.com/office/powerpoint/2010/main" val="404101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13E2-C282-8FEE-75BA-374943F3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573" y="329789"/>
            <a:ext cx="5291663" cy="795838"/>
          </a:xfrm>
        </p:spPr>
        <p:txBody>
          <a:bodyPr anchor="b">
            <a:normAutofit/>
          </a:bodyPr>
          <a:lstStyle/>
          <a:p>
            <a:r>
              <a:rPr lang="en-US" sz="4700" b="1" dirty="0">
                <a:effectLst/>
              </a:rPr>
              <a:t>Business Continuity</a:t>
            </a:r>
            <a:endParaRPr lang="en-US" sz="4700" dirty="0"/>
          </a:p>
        </p:txBody>
      </p:sp>
      <p:pic>
        <p:nvPicPr>
          <p:cNvPr id="6150" name="Picture 6" descr="How To Improve Cybersecurity And Ensure Business Continuity">
            <a:extLst>
              <a:ext uri="{FF2B5EF4-FFF2-40B4-BE49-F238E27FC236}">
                <a16:creationId xmlns:a16="http://schemas.microsoft.com/office/drawing/2014/main" id="{0BB15E65-0D27-EBD1-ED1B-F07C30F2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r="11851" b="1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0AE8B-3FAF-6673-E10B-38DB86AE4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636" y="1126842"/>
            <a:ext cx="5774268" cy="5124951"/>
          </a:xfrm>
        </p:spPr>
        <p:txBody>
          <a:bodyPr>
            <a:noAutofit/>
          </a:bodyPr>
          <a:lstStyle/>
          <a:p>
            <a:pPr marL="0" indent="0" fontAlgn="t">
              <a:buNone/>
            </a:pPr>
            <a:r>
              <a:rPr lang="en-US" sz="1600" b="1" dirty="0">
                <a:effectLst/>
              </a:rPr>
              <a:t>Flight 1549:</a:t>
            </a:r>
            <a:endParaRPr lang="en-US" sz="1600" b="0" dirty="0">
              <a:effectLst/>
            </a:endParaRPr>
          </a:p>
          <a:p>
            <a:pPr marL="0" indent="0" fontAlgn="t">
              <a:buNone/>
            </a:pPr>
            <a:r>
              <a:rPr lang="en-US" sz="1600" b="0" i="0" u="none" strike="noStrike" dirty="0">
                <a:effectLst/>
              </a:rPr>
              <a:t>Despite the emergency, US Airways continued operations, turning the incident into a positive case study on crisis management.</a:t>
            </a:r>
          </a:p>
          <a:p>
            <a:pPr marL="0" indent="0" fontAlgn="t">
              <a:buNone/>
            </a:pPr>
            <a:r>
              <a:rPr lang="en-US" sz="1600" b="0" i="0" u="none" strike="noStrike" dirty="0">
                <a:effectLst/>
              </a:rPr>
              <a:t>The airline reassured customers of their safety commitment.</a:t>
            </a:r>
          </a:p>
          <a:p>
            <a:pPr marL="0" indent="0" fontAlgn="t">
              <a:buNone/>
            </a:pPr>
            <a:r>
              <a:rPr lang="en-US" sz="1600" b="0" i="1" u="none" strike="noStrike" dirty="0">
                <a:effectLst/>
              </a:rPr>
              <a:t>Resilience builds trust.</a:t>
            </a:r>
            <a:endParaRPr lang="en-US" sz="1600" b="1" i="0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BCPs </a:t>
            </a:r>
            <a:r>
              <a:rPr lang="en-US" sz="1600" b="0" dirty="0">
                <a:effectLst/>
              </a:rPr>
              <a:t>ensure critical operations continue, even during a breach</a:t>
            </a:r>
            <a:r>
              <a:rPr lang="en-US" sz="1600" b="0" i="0" u="none" strike="noStrike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600" dirty="0"/>
              <a:t>Ensure that critical services remain operational during containment efforts and m</a:t>
            </a:r>
            <a:r>
              <a:rPr lang="en-US" sz="1600" b="0" i="0" dirty="0">
                <a:effectLst/>
              </a:rPr>
              <a:t>aintain essential business functions during the recovery process</a:t>
            </a:r>
            <a:r>
              <a:rPr lang="en-US" sz="1600" dirty="0"/>
              <a:t>.</a:t>
            </a:r>
            <a:endParaRPr lang="en-US" sz="1600" b="0" i="0" dirty="0">
              <a:effectLst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Cyber insurance is the fallback plan that you DON’T want to rely on.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Use contingency plans, such as alternative systems or processes, to ensure minimal disruption to customers and operations.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Hospitals, for instance, may switch to manual processes during a ransomware attack to maintain patient care.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Continuity planning ensures survival.</a:t>
            </a:r>
            <a:endParaRPr lang="en-US" sz="1600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7868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79" name="Rectangle 12378">
            <a:extLst>
              <a:ext uri="{FF2B5EF4-FFF2-40B4-BE49-F238E27FC236}">
                <a16:creationId xmlns:a16="http://schemas.microsoft.com/office/drawing/2014/main" id="{9E9F2A28-69A3-4945-B6B6-C2E4A6C55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A0491-B12F-2728-80C9-4729802F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661" y="258691"/>
            <a:ext cx="6706350" cy="1325563"/>
          </a:xfrm>
        </p:spPr>
        <p:txBody>
          <a:bodyPr>
            <a:noAutofit/>
          </a:bodyPr>
          <a:lstStyle/>
          <a:p>
            <a:r>
              <a:rPr lang="en-US" sz="4700" b="1" dirty="0">
                <a:effectLst/>
              </a:rPr>
              <a:t>Aftermath Investigations</a:t>
            </a:r>
            <a:endParaRPr lang="en-US" sz="4700" dirty="0"/>
          </a:p>
        </p:txBody>
      </p:sp>
      <p:sp>
        <p:nvSpPr>
          <p:cNvPr id="12380" name="Freeform: Shape 12362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4038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296" name="Picture 8" descr="US Airways Flight 1549 Ditching on the ...">
            <a:extLst>
              <a:ext uri="{FF2B5EF4-FFF2-40B4-BE49-F238E27FC236}">
                <a16:creationId xmlns:a16="http://schemas.microsoft.com/office/drawing/2014/main" id="{01D428EB-4738-D4BA-5F53-3C3C648E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6" r="-2" b="8186"/>
          <a:stretch/>
        </p:blipFill>
        <p:spPr bwMode="auto">
          <a:xfrm>
            <a:off x="314801" y="232775"/>
            <a:ext cx="4205581" cy="209000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81" name="Oval 12380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31108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82" name="Freeform: Shape 12366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2817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2294" name="Picture 6" descr="NTSB hearings ...">
            <a:extLst>
              <a:ext uri="{FF2B5EF4-FFF2-40B4-BE49-F238E27FC236}">
                <a16:creationId xmlns:a16="http://schemas.microsoft.com/office/drawing/2014/main" id="{4B25A1B9-5ADA-A5CB-B691-66150423B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7" r="2" b="2"/>
          <a:stretch/>
        </p:blipFill>
        <p:spPr bwMode="auto">
          <a:xfrm>
            <a:off x="314801" y="4105829"/>
            <a:ext cx="4205582" cy="209000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American Airlines CEO Doug Parker ...">
            <a:extLst>
              <a:ext uri="{FF2B5EF4-FFF2-40B4-BE49-F238E27FC236}">
                <a16:creationId xmlns:a16="http://schemas.microsoft.com/office/drawing/2014/main" id="{E6260C14-4B1C-631E-654B-DA678726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r="-2" b="25328"/>
          <a:stretch/>
        </p:blipFill>
        <p:spPr bwMode="auto">
          <a:xfrm>
            <a:off x="1949494" y="2198988"/>
            <a:ext cx="4205581" cy="209000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0D0B2-DB0E-665C-525F-CC736D7E7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139" y="1443697"/>
            <a:ext cx="562350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effectLst/>
              </a:rPr>
              <a:t>Flight 1549:</a:t>
            </a:r>
            <a:r>
              <a:rPr lang="en-US" sz="1600" b="0" dirty="0">
                <a:effectLst/>
              </a:rPr>
              <a:t> </a:t>
            </a:r>
          </a:p>
          <a:p>
            <a:pPr marL="0" indent="0">
              <a:buNone/>
            </a:pPr>
            <a:r>
              <a:rPr lang="en-US" sz="1600" b="0" dirty="0">
                <a:effectLst/>
              </a:rPr>
              <a:t>NTSB conducted a thorough investigation to determine cause</a:t>
            </a:r>
            <a:r>
              <a:rPr lang="en-US" sz="1600" b="0" i="0" u="none" strike="noStrike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600" dirty="0"/>
              <a:t>They </a:t>
            </a:r>
            <a:r>
              <a:rPr lang="en-US" sz="1600" b="0" i="0" u="none" strike="noStrike" dirty="0">
                <a:effectLst/>
              </a:rPr>
              <a:t>recommended safety improvements like enhanced engine designs, </a:t>
            </a:r>
            <a:r>
              <a:rPr lang="en-US" sz="1600" b="0" dirty="0">
                <a:effectLst/>
              </a:rPr>
              <a:t>safety protocols and training programs based on lessons learned</a:t>
            </a:r>
            <a:r>
              <a:rPr lang="en-US" sz="1600" b="0" i="0" u="none" strike="noStrike" dirty="0">
                <a:effectLst/>
              </a:rPr>
              <a:t> (including for dual-engine failures).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Post-crisis analysis drives improvement.</a:t>
            </a:r>
            <a:endParaRPr lang="en-US" sz="1600" b="0" i="0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</a:p>
          <a:p>
            <a:pPr marL="0" indent="0">
              <a:buNone/>
            </a:pPr>
            <a:r>
              <a:rPr lang="en-US" sz="1600" b="0" dirty="0">
                <a:effectLst/>
              </a:rPr>
              <a:t>Post-breach investigations analyze how the breach occurred, identify vulnerabilities and </a:t>
            </a:r>
            <a:r>
              <a:rPr lang="en-US" sz="1600" b="0" i="0" u="none" strike="noStrike" dirty="0">
                <a:effectLst/>
              </a:rPr>
              <a:t>attack methods</a:t>
            </a:r>
            <a:r>
              <a:rPr lang="en-US" sz="1600" b="0" dirty="0">
                <a:effectLst/>
              </a:rPr>
              <a:t>, and recommend measures to prevent future incidents.</a:t>
            </a:r>
            <a:endParaRPr lang="en-US" sz="1600" b="0" i="0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i="1" u="none" strike="noStrike" dirty="0">
                <a:solidFill>
                  <a:srgbClr val="FF0000"/>
                </a:solidFill>
                <a:effectLst/>
              </a:rPr>
              <a:t>Learning from failure strengthens defenses.</a:t>
            </a:r>
          </a:p>
          <a:p>
            <a:pPr marL="0" indent="0">
              <a:buNone/>
            </a:pPr>
            <a:r>
              <a:rPr lang="en-US" sz="1600" b="1" dirty="0"/>
              <a:t>Key Activities: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Conduct a post-incident analysis to evaluate the response's effectiveness.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Document findings: what worked well and what could be improved.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Update </a:t>
            </a:r>
            <a:r>
              <a:rPr lang="en-US" sz="1600" dirty="0"/>
              <a:t>IR</a:t>
            </a:r>
            <a:r>
              <a:rPr lang="en-US" sz="1600" b="0" i="0" dirty="0">
                <a:effectLst/>
              </a:rPr>
              <a:t> plans and training based on lessons learned.</a:t>
            </a:r>
          </a:p>
        </p:txBody>
      </p:sp>
      <p:sp>
        <p:nvSpPr>
          <p:cNvPr id="12383" name="Arc 12382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899690" y="5509119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84" name="Freeform: Shape 12370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24986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79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9" name="Rectangle 14358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1" name="Rectangle 14360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2" name="Rectangle 14361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3" name="Rectangle 14362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58" name="Rectangle 14357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60" name="Freeform: Shape 14359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D47EC-6034-96BA-6AEB-D5C425BB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82" y="-293927"/>
            <a:ext cx="3111690" cy="3556097"/>
          </a:xfrm>
        </p:spPr>
        <p:txBody>
          <a:bodyPr anchor="b">
            <a:normAutofit/>
          </a:bodyPr>
          <a:lstStyle/>
          <a:p>
            <a:pPr algn="r"/>
            <a:r>
              <a:rPr lang="en-US" sz="4700" b="1" dirty="0">
                <a:solidFill>
                  <a:srgbClr val="FFFFFF"/>
                </a:solidFill>
                <a:effectLst/>
              </a:rPr>
              <a:t>And Finally - Pay It Forward</a:t>
            </a:r>
            <a:endParaRPr lang="en-US" sz="47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FF228-D4B1-06AD-A853-1EFDEFFD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173" y="511389"/>
            <a:ext cx="4294123" cy="5848468"/>
          </a:xfrm>
        </p:spPr>
        <p:txBody>
          <a:bodyPr anchor="ctr">
            <a:noAutofit/>
          </a:bodyPr>
          <a:lstStyle/>
          <a:p>
            <a:pPr marL="0" indent="0" fontAlgn="t">
              <a:buNone/>
            </a:pPr>
            <a:r>
              <a:rPr lang="en-US" sz="1600" b="1" dirty="0">
                <a:effectLst/>
              </a:rPr>
              <a:t>Flight 1549:</a:t>
            </a:r>
            <a:endParaRPr lang="en-US" sz="1600" dirty="0"/>
          </a:p>
          <a:p>
            <a:pPr marL="0" indent="0" fontAlgn="t">
              <a:buNone/>
            </a:pPr>
            <a:r>
              <a:rPr lang="en-US" sz="1600" b="0" i="0" u="none" strike="noStrike" dirty="0">
                <a:effectLst/>
              </a:rPr>
              <a:t>The incident received extensive media coverage, and US Airways leveraged the positive outcome to reinforce its safety-first reputation.</a:t>
            </a:r>
          </a:p>
          <a:p>
            <a:pPr marL="0" indent="0" fontAlgn="t">
              <a:buNone/>
            </a:pPr>
            <a:r>
              <a:rPr lang="en-US" sz="1600" b="0" i="0" u="none" strike="noStrike" dirty="0">
                <a:effectLst/>
              </a:rPr>
              <a:t>Sully’s heroism was celebrated worldwide.</a:t>
            </a:r>
            <a:endParaRPr lang="en-US" sz="1600" dirty="0"/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Companies must inform Customers, regulators, and stakeholders about breaches.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Post-breach, Security leaders can offer firsthand accounts to enlighten and support the community.</a:t>
            </a:r>
            <a:endParaRPr lang="en-US" sz="1600" dirty="0"/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Honesty and transparency are vital.</a:t>
            </a:r>
            <a:endParaRPr lang="en-US" sz="1600" b="0" i="0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u="none" strike="noStrike" dirty="0">
                <a:solidFill>
                  <a:srgbClr val="FF0000"/>
                </a:solidFill>
                <a:effectLst/>
              </a:rPr>
              <a:t>Every crisis is a lesson.</a:t>
            </a:r>
          </a:p>
          <a:p>
            <a:pPr marL="0" indent="0">
              <a:buNone/>
            </a:pPr>
            <a:r>
              <a:rPr lang="en-US" sz="1600" b="1" i="0" dirty="0">
                <a:effectLst/>
              </a:rPr>
              <a:t>Key Activities: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Share insights with relevant stakeholders, customers and peers to enhance overall posture of the industry.</a:t>
            </a:r>
          </a:p>
        </p:txBody>
      </p:sp>
      <p:pic>
        <p:nvPicPr>
          <p:cNvPr id="18" name="Picture 17" descr="A person in a blue suit&#10;&#10;Description automatically generated">
            <a:extLst>
              <a:ext uri="{FF2B5EF4-FFF2-40B4-BE49-F238E27FC236}">
                <a16:creationId xmlns:a16="http://schemas.microsoft.com/office/drawing/2014/main" id="{1F080BE0-6EB6-63F6-4AAA-3D05251EE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6129"/>
          <a:stretch>
            <a:fillRect/>
          </a:stretch>
        </p:blipFill>
        <p:spPr>
          <a:xfrm>
            <a:off x="8331957" y="-10140"/>
            <a:ext cx="3860043" cy="2311316"/>
          </a:xfrm>
          <a:prstGeom prst="rect">
            <a:avLst/>
          </a:prstGeom>
        </p:spPr>
      </p:pic>
      <p:pic>
        <p:nvPicPr>
          <p:cNvPr id="10" name="Picture 4" descr="SolarWinds CISO Tim Brown">
            <a:extLst>
              <a:ext uri="{FF2B5EF4-FFF2-40B4-BE49-F238E27FC236}">
                <a16:creationId xmlns:a16="http://schemas.microsoft.com/office/drawing/2014/main" id="{76E1B58B-79D3-3C4C-A865-7DB9EBFD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765"/>
          <a:stretch>
            <a:fillRect/>
          </a:stretch>
        </p:blipFill>
        <p:spPr bwMode="auto">
          <a:xfrm>
            <a:off x="8331957" y="4571454"/>
            <a:ext cx="3860043" cy="22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curity Chief Joe Sullivan ...">
            <a:extLst>
              <a:ext uri="{FF2B5EF4-FFF2-40B4-BE49-F238E27FC236}">
                <a16:creationId xmlns:a16="http://schemas.microsoft.com/office/drawing/2014/main" id="{58CF9C92-45D4-C749-DD7D-3C2B0055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/>
          <a:stretch>
            <a:fillRect/>
          </a:stretch>
        </p:blipFill>
        <p:spPr bwMode="auto">
          <a:xfrm>
            <a:off x="8331957" y="2294552"/>
            <a:ext cx="3860043" cy="23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93587-498A-53DA-0EB8-D91F75BAE0B1}"/>
              </a:ext>
            </a:extLst>
          </p:cNvPr>
          <p:cNvSpPr txBox="1"/>
          <p:nvPr/>
        </p:nvSpPr>
        <p:spPr>
          <a:xfrm>
            <a:off x="132628" y="4729840"/>
            <a:ext cx="37683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dirty="0">
                <a:solidFill>
                  <a:schemeClr val="bg1"/>
                </a:solidFill>
                <a:effectLst/>
              </a:rPr>
              <a:t>”For 42 years, I've been making small, regular deposits in this bank of experience, education and training.</a:t>
            </a:r>
          </a:p>
          <a:p>
            <a:endParaRPr lang="en-US" sz="1400" i="1" dirty="0">
              <a:solidFill>
                <a:schemeClr val="bg1"/>
              </a:solidFill>
            </a:endParaRPr>
          </a:p>
          <a:p>
            <a:r>
              <a:rPr lang="en-US" sz="1400" b="0" i="1" u="none" strike="noStrike" dirty="0">
                <a:solidFill>
                  <a:schemeClr val="bg1"/>
                </a:solidFill>
                <a:effectLst/>
              </a:rPr>
              <a:t>And on January 15, the balance was sufficient so that I could make a very large withdrawal.” </a:t>
            </a:r>
          </a:p>
          <a:p>
            <a:endParaRPr lang="en-US" sz="1000" b="0" i="1" u="none" strike="noStrike" dirty="0">
              <a:solidFill>
                <a:schemeClr val="bg1"/>
              </a:solidFill>
              <a:effectLst/>
            </a:endParaRPr>
          </a:p>
          <a:p>
            <a:r>
              <a:rPr lang="en-US" sz="1400" b="0" i="1" u="none" strike="noStrike" dirty="0">
                <a:solidFill>
                  <a:schemeClr val="bg1"/>
                </a:solidFill>
                <a:effectLst/>
              </a:rPr>
              <a:t>– </a:t>
            </a:r>
            <a:r>
              <a:rPr lang="en-US" sz="1050" b="0" u="none" strike="noStrike" dirty="0">
                <a:solidFill>
                  <a:schemeClr val="bg1"/>
                </a:solidFill>
                <a:effectLst/>
              </a:rPr>
              <a:t>Captain Sully, AARP Magazine interview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4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16C03-3509-645F-78EE-4B563905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E2A4-B297-DC9D-EE1A-E987D40C0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055" y="4697106"/>
            <a:ext cx="7520129" cy="1943100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/>
              <a:t>Thank You!        </a:t>
            </a:r>
            <a:r>
              <a:rPr lang="en-US" sz="2800" b="1" dirty="0"/>
              <a:t>My LinkedIn Here </a:t>
            </a:r>
            <a:r>
              <a:rPr lang="en-US" sz="2800" b="1" dirty="0">
                <a:sym typeface="Wingdings" pitchFamily="2" charset="2"/>
              </a:rPr>
              <a:t></a:t>
            </a:r>
            <a:endParaRPr lang="en-US" sz="5400" b="1" dirty="0"/>
          </a:p>
        </p:txBody>
      </p:sp>
      <p:pic>
        <p:nvPicPr>
          <p:cNvPr id="7" name="Picture 6" descr="A group of people on a video call&#10;&#10;Description automatically generated">
            <a:extLst>
              <a:ext uri="{FF2B5EF4-FFF2-40B4-BE49-F238E27FC236}">
                <a16:creationId xmlns:a16="http://schemas.microsoft.com/office/drawing/2014/main" id="{B51BDAA9-746B-973A-73C8-890EA217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6600"/>
            <a:ext cx="12192001" cy="5966943"/>
          </a:xfrm>
          <a:prstGeom prst="rect">
            <a:avLst/>
          </a:prstGeom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60A3744-0800-F469-36E0-BE2116D0C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643" y="4270232"/>
            <a:ext cx="2768481" cy="2551672"/>
          </a:xfrm>
          <a:prstGeom prst="rect">
            <a:avLst/>
          </a:prstGeom>
        </p:spPr>
      </p:pic>
      <p:pic>
        <p:nvPicPr>
          <p:cNvPr id="3" name="Picture 2" descr="ISSA International">
            <a:extLst>
              <a:ext uri="{FF2B5EF4-FFF2-40B4-BE49-F238E27FC236}">
                <a16:creationId xmlns:a16="http://schemas.microsoft.com/office/drawing/2014/main" id="{E6856527-1D2A-3F21-597F-46799225A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35" y="5786914"/>
            <a:ext cx="1052513" cy="104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80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47" name="Rectangle 13346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43" name="Picture 13342">
            <a:extLst>
              <a:ext uri="{FF2B5EF4-FFF2-40B4-BE49-F238E27FC236}">
                <a16:creationId xmlns:a16="http://schemas.microsoft.com/office/drawing/2014/main" id="{4AD9419E-C0EE-DC17-8D88-98BAE3B31A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42660"/>
          <a:stretch/>
        </p:blipFill>
        <p:spPr>
          <a:xfrm>
            <a:off x="6251778" y="10"/>
            <a:ext cx="5976349" cy="6409879"/>
          </a:xfrm>
          <a:prstGeom prst="rect">
            <a:avLst/>
          </a:prstGeom>
        </p:spPr>
      </p:pic>
      <p:grpSp>
        <p:nvGrpSpPr>
          <p:cNvPr id="13349" name="Group 13348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13350" name="Freeform: Shape 13349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1" name="Freeform: Shape 13350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2" name="Freeform: Shape 13351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353" name="Freeform: Shape 13352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354" name="Freeform: Shape 13353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342" name="Content Placeholder 2">
            <a:extLst>
              <a:ext uri="{FF2B5EF4-FFF2-40B4-BE49-F238E27FC236}">
                <a16:creationId xmlns:a16="http://schemas.microsoft.com/office/drawing/2014/main" id="{1870BE9C-BB5F-1090-1B41-B8BE37DB1A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234530"/>
              </p:ext>
            </p:extLst>
          </p:nvPr>
        </p:nvGraphicFramePr>
        <p:xfrm>
          <a:off x="178412" y="2080230"/>
          <a:ext cx="5941034" cy="391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C0736D-ADAD-57A1-4257-1E324BF1B973}"/>
              </a:ext>
            </a:extLst>
          </p:cNvPr>
          <p:cNvSpPr txBox="1">
            <a:spLocks/>
          </p:cNvSpPr>
          <p:nvPr/>
        </p:nvSpPr>
        <p:spPr>
          <a:xfrm>
            <a:off x="132149" y="-723400"/>
            <a:ext cx="6419425" cy="2883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b="1" dirty="0">
                <a:solidFill>
                  <a:schemeClr val="tx2"/>
                </a:solidFill>
              </a:rPr>
              <a:t>Comparing ‘Flight 1549’ with a Cybersecurity Breach</a:t>
            </a:r>
          </a:p>
        </p:txBody>
      </p:sp>
      <p:pic>
        <p:nvPicPr>
          <p:cNvPr id="2" name="Picture 2" descr="ISSA International">
            <a:extLst>
              <a:ext uri="{FF2B5EF4-FFF2-40B4-BE49-F238E27FC236}">
                <a16:creationId xmlns:a16="http://schemas.microsoft.com/office/drawing/2014/main" id="{355F882A-206C-D6CD-DC93-01310B17B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66" y="5416062"/>
            <a:ext cx="1225088" cy="121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87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6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462" name="Group 18461">
            <a:extLst>
              <a:ext uri="{FF2B5EF4-FFF2-40B4-BE49-F238E27FC236}">
                <a16:creationId xmlns:a16="http://schemas.microsoft.com/office/drawing/2014/main" id="{81CC5389-CB4A-43B7-9A0E-5447CE0BC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8458" name="Color">
              <a:extLst>
                <a:ext uri="{FF2B5EF4-FFF2-40B4-BE49-F238E27FC236}">
                  <a16:creationId xmlns:a16="http://schemas.microsoft.com/office/drawing/2014/main" id="{017160F5-4BB5-41FB-B2D8-0AE0A6D7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59" name="Color">
              <a:extLst>
                <a:ext uri="{FF2B5EF4-FFF2-40B4-BE49-F238E27FC236}">
                  <a16:creationId xmlns:a16="http://schemas.microsoft.com/office/drawing/2014/main" id="{5AB10530-0B6F-40EF-9B05-F388D1BCB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461" name="Color">
            <a:extLst>
              <a:ext uri="{FF2B5EF4-FFF2-40B4-BE49-F238E27FC236}">
                <a16:creationId xmlns:a16="http://schemas.microsoft.com/office/drawing/2014/main" id="{145B2F28-3A18-4BC2-8E92-9AF66F147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F7F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440" name="Picture 8" descr="Lightning Strikes! Ethernet Data Cable ...">
            <a:extLst>
              <a:ext uri="{FF2B5EF4-FFF2-40B4-BE49-F238E27FC236}">
                <a16:creationId xmlns:a16="http://schemas.microsoft.com/office/drawing/2014/main" id="{07A2ACE3-3B6A-5F0D-99CB-0955F426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r="7372" b="1"/>
          <a:stretch/>
        </p:blipFill>
        <p:spPr bwMode="auto">
          <a:xfrm>
            <a:off x="4747307" y="653615"/>
            <a:ext cx="6702822" cy="55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63" name="Group 18462">
            <a:extLst>
              <a:ext uri="{FF2B5EF4-FFF2-40B4-BE49-F238E27FC236}">
                <a16:creationId xmlns:a16="http://schemas.microsoft.com/office/drawing/2014/main" id="{FA65A26F-1F64-451C-BFA2-F92410951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8464" name="Freeform: Shape 18463">
              <a:extLst>
                <a:ext uri="{FF2B5EF4-FFF2-40B4-BE49-F238E27FC236}">
                  <a16:creationId xmlns:a16="http://schemas.microsoft.com/office/drawing/2014/main" id="{635C965A-C516-42B1-844F-9472408C9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65" name="Freeform: Shape 18464">
              <a:extLst>
                <a:ext uri="{FF2B5EF4-FFF2-40B4-BE49-F238E27FC236}">
                  <a16:creationId xmlns:a16="http://schemas.microsoft.com/office/drawing/2014/main" id="{C4C44BFB-148D-4919-BEE5-0138A35BC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66" name="Freeform: Shape 18465">
              <a:extLst>
                <a:ext uri="{FF2B5EF4-FFF2-40B4-BE49-F238E27FC236}">
                  <a16:creationId xmlns:a16="http://schemas.microsoft.com/office/drawing/2014/main" id="{CD704AD9-4DAA-4F0F-8B02-8B765658A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67" name="Freeform: Shape 18466">
              <a:extLst>
                <a:ext uri="{FF2B5EF4-FFF2-40B4-BE49-F238E27FC236}">
                  <a16:creationId xmlns:a16="http://schemas.microsoft.com/office/drawing/2014/main" id="{9F9F0EF2-FB12-49A3-B73C-E38141A55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68" name="Freeform: Shape 18467">
              <a:extLst>
                <a:ext uri="{FF2B5EF4-FFF2-40B4-BE49-F238E27FC236}">
                  <a16:creationId xmlns:a16="http://schemas.microsoft.com/office/drawing/2014/main" id="{49A9DBF1-1403-4BE8-B87E-0393E9CDE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69" name="Freeform: Shape 18468">
              <a:extLst>
                <a:ext uri="{FF2B5EF4-FFF2-40B4-BE49-F238E27FC236}">
                  <a16:creationId xmlns:a16="http://schemas.microsoft.com/office/drawing/2014/main" id="{3979BDB7-FA20-4F60-97B1-CF3696395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70" name="Freeform: Shape 18469">
              <a:extLst>
                <a:ext uri="{FF2B5EF4-FFF2-40B4-BE49-F238E27FC236}">
                  <a16:creationId xmlns:a16="http://schemas.microsoft.com/office/drawing/2014/main" id="{3B7D32B5-D9D6-467E-8349-4A1A840FA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C54156F-30C5-7967-4D94-E4D94CFAAD39}"/>
              </a:ext>
            </a:extLst>
          </p:cNvPr>
          <p:cNvSpPr txBox="1">
            <a:spLocks/>
          </p:cNvSpPr>
          <p:nvPr/>
        </p:nvSpPr>
        <p:spPr>
          <a:xfrm>
            <a:off x="1012644" y="598948"/>
            <a:ext cx="3573794" cy="2905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i="1" dirty="0">
                <a:solidFill>
                  <a:schemeClr val="tx2"/>
                </a:solidFill>
              </a:rPr>
              <a:t>But first, a preface:</a:t>
            </a:r>
          </a:p>
          <a:p>
            <a:pPr>
              <a:spcAft>
                <a:spcPts val="600"/>
              </a:spcAft>
            </a:pPr>
            <a:endParaRPr lang="en-US" sz="1100" b="1" i="1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4800" b="1" dirty="0">
                <a:solidFill>
                  <a:schemeClr val="tx2"/>
                </a:solidFill>
              </a:rPr>
              <a:t>Lightning Strikes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CA1101-1604-4995-7FCD-0C124C087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643" y="3764655"/>
            <a:ext cx="3573793" cy="237407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In </a:t>
            </a:r>
            <a:r>
              <a:rPr lang="en-US" b="0" i="0" u="none" strike="noStrike" dirty="0">
                <a:solidFill>
                  <a:srgbClr val="FFFF00"/>
                </a:solidFill>
                <a:effectLst/>
                <a:highlight>
                  <a:srgbClr val="000000"/>
                </a:highlight>
              </a:rPr>
              <a:t>1992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, I was visiting Boca Raton, FL where I was hit by a bolt of lightning.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I was told by the doctors that I was “the first to survive that year”.</a:t>
            </a:r>
          </a:p>
        </p:txBody>
      </p:sp>
    </p:spTree>
    <p:extLst>
      <p:ext uri="{BB962C8B-B14F-4D97-AF65-F5344CB8AC3E}">
        <p14:creationId xmlns:p14="http://schemas.microsoft.com/office/powerpoint/2010/main" val="199739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8E44D-848C-8677-B12B-9FAABCF7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136" y="1028700"/>
            <a:ext cx="9947305" cy="1090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Fast Forward: January 15</a:t>
            </a:r>
            <a:r>
              <a:rPr lang="en-US" sz="4800" b="1" baseline="30000" dirty="0">
                <a:solidFill>
                  <a:srgbClr val="FFFFFF"/>
                </a:solidFill>
              </a:rPr>
              <a:t>th</a:t>
            </a:r>
            <a:r>
              <a:rPr lang="en-US" sz="4800" b="1" dirty="0">
                <a:solidFill>
                  <a:srgbClr val="FFFFFF"/>
                </a:solidFill>
              </a:rPr>
              <a:t>, 2009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Flight 1549 WaterLanding Hudson River ...">
            <a:extLst>
              <a:ext uri="{FF2B5EF4-FFF2-40B4-BE49-F238E27FC236}">
                <a16:creationId xmlns:a16="http://schemas.microsoft.com/office/drawing/2014/main" id="{331C8BAC-F4F7-869D-E763-EBFE935A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1" r="2" b="7187"/>
          <a:stretch/>
        </p:blipFill>
        <p:spPr bwMode="auto"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0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9E6688D-1DED-48EA-8368-FCD09C0B7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66012-B015-EAE4-9F7D-8DC4293F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528" y="478104"/>
            <a:ext cx="3420305" cy="1906317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Fun Facts from </a:t>
            </a:r>
            <a:r>
              <a:rPr lang="en-US" sz="4800" b="1" dirty="0">
                <a:solidFill>
                  <a:srgbClr val="FF0000"/>
                </a:solidFill>
              </a:rPr>
              <a:t>Flight 1549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AF89-0B21-3956-39D1-9EBD3775C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37" y="240632"/>
            <a:ext cx="7236888" cy="6421015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800" dirty="0"/>
              <a:t>We </a:t>
            </a:r>
            <a:r>
              <a:rPr lang="en-US" sz="1800" b="0" i="0" u="none" strike="noStrike" dirty="0">
                <a:effectLst/>
              </a:rPr>
              <a:t>struck a flock of Canada geese at an altitude of 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</a:rPr>
              <a:t>2,800 ft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0" i="0" u="none" strike="noStrike" dirty="0">
                <a:effectLst/>
              </a:rPr>
              <a:t>The aircraft slowed but continued to climb for a further 19 seconds, reaching about 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</a:rPr>
              <a:t>3,100 ft</a:t>
            </a:r>
            <a:r>
              <a:rPr lang="en-US" sz="2400" b="0" i="0" u="none" strike="noStrike" dirty="0">
                <a:effectLst/>
              </a:rPr>
              <a:t> </a:t>
            </a:r>
            <a:r>
              <a:rPr lang="en-US" sz="1800" b="0" i="0" u="none" strike="noStrike" dirty="0">
                <a:effectLst/>
              </a:rPr>
              <a:t>at an airspeed of about </a:t>
            </a:r>
            <a:r>
              <a:rPr lang="en-US" sz="1800" i="0" u="none" strike="noStrike" dirty="0">
                <a:effectLst/>
              </a:rPr>
              <a:t>213 mph </a:t>
            </a:r>
            <a:r>
              <a:rPr lang="en-US" sz="1800" b="0" i="0" u="none" strike="noStrike" dirty="0">
                <a:effectLst/>
              </a:rPr>
              <a:t>(185 knots)</a:t>
            </a:r>
          </a:p>
          <a:p>
            <a:r>
              <a:rPr lang="en-US" sz="1800" dirty="0"/>
              <a:t>We began a </a:t>
            </a:r>
            <a:r>
              <a:rPr lang="en-US" sz="1800" b="0" i="0" u="none" strike="noStrike" dirty="0">
                <a:effectLst/>
              </a:rPr>
              <a:t>glide descent, accelerating to 240 mph (210 knots) </a:t>
            </a:r>
          </a:p>
          <a:p>
            <a:r>
              <a:rPr lang="en-US" sz="1800" b="0" i="0" u="none" strike="noStrike" dirty="0">
                <a:effectLst/>
              </a:rPr>
              <a:t>The aircraft passed less than 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</a:rPr>
              <a:t>600 feet</a:t>
            </a:r>
            <a:r>
              <a:rPr lang="en-US" sz="1800" b="1" i="0" u="none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en-US" sz="1800" b="0" i="0" u="none" strike="noStrike" dirty="0">
                <a:effectLst/>
              </a:rPr>
              <a:t>above the George Washington </a:t>
            </a:r>
            <a:r>
              <a:rPr lang="en-US" sz="1800" b="0" i="0" u="none" strike="noStrike" dirty="0">
                <a:effectLst/>
                <a:cs typeface="Arial" panose="020B0604020202020204" pitchFamily="34" charset="0"/>
              </a:rPr>
              <a:t>Bridge</a:t>
            </a:r>
            <a:endParaRPr lang="en-US" sz="1800" dirty="0">
              <a:cs typeface="Arial" panose="020B0604020202020204" pitchFamily="34" charset="0"/>
            </a:endParaRPr>
          </a:p>
          <a:p>
            <a:r>
              <a:rPr lang="en-US" sz="1800" dirty="0">
                <a:cs typeface="Arial" panose="020B0604020202020204" pitchFamily="34" charset="0"/>
              </a:rPr>
              <a:t>We hit the water at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177 mph</a:t>
            </a:r>
            <a:endParaRPr lang="en-US" sz="18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sz="1800" dirty="0">
                <a:cs typeface="Arial" panose="020B0604020202020204" pitchFamily="34" charset="0"/>
              </a:rPr>
              <a:t>Total Flight Time: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5 minutes</a:t>
            </a:r>
          </a:p>
          <a:p>
            <a:pPr marL="0" indent="0"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r>
              <a:rPr lang="en-US" sz="1800" b="0" i="0" u="none" strike="noStrike" dirty="0">
                <a:effectLst/>
              </a:rPr>
              <a:t>Air temp was </a:t>
            </a:r>
            <a:r>
              <a:rPr lang="en-US" sz="2400" b="1" i="0" u="none" strike="noStrike" dirty="0">
                <a:solidFill>
                  <a:srgbClr val="00B0F0"/>
                </a:solidFill>
                <a:effectLst/>
              </a:rPr>
              <a:t>19 °F</a:t>
            </a:r>
            <a:r>
              <a:rPr lang="en-US" sz="1800" b="0" i="0" u="none" strike="noStrike" dirty="0">
                <a:effectLst/>
              </a:rPr>
              <a:t> and water temp was </a:t>
            </a:r>
            <a:r>
              <a:rPr lang="en-US" sz="2200" b="1" i="0" u="none" strike="noStrike" dirty="0">
                <a:solidFill>
                  <a:srgbClr val="00B0F0"/>
                </a:solidFill>
                <a:effectLst/>
              </a:rPr>
              <a:t>41 °F</a:t>
            </a:r>
            <a:endParaRPr lang="en-US" sz="1800" b="1" i="0" u="none" strike="noStrike" dirty="0">
              <a:solidFill>
                <a:srgbClr val="00B0F0"/>
              </a:solidFill>
              <a:effectLst/>
            </a:endParaRPr>
          </a:p>
          <a:p>
            <a:r>
              <a:rPr lang="en-US" sz="1800" b="0" i="0" u="none" strike="noStrike" dirty="0">
                <a:effectLst/>
              </a:rPr>
              <a:t>Passengers and crew sustained </a:t>
            </a:r>
            <a:r>
              <a:rPr lang="en-US" sz="2400" b="1" dirty="0">
                <a:solidFill>
                  <a:srgbClr val="00B0F0"/>
                </a:solidFill>
              </a:rPr>
              <a:t>95</a:t>
            </a:r>
            <a:r>
              <a:rPr lang="en-US" sz="2200" b="0" i="0" u="none" strike="noStrike" dirty="0">
                <a:effectLst/>
              </a:rPr>
              <a:t> </a:t>
            </a:r>
            <a:r>
              <a:rPr lang="en-US" sz="1800" b="0" i="0" u="none" strike="noStrike" dirty="0">
                <a:effectLst/>
              </a:rPr>
              <a:t>minor and five serious injuries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78</a:t>
            </a:r>
            <a:r>
              <a:rPr lang="en-US" sz="1800" b="1" i="0" u="none" strike="noStrike" dirty="0">
                <a:effectLst/>
              </a:rPr>
              <a:t> </a:t>
            </a:r>
            <a:r>
              <a:rPr lang="en-US" sz="1800" b="0" i="0" u="none" strike="noStrike" dirty="0">
                <a:effectLst/>
              </a:rPr>
              <a:t>people received medical treatment, mostly for minor injuries and hypothermia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24</a:t>
            </a:r>
            <a:r>
              <a:rPr lang="en-US" sz="1800" b="1" i="0" u="none" strike="noStrike" dirty="0">
                <a:effectLst/>
              </a:rPr>
              <a:t> </a:t>
            </a:r>
            <a:r>
              <a:rPr lang="en-US" sz="1800" b="0" i="0" u="none" strike="noStrike" dirty="0">
                <a:effectLst/>
              </a:rPr>
              <a:t>passengers and two rescuers were treated at hospitals</a:t>
            </a:r>
          </a:p>
          <a:p>
            <a:r>
              <a:rPr lang="en-US" sz="1800" dirty="0"/>
              <a:t>with </a:t>
            </a:r>
            <a:r>
              <a:rPr lang="en-US" sz="2400" b="1" dirty="0">
                <a:solidFill>
                  <a:srgbClr val="00B0F0"/>
                </a:solidFill>
              </a:rPr>
              <a:t>Zero Fatalities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…hence the media’s name,</a:t>
            </a:r>
          </a:p>
          <a:p>
            <a:pPr marL="457200" lvl="1" indent="0">
              <a:buNone/>
            </a:pPr>
            <a:r>
              <a:rPr lang="en-US" sz="2800" b="1" dirty="0"/>
              <a:t>                          </a:t>
            </a:r>
            <a:r>
              <a:rPr lang="en-US" sz="3000" b="1" dirty="0"/>
              <a:t>“The Miracle on the Hudson”</a:t>
            </a:r>
            <a:endParaRPr lang="en-US" sz="28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3F06446-D511-7E78-7A86-D0E84065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r="3" b="3"/>
          <a:stretch/>
        </p:blipFill>
        <p:spPr bwMode="auto">
          <a:xfrm>
            <a:off x="7913716" y="2768743"/>
            <a:ext cx="4278284" cy="408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BD38F4-5888-4B5B-836C-A316C522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7881712" y="-2"/>
            <a:ext cx="4310288" cy="6858002"/>
            <a:chOff x="0" y="-2"/>
            <a:chExt cx="4310288" cy="685800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3D150B-ADB5-401D-8304-C7845A109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68743"/>
              <a:ext cx="4310288" cy="6400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D3AB31-A71C-4414-BA05-CF667CBA3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49283" y="3396995"/>
              <a:ext cx="6858002" cy="6400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692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7FD20-432C-30DD-FEF3-B39BFB0CC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70FBDD-5537-6C89-C365-4D0D11D4CF68}"/>
              </a:ext>
            </a:extLst>
          </p:cNvPr>
          <p:cNvSpPr txBox="1">
            <a:spLocks/>
          </p:cNvSpPr>
          <p:nvPr/>
        </p:nvSpPr>
        <p:spPr>
          <a:xfrm>
            <a:off x="572493" y="154315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700" b="1" dirty="0"/>
              <a:t>Why Is My Story Relevant to Yours…?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65182-C182-E925-8BC0-898E088FFE33}"/>
              </a:ext>
            </a:extLst>
          </p:cNvPr>
          <p:cNvSpPr txBox="1"/>
          <p:nvPr/>
        </p:nvSpPr>
        <p:spPr>
          <a:xfrm>
            <a:off x="500301" y="1782548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Preparation and Training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Incident Detection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Rapid Decision-Making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Communication and Collaboration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Use of Available Resources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Minimizing Impact: Containment and Eradication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Disaster Recovery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Business Continuity</a:t>
            </a:r>
          </a:p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Aftermath Investigations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Public and Stakeholder Communication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Pay It Forward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Lessons Learned</a:t>
            </a:r>
            <a:endParaRPr lang="en-US" sz="2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4" descr="A group of boats in the water&#10;&#10;Description automatically generated">
            <a:extLst>
              <a:ext uri="{FF2B5EF4-FFF2-40B4-BE49-F238E27FC236}">
                <a16:creationId xmlns:a16="http://schemas.microsoft.com/office/drawing/2014/main" id="{CF3C05BA-48F4-B608-C48C-F5A6FAB7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r="21714" b="-3"/>
          <a:stretch>
            <a:fillRect/>
          </a:stretch>
        </p:blipFill>
        <p:spPr bwMode="auto">
          <a:xfrm>
            <a:off x="7206922" y="1829277"/>
            <a:ext cx="4800600" cy="49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65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6F5C2-06E8-0B15-24E8-CD4BFDD8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8" name="Rectangle 18447">
            <a:extLst>
              <a:ext uri="{FF2B5EF4-FFF2-40B4-BE49-F238E27FC236}">
                <a16:creationId xmlns:a16="http://schemas.microsoft.com/office/drawing/2014/main" id="{50FD75F5-B8AE-0585-D6DB-BFEABDE55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50" name="Rectangle 18449">
            <a:extLst>
              <a:ext uri="{FF2B5EF4-FFF2-40B4-BE49-F238E27FC236}">
                <a16:creationId xmlns:a16="http://schemas.microsoft.com/office/drawing/2014/main" id="{20748234-760B-0A1C-4078-9F7DD0ED8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00BB0A-6108-D7B1-EE1E-0535ACFDEBCB}"/>
              </a:ext>
            </a:extLst>
          </p:cNvPr>
          <p:cNvSpPr txBox="1">
            <a:spLocks/>
          </p:cNvSpPr>
          <p:nvPr/>
        </p:nvSpPr>
        <p:spPr>
          <a:xfrm>
            <a:off x="115782" y="176466"/>
            <a:ext cx="7837092" cy="1330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Preparation and Training</a:t>
            </a:r>
            <a:endParaRPr lang="en-US" sz="4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B24849C-8142-2CA8-80C4-649CCEDBF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96" y="1245441"/>
            <a:ext cx="6741489" cy="390890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Flight 1549: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The crew</a:t>
            </a:r>
            <a:r>
              <a:rPr lang="en-US" sz="1600" dirty="0"/>
              <a:t>, Air Traffic Control and the first responders a</a:t>
            </a:r>
            <a:r>
              <a:rPr lang="en-US" sz="1600" b="0" i="0" u="none" strike="noStrike" dirty="0">
                <a:effectLst/>
              </a:rPr>
              <a:t>ll played vital roles, using </a:t>
            </a:r>
            <a:r>
              <a:rPr lang="en-US" sz="1600" dirty="0"/>
              <a:t>their</a:t>
            </a:r>
            <a:r>
              <a:rPr lang="en-US" sz="1600" b="0" i="0" u="none" strike="noStrike" dirty="0">
                <a:effectLst/>
              </a:rPr>
              <a:t> training to assist with emergency protocols.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Advanced preparation saves lives.</a:t>
            </a:r>
            <a:endParaRPr lang="en-US" sz="1600" b="0" i="0" u="none" strike="noStrike" dirty="0">
              <a:effectLst/>
            </a:endParaRPr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Organizations prepare for breaches through awareness training for employees</a:t>
            </a:r>
            <a:r>
              <a:rPr lang="en-US" sz="1600" dirty="0"/>
              <a:t> </a:t>
            </a:r>
            <a:r>
              <a:rPr lang="en-US" sz="1600" b="0" i="0" u="none" strike="noStrike" dirty="0">
                <a:effectLst/>
              </a:rPr>
              <a:t>and 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</a:rPr>
              <a:t>IR drills</a:t>
            </a:r>
            <a:r>
              <a:rPr lang="en-US" sz="1600" b="0" i="0" u="none" strike="noStrike" dirty="0">
                <a:effectLst/>
              </a:rPr>
              <a:t>: </a:t>
            </a:r>
            <a:r>
              <a:rPr lang="en-US" sz="1600" b="0" i="0" u="none" strike="noStrike" dirty="0" err="1">
                <a:effectLst/>
              </a:rPr>
              <a:t>pentests</a:t>
            </a:r>
            <a:r>
              <a:rPr lang="en-US" sz="1600" b="0" i="0" u="none" strike="noStrike" dirty="0">
                <a:effectLst/>
              </a:rPr>
              <a:t>, security validations, tabletops.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Simulations and training ensure readiness for real-world crises.</a:t>
            </a:r>
          </a:p>
          <a:p>
            <a:pPr marL="0" indent="0" algn="l">
              <a:buNone/>
            </a:pPr>
            <a:r>
              <a:rPr lang="en-US" sz="1600" b="1" i="0" dirty="0">
                <a:effectLst/>
              </a:rPr>
              <a:t>Key Activities:</a:t>
            </a:r>
          </a:p>
          <a:p>
            <a:pPr marL="0" indent="0" algn="l">
              <a:buNone/>
            </a:pPr>
            <a:r>
              <a:rPr lang="en-US" sz="1600" b="0" i="0" dirty="0">
                <a:effectLst/>
              </a:rPr>
              <a:t>Develop and implement an IR plan - and then </a:t>
            </a:r>
            <a:r>
              <a:rPr lang="en-US" sz="1600" b="1" i="0" dirty="0">
                <a:solidFill>
                  <a:srgbClr val="FF0000"/>
                </a:solidFill>
                <a:effectLst/>
              </a:rPr>
              <a:t>be prepared to change the plan</a:t>
            </a:r>
            <a:r>
              <a:rPr lang="en-US" sz="16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Conduct </a:t>
            </a:r>
            <a:r>
              <a:rPr lang="en-US" sz="1600" b="0" i="0" u="none" strike="noStrike" dirty="0">
                <a:effectLst/>
              </a:rPr>
              <a:t>tabletops to simulate attacks, protect systems and secure sensitive data.</a:t>
            </a:r>
          </a:p>
          <a:p>
            <a:pPr marL="0" indent="0" algn="l">
              <a:buNone/>
            </a:pPr>
            <a:r>
              <a:rPr lang="en-US" sz="1600" b="0" i="0" dirty="0">
                <a:effectLst/>
              </a:rPr>
              <a:t>Deploy monitoring tools and establish communication protocols.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Focus on </a:t>
            </a:r>
            <a:r>
              <a:rPr lang="en-US" sz="1600" b="1" dirty="0">
                <a:solidFill>
                  <a:srgbClr val="FF0000"/>
                </a:solidFill>
              </a:rPr>
              <a:t>I&amp;W</a:t>
            </a:r>
            <a:r>
              <a:rPr lang="en-US" sz="1600" dirty="0"/>
              <a:t> (indications and warnings).</a:t>
            </a:r>
          </a:p>
          <a:p>
            <a:pPr marL="0" indent="0">
              <a:buNone/>
            </a:pPr>
            <a:r>
              <a:rPr lang="en-US" sz="1600" dirty="0"/>
              <a:t>Don’t forget viewing the scenarios through a </a:t>
            </a:r>
            <a:r>
              <a:rPr lang="en-US" sz="1600" b="1" dirty="0">
                <a:solidFill>
                  <a:srgbClr val="FF0000"/>
                </a:solidFill>
              </a:rPr>
              <a:t>non-cyber</a:t>
            </a:r>
            <a:r>
              <a:rPr lang="en-US" sz="1600" dirty="0"/>
              <a:t> lens; ensure that all personnel are aware of their roles in the event of an incident.</a:t>
            </a:r>
          </a:p>
          <a:p>
            <a:pPr marL="0" indent="0" algn="l">
              <a:buNone/>
            </a:pPr>
            <a:endParaRPr lang="en-US" sz="1600" b="0" i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F98B8-7055-771A-B8CA-4621EC343F08}"/>
              </a:ext>
            </a:extLst>
          </p:cNvPr>
          <p:cNvSpPr txBox="1"/>
          <p:nvPr/>
        </p:nvSpPr>
        <p:spPr>
          <a:xfrm>
            <a:off x="7781879" y="4173417"/>
            <a:ext cx="4486324" cy="27084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i="1" u="none" strike="noStrike" dirty="0">
                <a:effectLst/>
              </a:rPr>
              <a:t>”For 42 years, I've been making small, regular deposits in this bank of experience, education and training.</a:t>
            </a:r>
          </a:p>
          <a:p>
            <a:endParaRPr lang="en-US" sz="2000" i="1" dirty="0"/>
          </a:p>
          <a:p>
            <a:r>
              <a:rPr lang="en-US" sz="2000" b="0" i="1" u="none" strike="noStrike" dirty="0">
                <a:effectLst/>
              </a:rPr>
              <a:t>And on January 15, the balance was sufficient so that I could make a very large withdrawal.” </a:t>
            </a:r>
          </a:p>
          <a:p>
            <a:endParaRPr lang="en-US" sz="1200" b="0" i="1" u="none" strike="noStrike" dirty="0">
              <a:effectLst/>
            </a:endParaRPr>
          </a:p>
          <a:p>
            <a:r>
              <a:rPr lang="en-US" b="0" i="1" u="none" strike="noStrike" dirty="0">
                <a:effectLst/>
              </a:rPr>
              <a:t>– </a:t>
            </a:r>
            <a:r>
              <a:rPr lang="en-US" sz="1400" b="0" u="none" strike="noStrike" dirty="0">
                <a:effectLst/>
              </a:rPr>
              <a:t>Captain Sully, AARP Magazine interview</a:t>
            </a:r>
            <a:endParaRPr lang="en-US" dirty="0"/>
          </a:p>
        </p:txBody>
      </p:sp>
      <p:pic>
        <p:nvPicPr>
          <p:cNvPr id="9" name="Picture 4" descr="Captain Sully didn't train for water ...">
            <a:extLst>
              <a:ext uri="{FF2B5EF4-FFF2-40B4-BE49-F238E27FC236}">
                <a16:creationId xmlns:a16="http://schemas.microsoft.com/office/drawing/2014/main" id="{BD0BBE1F-4F9C-2C36-FFCC-2ECD4369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r="3" b="3"/>
          <a:stretch/>
        </p:blipFill>
        <p:spPr bwMode="auto">
          <a:xfrm>
            <a:off x="8906132" y="8021"/>
            <a:ext cx="3285871" cy="2182973"/>
          </a:xfrm>
          <a:custGeom>
            <a:avLst/>
            <a:gdLst/>
            <a:ahLst/>
            <a:cxnLst/>
            <a:rect l="l" t="t" r="r" b="b"/>
            <a:pathLst>
              <a:path w="3440934" h="2286000">
                <a:moveTo>
                  <a:pt x="172481" y="2232285"/>
                </a:moveTo>
                <a:lnTo>
                  <a:pt x="172531" y="2232737"/>
                </a:lnTo>
                <a:lnTo>
                  <a:pt x="172407" y="2233032"/>
                </a:lnTo>
                <a:cubicBezTo>
                  <a:pt x="172452" y="2232834"/>
                  <a:pt x="172808" y="2231800"/>
                  <a:pt x="172481" y="2232285"/>
                </a:cubicBezTo>
                <a:close/>
                <a:moveTo>
                  <a:pt x="18615" y="0"/>
                </a:moveTo>
                <a:lnTo>
                  <a:pt x="3440934" y="0"/>
                </a:lnTo>
                <a:lnTo>
                  <a:pt x="3440934" y="2286000"/>
                </a:lnTo>
                <a:lnTo>
                  <a:pt x="178765" y="2286000"/>
                </a:lnTo>
                <a:lnTo>
                  <a:pt x="174444" y="2250010"/>
                </a:lnTo>
                <a:lnTo>
                  <a:pt x="172531" y="2232737"/>
                </a:lnTo>
                <a:lnTo>
                  <a:pt x="174201" y="2228764"/>
                </a:lnTo>
                <a:cubicBezTo>
                  <a:pt x="177345" y="2221109"/>
                  <a:pt x="195223" y="2193427"/>
                  <a:pt x="191343" y="2186356"/>
                </a:cubicBezTo>
                <a:cubicBezTo>
                  <a:pt x="178219" y="2152642"/>
                  <a:pt x="168572" y="2171498"/>
                  <a:pt x="164067" y="2142065"/>
                </a:cubicBezTo>
                <a:cubicBezTo>
                  <a:pt x="160133" y="2108680"/>
                  <a:pt x="159859" y="2130285"/>
                  <a:pt x="146664" y="2089229"/>
                </a:cubicBezTo>
                <a:cubicBezTo>
                  <a:pt x="150478" y="2084435"/>
                  <a:pt x="154800" y="2063293"/>
                  <a:pt x="152113" y="2054485"/>
                </a:cubicBezTo>
                <a:cubicBezTo>
                  <a:pt x="150513" y="2038242"/>
                  <a:pt x="152449" y="2036605"/>
                  <a:pt x="144880" y="2020593"/>
                </a:cubicBezTo>
                <a:cubicBezTo>
                  <a:pt x="150732" y="2023165"/>
                  <a:pt x="151291" y="1972155"/>
                  <a:pt x="157720" y="1979286"/>
                </a:cubicBezTo>
                <a:cubicBezTo>
                  <a:pt x="162030" y="1968351"/>
                  <a:pt x="153186" y="1963668"/>
                  <a:pt x="156833" y="1952854"/>
                </a:cubicBezTo>
                <a:cubicBezTo>
                  <a:pt x="156957" y="1940918"/>
                  <a:pt x="151341" y="1960059"/>
                  <a:pt x="149917" y="1946946"/>
                </a:cubicBezTo>
                <a:lnTo>
                  <a:pt x="153743" y="1875565"/>
                </a:lnTo>
                <a:cubicBezTo>
                  <a:pt x="149772" y="1866223"/>
                  <a:pt x="150846" y="1858473"/>
                  <a:pt x="153507" y="1850807"/>
                </a:cubicBezTo>
                <a:cubicBezTo>
                  <a:pt x="151112" y="1828667"/>
                  <a:pt x="173586" y="1811973"/>
                  <a:pt x="173799" y="1786925"/>
                </a:cubicBezTo>
                <a:cubicBezTo>
                  <a:pt x="168188" y="1760165"/>
                  <a:pt x="157236" y="1742030"/>
                  <a:pt x="157426" y="1715265"/>
                </a:cubicBezTo>
                <a:cubicBezTo>
                  <a:pt x="147202" y="1689354"/>
                  <a:pt x="168916" y="1697216"/>
                  <a:pt x="167109" y="1674793"/>
                </a:cubicBezTo>
                <a:cubicBezTo>
                  <a:pt x="157138" y="1638671"/>
                  <a:pt x="174193" y="1675326"/>
                  <a:pt x="168434" y="1619050"/>
                </a:cubicBezTo>
                <a:cubicBezTo>
                  <a:pt x="166922" y="1615926"/>
                  <a:pt x="156527" y="1609033"/>
                  <a:pt x="158412" y="1609679"/>
                </a:cubicBezTo>
                <a:cubicBezTo>
                  <a:pt x="157079" y="1597353"/>
                  <a:pt x="177090" y="1561235"/>
                  <a:pt x="173964" y="1543700"/>
                </a:cubicBezTo>
                <a:cubicBezTo>
                  <a:pt x="177333" y="1508983"/>
                  <a:pt x="167634" y="1492719"/>
                  <a:pt x="167811" y="1467670"/>
                </a:cubicBezTo>
                <a:cubicBezTo>
                  <a:pt x="172477" y="1438484"/>
                  <a:pt x="177359" y="1421247"/>
                  <a:pt x="188428" y="1369969"/>
                </a:cubicBezTo>
                <a:lnTo>
                  <a:pt x="217496" y="1196801"/>
                </a:lnTo>
                <a:cubicBezTo>
                  <a:pt x="245293" y="1130831"/>
                  <a:pt x="218387" y="1051919"/>
                  <a:pt x="216976" y="1013447"/>
                </a:cubicBezTo>
                <a:cubicBezTo>
                  <a:pt x="205168" y="998657"/>
                  <a:pt x="215132" y="984657"/>
                  <a:pt x="209028" y="965967"/>
                </a:cubicBezTo>
                <a:cubicBezTo>
                  <a:pt x="202413" y="923668"/>
                  <a:pt x="186505" y="882644"/>
                  <a:pt x="188665" y="826635"/>
                </a:cubicBezTo>
                <a:cubicBezTo>
                  <a:pt x="154241" y="805031"/>
                  <a:pt x="166790" y="738356"/>
                  <a:pt x="143158" y="687408"/>
                </a:cubicBezTo>
                <a:cubicBezTo>
                  <a:pt x="136288" y="657129"/>
                  <a:pt x="147156" y="607330"/>
                  <a:pt x="128870" y="598473"/>
                </a:cubicBezTo>
                <a:cubicBezTo>
                  <a:pt x="137949" y="583359"/>
                  <a:pt x="119601" y="571975"/>
                  <a:pt x="116513" y="556793"/>
                </a:cubicBezTo>
                <a:cubicBezTo>
                  <a:pt x="121944" y="543862"/>
                  <a:pt x="115534" y="538383"/>
                  <a:pt x="113103" y="527393"/>
                </a:cubicBezTo>
                <a:cubicBezTo>
                  <a:pt x="116712" y="521931"/>
                  <a:pt x="115528" y="512540"/>
                  <a:pt x="110358" y="509836"/>
                </a:cubicBezTo>
                <a:cubicBezTo>
                  <a:pt x="99665" y="515528"/>
                  <a:pt x="101869" y="482263"/>
                  <a:pt x="93922" y="480624"/>
                </a:cubicBezTo>
                <a:cubicBezTo>
                  <a:pt x="90364" y="461815"/>
                  <a:pt x="91658" y="378414"/>
                  <a:pt x="77901" y="365726"/>
                </a:cubicBezTo>
                <a:cubicBezTo>
                  <a:pt x="68104" y="327965"/>
                  <a:pt x="82000" y="270503"/>
                  <a:pt x="79978" y="254235"/>
                </a:cubicBezTo>
                <a:cubicBezTo>
                  <a:pt x="100822" y="235742"/>
                  <a:pt x="33401" y="163109"/>
                  <a:pt x="25016" y="94011"/>
                </a:cubicBezTo>
                <a:cubicBezTo>
                  <a:pt x="26229" y="84459"/>
                  <a:pt x="25686" y="79476"/>
                  <a:pt x="20299" y="77502"/>
                </a:cubicBezTo>
                <a:cubicBezTo>
                  <a:pt x="17891" y="68655"/>
                  <a:pt x="14563" y="55480"/>
                  <a:pt x="10477" y="39898"/>
                </a:cubicBezTo>
                <a:lnTo>
                  <a:pt x="0" y="19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ully returns with lessons for cadets ...">
            <a:extLst>
              <a:ext uri="{FF2B5EF4-FFF2-40B4-BE49-F238E27FC236}">
                <a16:creationId xmlns:a16="http://schemas.microsoft.com/office/drawing/2014/main" id="{9BDD0A9A-0941-5EEB-7900-3FF5ACC7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r="-1" b="-1"/>
          <a:stretch/>
        </p:blipFill>
        <p:spPr bwMode="auto">
          <a:xfrm>
            <a:off x="8850312" y="1993226"/>
            <a:ext cx="3345119" cy="2182982"/>
          </a:xfrm>
          <a:custGeom>
            <a:avLst/>
            <a:gdLst/>
            <a:ahLst/>
            <a:cxnLst/>
            <a:rect l="l" t="t" r="r" b="b"/>
            <a:pathLst>
              <a:path w="3502979" h="2286000">
                <a:moveTo>
                  <a:pt x="10089" y="0"/>
                </a:moveTo>
                <a:lnTo>
                  <a:pt x="3502979" y="0"/>
                </a:lnTo>
                <a:lnTo>
                  <a:pt x="3502979" y="2286000"/>
                </a:lnTo>
                <a:lnTo>
                  <a:pt x="154969" y="2286000"/>
                </a:lnTo>
                <a:lnTo>
                  <a:pt x="154933" y="2285999"/>
                </a:lnTo>
                <a:cubicBezTo>
                  <a:pt x="154939" y="2285919"/>
                  <a:pt x="154948" y="2285839"/>
                  <a:pt x="154956" y="2285759"/>
                </a:cubicBezTo>
                <a:lnTo>
                  <a:pt x="157817" y="2280128"/>
                </a:lnTo>
                <a:lnTo>
                  <a:pt x="152413" y="2258335"/>
                </a:lnTo>
                <a:cubicBezTo>
                  <a:pt x="150528" y="2247599"/>
                  <a:pt x="149279" y="2236301"/>
                  <a:pt x="148708" y="2224706"/>
                </a:cubicBezTo>
                <a:cubicBezTo>
                  <a:pt x="152516" y="2222105"/>
                  <a:pt x="147106" y="2213005"/>
                  <a:pt x="146036" y="2208724"/>
                </a:cubicBezTo>
                <a:cubicBezTo>
                  <a:pt x="148522" y="2208679"/>
                  <a:pt x="149715" y="2199194"/>
                  <a:pt x="147657" y="2195828"/>
                </a:cubicBezTo>
                <a:cubicBezTo>
                  <a:pt x="138768" y="2125090"/>
                  <a:pt x="161998" y="2164893"/>
                  <a:pt x="148068" y="2122444"/>
                </a:cubicBezTo>
                <a:cubicBezTo>
                  <a:pt x="147343" y="2115342"/>
                  <a:pt x="148590" y="2110013"/>
                  <a:pt x="150648" y="2105568"/>
                </a:cubicBezTo>
                <a:lnTo>
                  <a:pt x="155787" y="2097570"/>
                </a:lnTo>
                <a:lnTo>
                  <a:pt x="153954" y="2091304"/>
                </a:lnTo>
                <a:cubicBezTo>
                  <a:pt x="153810" y="2067650"/>
                  <a:pt x="159078" y="2060678"/>
                  <a:pt x="153772" y="2046915"/>
                </a:cubicBezTo>
                <a:cubicBezTo>
                  <a:pt x="164801" y="2026580"/>
                  <a:pt x="154871" y="2033427"/>
                  <a:pt x="153183" y="2017960"/>
                </a:cubicBezTo>
                <a:cubicBezTo>
                  <a:pt x="150985" y="2005758"/>
                  <a:pt x="146752" y="2028159"/>
                  <a:pt x="146128" y="2016200"/>
                </a:cubicBezTo>
                <a:cubicBezTo>
                  <a:pt x="148976" y="2003262"/>
                  <a:pt x="140132" y="2003871"/>
                  <a:pt x="143614" y="1990415"/>
                </a:cubicBezTo>
                <a:cubicBezTo>
                  <a:pt x="150276" y="1993685"/>
                  <a:pt x="142322" y="1963865"/>
                  <a:pt x="148142" y="1962939"/>
                </a:cubicBezTo>
                <a:cubicBezTo>
                  <a:pt x="139821" y="1951510"/>
                  <a:pt x="150073" y="1945769"/>
                  <a:pt x="147508" y="1930552"/>
                </a:cubicBezTo>
                <a:cubicBezTo>
                  <a:pt x="144359" y="1923385"/>
                  <a:pt x="143818" y="1918215"/>
                  <a:pt x="147206" y="1911172"/>
                </a:cubicBezTo>
                <a:cubicBezTo>
                  <a:pt x="131877" y="1878161"/>
                  <a:pt x="146519" y="1891201"/>
                  <a:pt x="140623" y="1860308"/>
                </a:cubicBezTo>
                <a:cubicBezTo>
                  <a:pt x="134425" y="1833694"/>
                  <a:pt x="130403" y="1803523"/>
                  <a:pt x="115600" y="1777782"/>
                </a:cubicBezTo>
                <a:cubicBezTo>
                  <a:pt x="111409" y="1773057"/>
                  <a:pt x="109821" y="1761456"/>
                  <a:pt x="112056" y="1751872"/>
                </a:cubicBezTo>
                <a:cubicBezTo>
                  <a:pt x="112440" y="1750225"/>
                  <a:pt x="112926" y="1748698"/>
                  <a:pt x="113499" y="1747342"/>
                </a:cubicBezTo>
                <a:cubicBezTo>
                  <a:pt x="111234" y="1725088"/>
                  <a:pt x="101120" y="1643694"/>
                  <a:pt x="98470" y="1618347"/>
                </a:cubicBezTo>
                <a:cubicBezTo>
                  <a:pt x="103856" y="1616296"/>
                  <a:pt x="94136" y="1603478"/>
                  <a:pt x="97590" y="1595269"/>
                </a:cubicBezTo>
                <a:cubicBezTo>
                  <a:pt x="100620" y="1589389"/>
                  <a:pt x="98377" y="1584128"/>
                  <a:pt x="98140" y="1577986"/>
                </a:cubicBezTo>
                <a:cubicBezTo>
                  <a:pt x="100521" y="1569894"/>
                  <a:pt x="96220" y="1543501"/>
                  <a:pt x="93133" y="1536621"/>
                </a:cubicBezTo>
                <a:cubicBezTo>
                  <a:pt x="82411" y="1520178"/>
                  <a:pt x="90374" y="1482816"/>
                  <a:pt x="82158" y="1469154"/>
                </a:cubicBezTo>
                <a:cubicBezTo>
                  <a:pt x="80954" y="1464197"/>
                  <a:pt x="80466" y="1459348"/>
                  <a:pt x="80424" y="1454586"/>
                </a:cubicBezTo>
                <a:lnTo>
                  <a:pt x="81328" y="1441264"/>
                </a:lnTo>
                <a:lnTo>
                  <a:pt x="83625" y="1437478"/>
                </a:lnTo>
                <a:cubicBezTo>
                  <a:pt x="83435" y="1434764"/>
                  <a:pt x="83246" y="1432049"/>
                  <a:pt x="83056" y="1429335"/>
                </a:cubicBezTo>
                <a:cubicBezTo>
                  <a:pt x="83172" y="1428557"/>
                  <a:pt x="83291" y="1427781"/>
                  <a:pt x="83407" y="1427003"/>
                </a:cubicBezTo>
                <a:cubicBezTo>
                  <a:pt x="84084" y="1422546"/>
                  <a:pt x="84674" y="1418148"/>
                  <a:pt x="84906" y="1413794"/>
                </a:cubicBezTo>
                <a:cubicBezTo>
                  <a:pt x="73390" y="1419520"/>
                  <a:pt x="84992" y="1377705"/>
                  <a:pt x="75678" y="1389757"/>
                </a:cubicBezTo>
                <a:cubicBezTo>
                  <a:pt x="74957" y="1366832"/>
                  <a:pt x="66282" y="1384318"/>
                  <a:pt x="74551" y="1356760"/>
                </a:cubicBezTo>
                <a:cubicBezTo>
                  <a:pt x="72160" y="1327675"/>
                  <a:pt x="66061" y="1251589"/>
                  <a:pt x="61331" y="1215246"/>
                </a:cubicBezTo>
                <a:cubicBezTo>
                  <a:pt x="48696" y="1178057"/>
                  <a:pt x="52517" y="1164292"/>
                  <a:pt x="46176" y="1138699"/>
                </a:cubicBezTo>
                <a:cubicBezTo>
                  <a:pt x="43091" y="1088911"/>
                  <a:pt x="27949" y="1091674"/>
                  <a:pt x="39077" y="1069753"/>
                </a:cubicBezTo>
                <a:cubicBezTo>
                  <a:pt x="36360" y="1036358"/>
                  <a:pt x="22533" y="1065337"/>
                  <a:pt x="27015" y="1030325"/>
                </a:cubicBezTo>
                <a:cubicBezTo>
                  <a:pt x="25199" y="1029239"/>
                  <a:pt x="7014" y="1004953"/>
                  <a:pt x="5711" y="1002694"/>
                </a:cubicBezTo>
                <a:lnTo>
                  <a:pt x="4782" y="959024"/>
                </a:lnTo>
                <a:lnTo>
                  <a:pt x="4956" y="955844"/>
                </a:lnTo>
                <a:lnTo>
                  <a:pt x="0" y="935724"/>
                </a:lnTo>
                <a:lnTo>
                  <a:pt x="396" y="935045"/>
                </a:lnTo>
                <a:cubicBezTo>
                  <a:pt x="1170" y="933065"/>
                  <a:pt x="1530" y="930734"/>
                  <a:pt x="1027" y="927619"/>
                </a:cubicBezTo>
                <a:cubicBezTo>
                  <a:pt x="2171" y="918238"/>
                  <a:pt x="7071" y="890403"/>
                  <a:pt x="7257" y="878755"/>
                </a:cubicBezTo>
                <a:cubicBezTo>
                  <a:pt x="5425" y="872157"/>
                  <a:pt x="3693" y="865113"/>
                  <a:pt x="2142" y="857732"/>
                </a:cubicBezTo>
                <a:lnTo>
                  <a:pt x="1365" y="798432"/>
                </a:lnTo>
                <a:lnTo>
                  <a:pt x="10445" y="736329"/>
                </a:lnTo>
                <a:cubicBezTo>
                  <a:pt x="10644" y="713358"/>
                  <a:pt x="14017" y="693468"/>
                  <a:pt x="11638" y="674025"/>
                </a:cubicBezTo>
                <a:cubicBezTo>
                  <a:pt x="14263" y="666128"/>
                  <a:pt x="7702" y="658684"/>
                  <a:pt x="3774" y="651467"/>
                </a:cubicBezTo>
                <a:cubicBezTo>
                  <a:pt x="5085" y="630031"/>
                  <a:pt x="18313" y="624842"/>
                  <a:pt x="13938" y="611257"/>
                </a:cubicBezTo>
                <a:cubicBezTo>
                  <a:pt x="23010" y="599213"/>
                  <a:pt x="19548" y="598502"/>
                  <a:pt x="16950" y="592841"/>
                </a:cubicBezTo>
                <a:cubicBezTo>
                  <a:pt x="16888" y="592573"/>
                  <a:pt x="16826" y="592303"/>
                  <a:pt x="16764" y="592034"/>
                </a:cubicBezTo>
                <a:lnTo>
                  <a:pt x="18062" y="590387"/>
                </a:lnTo>
                <a:lnTo>
                  <a:pt x="18662" y="586980"/>
                </a:lnTo>
                <a:cubicBezTo>
                  <a:pt x="18533" y="583880"/>
                  <a:pt x="18403" y="580781"/>
                  <a:pt x="18274" y="577681"/>
                </a:cubicBezTo>
                <a:cubicBezTo>
                  <a:pt x="18115" y="576515"/>
                  <a:pt x="17955" y="575348"/>
                  <a:pt x="17796" y="574183"/>
                </a:cubicBezTo>
                <a:cubicBezTo>
                  <a:pt x="17589" y="571773"/>
                  <a:pt x="17612" y="570172"/>
                  <a:pt x="17805" y="569065"/>
                </a:cubicBezTo>
                <a:lnTo>
                  <a:pt x="17912" y="568936"/>
                </a:lnTo>
                <a:cubicBezTo>
                  <a:pt x="17845" y="567338"/>
                  <a:pt x="29209" y="573362"/>
                  <a:pt x="29143" y="571763"/>
                </a:cubicBezTo>
                <a:cubicBezTo>
                  <a:pt x="28562" y="563674"/>
                  <a:pt x="16337" y="548181"/>
                  <a:pt x="15392" y="540689"/>
                </a:cubicBezTo>
                <a:cubicBezTo>
                  <a:pt x="21346" y="534352"/>
                  <a:pt x="14313" y="506665"/>
                  <a:pt x="25536" y="509696"/>
                </a:cubicBezTo>
                <a:cubicBezTo>
                  <a:pt x="24595" y="499588"/>
                  <a:pt x="19934" y="493475"/>
                  <a:pt x="27295" y="496878"/>
                </a:cubicBezTo>
                <a:cubicBezTo>
                  <a:pt x="27196" y="493551"/>
                  <a:pt x="27823" y="491500"/>
                  <a:pt x="28803" y="490032"/>
                </a:cubicBezTo>
                <a:lnTo>
                  <a:pt x="29265" y="489607"/>
                </a:lnTo>
                <a:cubicBezTo>
                  <a:pt x="28500" y="481587"/>
                  <a:pt x="25372" y="452075"/>
                  <a:pt x="24211" y="441905"/>
                </a:cubicBezTo>
                <a:cubicBezTo>
                  <a:pt x="23574" y="437467"/>
                  <a:pt x="22937" y="433030"/>
                  <a:pt x="22300" y="428592"/>
                </a:cubicBezTo>
                <a:lnTo>
                  <a:pt x="22699" y="427306"/>
                </a:lnTo>
                <a:lnTo>
                  <a:pt x="28219" y="418090"/>
                </a:lnTo>
                <a:cubicBezTo>
                  <a:pt x="27250" y="415121"/>
                  <a:pt x="18397" y="412494"/>
                  <a:pt x="16799" y="410365"/>
                </a:cubicBezTo>
                <a:cubicBezTo>
                  <a:pt x="25342" y="378983"/>
                  <a:pt x="17525" y="349373"/>
                  <a:pt x="19002" y="315310"/>
                </a:cubicBezTo>
                <a:cubicBezTo>
                  <a:pt x="15978" y="276813"/>
                  <a:pt x="16726" y="257569"/>
                  <a:pt x="14356" y="235298"/>
                </a:cubicBezTo>
                <a:cubicBezTo>
                  <a:pt x="14223" y="231626"/>
                  <a:pt x="13137" y="201873"/>
                  <a:pt x="17876" y="207989"/>
                </a:cubicBezTo>
                <a:cubicBezTo>
                  <a:pt x="17051" y="174826"/>
                  <a:pt x="20805" y="126304"/>
                  <a:pt x="19885" y="92237"/>
                </a:cubicBezTo>
                <a:cubicBezTo>
                  <a:pt x="31141" y="70340"/>
                  <a:pt x="10251" y="49317"/>
                  <a:pt x="12357" y="26606"/>
                </a:cubicBezTo>
                <a:cubicBezTo>
                  <a:pt x="7176" y="29713"/>
                  <a:pt x="8629" y="17064"/>
                  <a:pt x="9916" y="34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3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4" name="Rectangle 120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8ACFC-0E88-328B-3330-0BBF9BED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693" y="75724"/>
            <a:ext cx="5803146" cy="1672499"/>
          </a:xfrm>
        </p:spPr>
        <p:txBody>
          <a:bodyPr>
            <a:normAutofit/>
          </a:bodyPr>
          <a:lstStyle/>
          <a:p>
            <a:r>
              <a:rPr lang="en-US" sz="4700" b="1" dirty="0">
                <a:effectLst/>
              </a:rPr>
              <a:t>2. Incident Detection</a:t>
            </a:r>
            <a:endParaRPr lang="en-US" sz="4700" dirty="0"/>
          </a:p>
        </p:txBody>
      </p:sp>
      <p:pic>
        <p:nvPicPr>
          <p:cNvPr id="1032" name="Picture 8" descr="The Perils of Bird-Plane Collisions">
            <a:extLst>
              <a:ext uri="{FF2B5EF4-FFF2-40B4-BE49-F238E27FC236}">
                <a16:creationId xmlns:a16="http://schemas.microsoft.com/office/drawing/2014/main" id="{7B611AEC-6380-1CA8-274E-34862ABC0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8" r="2" b="2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looking at another person&#10;&#10;Description automatically generated">
            <a:extLst>
              <a:ext uri="{FF2B5EF4-FFF2-40B4-BE49-F238E27FC236}">
                <a16:creationId xmlns:a16="http://schemas.microsoft.com/office/drawing/2014/main" id="{18B2E32E-B90C-294B-6CEA-99C52A9D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19" r="7565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1036" name="Picture 12" descr="One Mann's Movies: Sully (2016) - One Mann's Movies">
            <a:extLst>
              <a:ext uri="{FF2B5EF4-FFF2-40B4-BE49-F238E27FC236}">
                <a16:creationId xmlns:a16="http://schemas.microsoft.com/office/drawing/2014/main" id="{FFF7B385-80DD-0C29-88CA-6CAC0041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r="15961" b="-1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" name="Content Placeholder 2">
            <a:extLst>
              <a:ext uri="{FF2B5EF4-FFF2-40B4-BE49-F238E27FC236}">
                <a16:creationId xmlns:a16="http://schemas.microsoft.com/office/drawing/2014/main" id="{CBCD51F5-C024-70B0-85A1-92B129F5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806" y="1390952"/>
            <a:ext cx="5803146" cy="44924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Flight 1549: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The bird strike and dual engine failure was identified </a:t>
            </a:r>
            <a:r>
              <a:rPr lang="en-US" sz="1600" b="1" i="0" strike="noStrike" dirty="0">
                <a:solidFill>
                  <a:srgbClr val="FF0000"/>
                </a:solidFill>
                <a:effectLst/>
              </a:rPr>
              <a:t>in seconds</a:t>
            </a:r>
            <a:r>
              <a:rPr lang="en-US" sz="1600" b="0" i="0" u="none" strike="noStrike" dirty="0">
                <a:effectLst/>
              </a:rPr>
              <a:t>. 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Sully and Skiles noticed a sharp loss of thrust and unusual engine sounds, diagnosing the situation immediately.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Fast detection allows for faster action.</a:t>
            </a:r>
          </a:p>
          <a:p>
            <a:pPr marL="0" indent="0">
              <a:buNone/>
            </a:pPr>
            <a:r>
              <a:rPr lang="en-US" sz="1600" b="1" i="0" u="none" strike="noStrike" dirty="0">
                <a:effectLst/>
              </a:rPr>
              <a:t>Cybersecurity Breach:</a:t>
            </a:r>
            <a:endParaRPr lang="en-US" sz="1600" dirty="0"/>
          </a:p>
          <a:p>
            <a:pPr marL="0" indent="0">
              <a:buNone/>
            </a:pPr>
            <a:r>
              <a:rPr lang="en-US" sz="1600" b="0" i="0" u="none" strike="noStrike" dirty="0">
                <a:effectLst/>
              </a:rPr>
              <a:t>Intrusion detection systems and SIEMs alert teams to anomalies, such as unauthorized access or suspicious data transfers, </a:t>
            </a:r>
            <a:r>
              <a:rPr lang="en-US" sz="1600" b="0" i="0" dirty="0">
                <a:effectLst/>
              </a:rPr>
              <a:t>unusual network activity or system failures</a:t>
            </a:r>
            <a:r>
              <a:rPr lang="en-US" sz="1600" b="0" i="0" u="none" strike="noStrike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</a:rPr>
              <a:t>Early detection tools are critical to limiting damage.</a:t>
            </a:r>
          </a:p>
          <a:p>
            <a:pPr marL="0" indent="0">
              <a:buNone/>
            </a:pPr>
            <a:r>
              <a:rPr lang="en-US" sz="1600" b="1" i="0" dirty="0">
                <a:effectLst/>
              </a:rPr>
              <a:t>Key Activities: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Monitor for signs of a security breach or anomaly.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Analyze alerts from SIEM systems </a:t>
            </a:r>
            <a:r>
              <a:rPr lang="en-US" sz="1600" dirty="0"/>
              <a:t>– but also context from new analytics, NAV, UEBA, automated tools and playbooks.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Gather relevant data to confirm the occurrence of an incident.</a:t>
            </a:r>
          </a:p>
          <a:p>
            <a:pPr marL="0" indent="0">
              <a:buNone/>
            </a:pPr>
            <a:r>
              <a:rPr lang="en-US" sz="1600" b="0" i="0" dirty="0">
                <a:effectLst/>
              </a:rPr>
              <a:t>Classify the incident type to assess its potential impact.</a:t>
            </a:r>
          </a:p>
        </p:txBody>
      </p:sp>
    </p:spTree>
    <p:extLst>
      <p:ext uri="{BB962C8B-B14F-4D97-AF65-F5344CB8AC3E}">
        <p14:creationId xmlns:p14="http://schemas.microsoft.com/office/powerpoint/2010/main" val="207843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B2234C-9D57-F86F-B858-22A37F48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565F3-1AB0-EED5-39A5-A69189B3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3" y="136523"/>
            <a:ext cx="6982067" cy="1899912"/>
          </a:xfrm>
        </p:spPr>
        <p:txBody>
          <a:bodyPr>
            <a:noAutofit/>
          </a:bodyPr>
          <a:lstStyle/>
          <a:p>
            <a:r>
              <a:rPr lang="en-US" sz="4700" b="1" dirty="0"/>
              <a:t>3. </a:t>
            </a:r>
            <a:r>
              <a:rPr lang="en-US" sz="4700" b="1" dirty="0">
                <a:effectLst/>
              </a:rPr>
              <a:t>Rapid Decision-Making</a:t>
            </a:r>
            <a:endParaRPr lang="en-US" sz="4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107F1-CAA9-C1D3-7B07-C34DD1F7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53" y="1510841"/>
            <a:ext cx="5365777" cy="41831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effectLst/>
              </a:rPr>
              <a:t>Flight 1549:</a:t>
            </a:r>
            <a:endParaRPr lang="en-US" sz="1600" dirty="0"/>
          </a:p>
          <a:p>
            <a:pPr marL="0" indent="0">
              <a:buNone/>
            </a:pPr>
            <a:r>
              <a:rPr lang="en-US" sz="1600" b="0" dirty="0">
                <a:effectLst/>
              </a:rPr>
              <a:t>Sully had only moments to decide. </a:t>
            </a:r>
            <a:r>
              <a:rPr lang="en-US" sz="1600" b="0" i="0" u="none" strike="noStrike" dirty="0">
                <a:effectLst/>
                <a:latin typeface="system-ui"/>
              </a:rPr>
              <a:t>He assessed options: return to LGA or divert to Teterboro. 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  <a:latin typeface="system-ui"/>
              </a:rPr>
              <a:t>Neither was viable.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  <a:latin typeface="system-ui"/>
              </a:rPr>
              <a:t>Sully chose an emergency water landing in the Hudson—</a:t>
            </a:r>
          </a:p>
          <a:p>
            <a:pPr marL="0" indent="0">
              <a:buNone/>
            </a:pPr>
            <a:r>
              <a:rPr lang="en-US" sz="1600" b="0" i="0" u="none" strike="noStrike" dirty="0">
                <a:effectLst/>
                <a:latin typeface="system-ui"/>
              </a:rPr>
              <a:t>A decision that saved all 155 lives on board.</a:t>
            </a:r>
            <a:endParaRPr lang="en-US" sz="1600" dirty="0">
              <a:latin typeface="system-ui"/>
            </a:endParaRP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  <a:latin typeface="system-ui"/>
              </a:rPr>
              <a:t>Decisive action under pressure is vital.</a:t>
            </a:r>
            <a:endParaRPr lang="en-US" sz="1600" b="0" i="0" u="none" strike="noStrike" dirty="0">
              <a:effectLst/>
              <a:latin typeface="system-ui"/>
            </a:endParaRPr>
          </a:p>
          <a:p>
            <a:pPr marL="0" indent="0" algn="l">
              <a:buNone/>
            </a:pPr>
            <a:r>
              <a:rPr lang="en-US" sz="1600" b="1" i="0" u="none" strike="noStrike" dirty="0">
                <a:effectLst/>
                <a:latin typeface="system-ui"/>
              </a:rPr>
              <a:t>Cybersecurity Breach:</a:t>
            </a:r>
            <a:endParaRPr lang="en-US" sz="1600" dirty="0">
              <a:latin typeface="system-ui"/>
            </a:endParaRPr>
          </a:p>
          <a:p>
            <a:pPr marL="0" indent="0" algn="l">
              <a:buNone/>
            </a:pPr>
            <a:r>
              <a:rPr lang="en-US" sz="1600" b="0" i="0" u="none" strike="noStrike" dirty="0">
                <a:effectLst/>
                <a:latin typeface="system-ui"/>
              </a:rPr>
              <a:t>IR teams must act quickly to contain a breach and threats.</a:t>
            </a:r>
          </a:p>
          <a:p>
            <a:pPr marL="0" indent="0">
              <a:buNone/>
            </a:pPr>
            <a:r>
              <a:rPr lang="en-US" sz="1600" dirty="0">
                <a:latin typeface="system-ui"/>
              </a:rPr>
              <a:t>Follow the </a:t>
            </a:r>
            <a:r>
              <a:rPr lang="en-US" sz="1600" b="1" dirty="0">
                <a:solidFill>
                  <a:srgbClr val="FF0000"/>
                </a:solidFill>
                <a:latin typeface="system-ui"/>
              </a:rPr>
              <a:t>80/20 rule</a:t>
            </a:r>
            <a:r>
              <a:rPr lang="en-US" sz="1600" dirty="0">
                <a:latin typeface="system-ui"/>
              </a:rPr>
              <a:t>, if there’s an 80% indication of catastrophic failure, don’t need to wait for 100%.</a:t>
            </a:r>
          </a:p>
          <a:p>
            <a:pPr marL="0" indent="0" algn="l">
              <a:buNone/>
            </a:pPr>
            <a:r>
              <a:rPr lang="en-US" sz="1600" b="0" i="0" u="none" strike="noStrike" dirty="0">
                <a:effectLst/>
                <a:latin typeface="system-ui"/>
              </a:rPr>
              <a:t>For example:</a:t>
            </a:r>
          </a:p>
          <a:p>
            <a:pPr marL="0" indent="0" algn="l">
              <a:buNone/>
            </a:pPr>
            <a:r>
              <a:rPr lang="en-US" sz="1600" dirty="0">
                <a:latin typeface="system-ui"/>
              </a:rPr>
              <a:t>I</a:t>
            </a:r>
            <a:r>
              <a:rPr lang="en-US" sz="1600" b="0" i="0" u="none" strike="noStrike" dirty="0">
                <a:effectLst/>
                <a:latin typeface="system-ui"/>
              </a:rPr>
              <a:t>f ransomware is detected encrypting files, teams may decide to isolate affected systems, block malicious IPs, or even shut down networks to limit the attack.</a:t>
            </a:r>
            <a:endParaRPr lang="en-US" sz="1600" dirty="0">
              <a:latin typeface="system-ui"/>
            </a:endParaRPr>
          </a:p>
          <a:p>
            <a:pPr marL="0" indent="0">
              <a:buNone/>
            </a:pPr>
            <a:r>
              <a:rPr lang="en-US" sz="1600" b="0" i="1" u="none" strike="noStrike" dirty="0">
                <a:effectLst/>
                <a:latin typeface="system-ui"/>
              </a:rPr>
              <a:t>Inaction can turn a small breach into a major crisis.</a:t>
            </a:r>
            <a:endParaRPr lang="en-US" sz="1600" b="0" i="0" u="none" strike="noStrike" dirty="0"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2268798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73501</TotalTime>
  <Words>1821</Words>
  <Application>Microsoft Macintosh PowerPoint</Application>
  <PresentationFormat>Widescreen</PresentationFormat>
  <Paragraphs>186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system-ui</vt:lpstr>
      <vt:lpstr>Wingdings</vt:lpstr>
      <vt:lpstr>Office Theme</vt:lpstr>
      <vt:lpstr>Welcome to ISSA International’s 2025 Conference!</vt:lpstr>
      <vt:lpstr>PowerPoint Presentation</vt:lpstr>
      <vt:lpstr>PowerPoint Presentation</vt:lpstr>
      <vt:lpstr>Fast Forward: January 15th, 2009</vt:lpstr>
      <vt:lpstr>Fun Facts from Flight 1549</vt:lpstr>
      <vt:lpstr>PowerPoint Presentation</vt:lpstr>
      <vt:lpstr>PowerPoint Presentation</vt:lpstr>
      <vt:lpstr>2. Incident Detection</vt:lpstr>
      <vt:lpstr>3. Rapid Decision-Making</vt:lpstr>
      <vt:lpstr>Communication and Collaboration</vt:lpstr>
      <vt:lpstr>Use of Available Resources</vt:lpstr>
      <vt:lpstr>Minimizing Impact: Containment and Eradication</vt:lpstr>
      <vt:lpstr>Disaster Recovery</vt:lpstr>
      <vt:lpstr>Business Continuity</vt:lpstr>
      <vt:lpstr>Aftermath Investigations</vt:lpstr>
      <vt:lpstr>And Finally - Pay It Forward</vt:lpstr>
      <vt:lpstr>Thank You!        My LinkedIn Here 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Joshua Peltz</dc:creator>
  <cp:lastModifiedBy>Joshua Peltz</cp:lastModifiedBy>
  <cp:revision>9</cp:revision>
  <cp:lastPrinted>2025-05-06T18:41:50Z</cp:lastPrinted>
  <dcterms:created xsi:type="dcterms:W3CDTF">2025-04-18T18:56:16Z</dcterms:created>
  <dcterms:modified xsi:type="dcterms:W3CDTF">2025-09-04T02:16:16Z</dcterms:modified>
</cp:coreProperties>
</file>