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sldIdLst>
    <p:sldId id="256" r:id="rId2"/>
    <p:sldId id="262" r:id="rId3"/>
    <p:sldId id="288" r:id="rId4"/>
    <p:sldId id="259" r:id="rId5"/>
    <p:sldId id="329" r:id="rId6"/>
    <p:sldId id="332" r:id="rId7"/>
    <p:sldId id="260" r:id="rId8"/>
    <p:sldId id="286" r:id="rId9"/>
    <p:sldId id="257" r:id="rId10"/>
    <p:sldId id="311" r:id="rId11"/>
    <p:sldId id="312" r:id="rId12"/>
    <p:sldId id="313" r:id="rId13"/>
    <p:sldId id="314" r:id="rId14"/>
    <p:sldId id="315" r:id="rId15"/>
    <p:sldId id="331" r:id="rId16"/>
    <p:sldId id="317" r:id="rId17"/>
    <p:sldId id="318" r:id="rId18"/>
    <p:sldId id="319" r:id="rId19"/>
    <p:sldId id="320" r:id="rId20"/>
    <p:sldId id="321" r:id="rId21"/>
    <p:sldId id="322" r:id="rId22"/>
    <p:sldId id="323" r:id="rId23"/>
    <p:sldId id="324" r:id="rId24"/>
    <p:sldId id="325" r:id="rId25"/>
    <p:sldId id="333" r:id="rId26"/>
    <p:sldId id="327" r:id="rId27"/>
    <p:sldId id="328" r:id="rId28"/>
    <p:sldId id="330" r:id="rId29"/>
  </p:sldIdLst>
  <p:sldSz cx="14630400" cy="8229600"/>
  <p:notesSz cx="8229600" cy="14630400"/>
  <p:embeddedFontLst>
    <p:embeddedFont>
      <p:font typeface="Amazon Ember" panose="020B0604020202020204" charset="0"/>
      <p:regular r:id="rId31"/>
      <p:bold r:id="rId32"/>
      <p:italic r:id="rId33"/>
      <p:boldItalic r:id="rId34"/>
    </p:embeddedFont>
    <p:embeddedFont>
      <p:font typeface="Nunito Semi Bold" panose="020B0604020202020204" charset="0"/>
      <p:regular r:id="rId35"/>
    </p:embeddedFont>
    <p:embeddedFont>
      <p:font typeface="PT Sans" panose="020B0503020203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8F4B9-B2A9-4F95-8812-CBB6F1038E72}" v="25" dt="2025-09-05T17:51:26.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9571" autoAdjust="0"/>
  </p:normalViewPr>
  <p:slideViewPr>
    <p:cSldViewPr snapToGrid="0" snapToObjects="1">
      <p:cViewPr varScale="1">
        <p:scale>
          <a:sx n="47" d="100"/>
          <a:sy n="47" d="100"/>
        </p:scale>
        <p:origin x="870" y="426"/>
      </p:cViewPr>
      <p:guideLst/>
    </p:cSldViewPr>
  </p:slideViewPr>
  <p:notesTextViewPr>
    <p:cViewPr>
      <p:scale>
        <a:sx n="1" d="1"/>
        <a:sy n="1" d="1"/>
      </p:scale>
      <p:origin x="0" y="0"/>
    </p:cViewPr>
  </p:notesTextViewPr>
  <p:sorterViewPr>
    <p:cViewPr>
      <p:scale>
        <a:sx n="100" d="100"/>
        <a:sy n="100" d="100"/>
      </p:scale>
      <p:origin x="0" y="-773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tch Schwartz" userId="80436c09b4d96557" providerId="LiveId" clId="{7448F4B9-B2A9-4F95-8812-CBB6F1038E72}"/>
    <pc:docChg chg="custSel modSld">
      <pc:chgData name="Dutch Schwartz" userId="80436c09b4d96557" providerId="LiveId" clId="{7448F4B9-B2A9-4F95-8812-CBB6F1038E72}" dt="2025-09-05T17:51:26.553" v="114"/>
      <pc:docMkLst>
        <pc:docMk/>
      </pc:docMkLst>
      <pc:sldChg chg="modSp mod">
        <pc:chgData name="Dutch Schwartz" userId="80436c09b4d96557" providerId="LiveId" clId="{7448F4B9-B2A9-4F95-8812-CBB6F1038E72}" dt="2025-09-05T17:36:14.381" v="62" actId="1076"/>
        <pc:sldMkLst>
          <pc:docMk/>
          <pc:sldMk cId="0" sldId="259"/>
        </pc:sldMkLst>
        <pc:spChg chg="mod">
          <ac:chgData name="Dutch Schwartz" userId="80436c09b4d96557" providerId="LiveId" clId="{7448F4B9-B2A9-4F95-8812-CBB6F1038E72}" dt="2025-09-05T17:36:14.381" v="62" actId="1076"/>
          <ac:spMkLst>
            <pc:docMk/>
            <pc:sldMk cId="0" sldId="259"/>
            <ac:spMk id="11" creationId="{00000000-0000-0000-0000-000000000000}"/>
          </ac:spMkLst>
        </pc:spChg>
      </pc:sldChg>
      <pc:sldChg chg="modNotesTx">
        <pc:chgData name="Dutch Schwartz" userId="80436c09b4d96557" providerId="LiveId" clId="{7448F4B9-B2A9-4F95-8812-CBB6F1038E72}" dt="2025-09-05T17:35:22.207" v="61" actId="20577"/>
        <pc:sldMkLst>
          <pc:docMk/>
          <pc:sldMk cId="0" sldId="262"/>
        </pc:sldMkLst>
      </pc:sldChg>
      <pc:sldChg chg="modAnim">
        <pc:chgData name="Dutch Schwartz" userId="80436c09b4d96557" providerId="LiveId" clId="{7448F4B9-B2A9-4F95-8812-CBB6F1038E72}" dt="2025-09-05T16:40:30.282" v="4"/>
        <pc:sldMkLst>
          <pc:docMk/>
          <pc:sldMk cId="0" sldId="312"/>
        </pc:sldMkLst>
      </pc:sldChg>
      <pc:sldChg chg="modNotesTx">
        <pc:chgData name="Dutch Schwartz" userId="80436c09b4d96557" providerId="LiveId" clId="{7448F4B9-B2A9-4F95-8812-CBB6F1038E72}" dt="2025-09-05T17:41:34.010" v="71" actId="20577"/>
        <pc:sldMkLst>
          <pc:docMk/>
          <pc:sldMk cId="0" sldId="318"/>
        </pc:sldMkLst>
      </pc:sldChg>
      <pc:sldChg chg="modSp mod">
        <pc:chgData name="Dutch Schwartz" userId="80436c09b4d96557" providerId="LiveId" clId="{7448F4B9-B2A9-4F95-8812-CBB6F1038E72}" dt="2025-09-05T17:42:12.403" v="74" actId="1076"/>
        <pc:sldMkLst>
          <pc:docMk/>
          <pc:sldMk cId="0" sldId="319"/>
        </pc:sldMkLst>
        <pc:spChg chg="mod">
          <ac:chgData name="Dutch Schwartz" userId="80436c09b4d96557" providerId="LiveId" clId="{7448F4B9-B2A9-4F95-8812-CBB6F1038E72}" dt="2025-09-05T17:42:12.403" v="74" actId="1076"/>
          <ac:spMkLst>
            <pc:docMk/>
            <pc:sldMk cId="0" sldId="319"/>
            <ac:spMk id="3" creationId="{00000000-0000-0000-0000-000000000000}"/>
          </ac:spMkLst>
        </pc:spChg>
      </pc:sldChg>
      <pc:sldChg chg="modSp mod modAnim">
        <pc:chgData name="Dutch Schwartz" userId="80436c09b4d96557" providerId="LiveId" clId="{7448F4B9-B2A9-4F95-8812-CBB6F1038E72}" dt="2025-09-05T17:46:02.967" v="100"/>
        <pc:sldMkLst>
          <pc:docMk/>
          <pc:sldMk cId="0" sldId="321"/>
        </pc:sldMkLst>
        <pc:spChg chg="mod">
          <ac:chgData name="Dutch Schwartz" userId="80436c09b4d96557" providerId="LiveId" clId="{7448F4B9-B2A9-4F95-8812-CBB6F1038E72}" dt="2025-09-05T17:43:07.309" v="89" actId="20577"/>
          <ac:spMkLst>
            <pc:docMk/>
            <pc:sldMk cId="0" sldId="321"/>
            <ac:spMk id="2" creationId="{00000000-0000-0000-0000-000000000000}"/>
          </ac:spMkLst>
        </pc:spChg>
        <pc:picChg chg="mod">
          <ac:chgData name="Dutch Schwartz" userId="80436c09b4d96557" providerId="LiveId" clId="{7448F4B9-B2A9-4F95-8812-CBB6F1038E72}" dt="2025-09-05T17:45:24.829" v="96" actId="1076"/>
          <ac:picMkLst>
            <pc:docMk/>
            <pc:sldMk cId="0" sldId="321"/>
            <ac:picMk id="19" creationId="{45F9AECA-3027-CAB2-C5B5-22FD7CAD5620}"/>
          </ac:picMkLst>
        </pc:picChg>
      </pc:sldChg>
      <pc:sldChg chg="addSp modSp mod modAnim">
        <pc:chgData name="Dutch Schwartz" userId="80436c09b4d96557" providerId="LiveId" clId="{7448F4B9-B2A9-4F95-8812-CBB6F1038E72}" dt="2025-09-05T17:51:26.553" v="114"/>
        <pc:sldMkLst>
          <pc:docMk/>
          <pc:sldMk cId="0" sldId="323"/>
        </pc:sldMkLst>
        <pc:spChg chg="mod">
          <ac:chgData name="Dutch Schwartz" userId="80436c09b4d96557" providerId="LiveId" clId="{7448F4B9-B2A9-4F95-8812-CBB6F1038E72}" dt="2025-09-05T17:49:26.325" v="108" actId="1076"/>
          <ac:spMkLst>
            <pc:docMk/>
            <pc:sldMk cId="0" sldId="323"/>
            <ac:spMk id="3" creationId="{00000000-0000-0000-0000-000000000000}"/>
          </ac:spMkLst>
        </pc:spChg>
        <pc:picChg chg="add mod">
          <ac:chgData name="Dutch Schwartz" userId="80436c09b4d96557" providerId="LiveId" clId="{7448F4B9-B2A9-4F95-8812-CBB6F1038E72}" dt="2025-09-05T17:48:47.607" v="106" actId="1076"/>
          <ac:picMkLst>
            <pc:docMk/>
            <pc:sldMk cId="0" sldId="323"/>
            <ac:picMk id="20" creationId="{B7C6D09B-3045-03D5-5CCB-9D8D5E013F39}"/>
          </ac:picMkLst>
        </pc:picChg>
      </pc:sldChg>
      <pc:sldChg chg="delSp mod modAnim modNotesTx">
        <pc:chgData name="Dutch Schwartz" userId="80436c09b4d96557" providerId="LiveId" clId="{7448F4B9-B2A9-4F95-8812-CBB6F1038E72}" dt="2025-09-05T16:37:53.862" v="3"/>
        <pc:sldMkLst>
          <pc:docMk/>
          <pc:sldMk cId="0" sldId="329"/>
        </pc:sldMkLst>
        <pc:spChg chg="del">
          <ac:chgData name="Dutch Schwartz" userId="80436c09b4d96557" providerId="LiveId" clId="{7448F4B9-B2A9-4F95-8812-CBB6F1038E72}" dt="2025-09-05T16:37:44.740" v="2" actId="478"/>
          <ac:spMkLst>
            <pc:docMk/>
            <pc:sldMk cId="0" sldId="329"/>
            <ac:spMk id="3" creationId="{00000000-0000-0000-0000-000000000000}"/>
          </ac:spMkLst>
        </pc:spChg>
        <pc:spChg chg="del">
          <ac:chgData name="Dutch Schwartz" userId="80436c09b4d96557" providerId="LiveId" clId="{7448F4B9-B2A9-4F95-8812-CBB6F1038E72}" dt="2025-09-05T16:37:42.673" v="1" actId="478"/>
          <ac:spMkLst>
            <pc:docMk/>
            <pc:sldMk cId="0" sldId="329"/>
            <ac:spMk id="18" creationId="{00000000-0000-0000-0000-000000000000}"/>
          </ac:spMkLst>
        </pc:spChg>
      </pc:sldChg>
      <pc:sldChg chg="modNotesTx">
        <pc:chgData name="Dutch Schwartz" userId="80436c09b4d96557" providerId="LiveId" clId="{7448F4B9-B2A9-4F95-8812-CBB6F1038E72}" dt="2025-09-05T16:43:07.320" v="5" actId="20577"/>
        <pc:sldMkLst>
          <pc:docMk/>
          <pc:sldMk cId="0"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415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allup.com/people/item.aspx?a=167717" TargetMode="External"/><Relationship Id="rId7" Type="http://schemas.openxmlformats.org/officeDocument/2006/relationships/hyperlink" Target="https://www.gallupstrengthscenter.com/home/en-us/cliftonstrengths-for-organizations?utm_source=link_wwwv9&amp;utm_campaign=item_237368&amp;utm_medium=copy"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gallup.com/workplace/229832/culture.aspx" TargetMode="External"/><Relationship Id="rId5" Type="http://schemas.openxmlformats.org/officeDocument/2006/relationships/hyperlink" Target="https://www.gallup.com/workplace/232682/culture-paper-2018.aspx" TargetMode="External"/><Relationship Id="rId4" Type="http://schemas.openxmlformats.org/officeDocument/2006/relationships/hyperlink" Target="https://www.gallup.com/people/item.aspx?a=209021"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unconsciously seek information that confirms our beliefs</a:t>
            </a:r>
          </a:p>
          <a:p>
            <a:pPr lvl="0"/>
            <a:r>
              <a:rPr lang="en-US" sz="1200" kern="1200" dirty="0">
                <a:solidFill>
                  <a:schemeClr val="tx1"/>
                </a:solidFill>
                <a:effectLst/>
                <a:latin typeface="+mn-lt"/>
                <a:ea typeface="+mn-ea"/>
                <a:cs typeface="+mn-cs"/>
              </a:rPr>
              <a:t>73% of threat attributions influenced by initial hypothesis</a:t>
            </a:r>
          </a:p>
          <a:p>
            <a:pPr lvl="0"/>
            <a:r>
              <a:rPr lang="en-US" sz="1200" kern="1200" dirty="0">
                <a:solidFill>
                  <a:schemeClr val="tx1"/>
                </a:solidFill>
                <a:effectLst/>
                <a:latin typeface="+mn-lt"/>
                <a:ea typeface="+mn-ea"/>
                <a:cs typeface="+mn-cs"/>
              </a:rPr>
              <a:t>Analysts spend 3x more time validating supporting vs. challenging evidence</a:t>
            </a:r>
          </a:p>
          <a:p>
            <a:pPr lvl="0"/>
            <a:r>
              <a:rPr lang="en-US" sz="1200" kern="1200" dirty="0">
                <a:solidFill>
                  <a:schemeClr val="tx1"/>
                </a:solidFill>
                <a:effectLst/>
                <a:latin typeface="+mn-lt"/>
                <a:ea typeface="+mn-ea"/>
                <a:cs typeface="+mn-cs"/>
              </a:rPr>
              <a:t>Real Example: </a:t>
            </a:r>
            <a:r>
              <a:rPr lang="en-US" sz="1200" kern="1200" dirty="0" err="1">
                <a:solidFill>
                  <a:schemeClr val="tx1"/>
                </a:solidFill>
                <a:effectLst/>
                <a:latin typeface="+mn-lt"/>
                <a:ea typeface="+mn-ea"/>
                <a:cs typeface="+mn-cs"/>
              </a:rPr>
              <a:t>NotPetya</a:t>
            </a:r>
            <a:r>
              <a:rPr lang="en-US" sz="1200" kern="1200" dirty="0">
                <a:solidFill>
                  <a:schemeClr val="tx1"/>
                </a:solidFill>
                <a:effectLst/>
                <a:latin typeface="+mn-lt"/>
                <a:ea typeface="+mn-ea"/>
                <a:cs typeface="+mn-cs"/>
              </a:rPr>
              <a:t> initially attributed to cybercriminals, actually Russian GRU</a:t>
            </a:r>
          </a:p>
          <a:p>
            <a:pPr lvl="0"/>
            <a:r>
              <a:rPr lang="en-US" sz="1200" kern="1200" dirty="0">
                <a:solidFill>
                  <a:schemeClr val="tx1"/>
                </a:solidFill>
                <a:effectLst/>
                <a:latin typeface="+mn-lt"/>
                <a:ea typeface="+mn-ea"/>
                <a:cs typeface="+mn-cs"/>
              </a:rPr>
              <a:t>Teams with devil's advocate processes achieve 31% higher attribution accuracy</a:t>
            </a:r>
          </a:p>
          <a:p>
            <a:pPr lvl="0"/>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Confirmation bias is our tendency to search for, interpret, and recall information that confirms our pre-existing beliefs. In cybersecurity threat attribution, once analysts form initial hypotheses about threat actor identity, they selectively gather supporting evidence while dismissing contradictory indicators. The 2017 </a:t>
            </a:r>
            <a:r>
              <a:rPr lang="en-US" sz="1200" kern="1200" dirty="0" err="1">
                <a:solidFill>
                  <a:schemeClr val="tx1"/>
                </a:solidFill>
                <a:effectLst/>
                <a:latin typeface="+mn-lt"/>
                <a:ea typeface="+mn-ea"/>
                <a:cs typeface="+mn-cs"/>
              </a:rPr>
              <a:t>NotPetya</a:t>
            </a:r>
            <a:r>
              <a:rPr lang="en-US" sz="1200" kern="1200" dirty="0">
                <a:solidFill>
                  <a:schemeClr val="tx1"/>
                </a:solidFill>
                <a:effectLst/>
                <a:latin typeface="+mn-lt"/>
                <a:ea typeface="+mn-ea"/>
                <a:cs typeface="+mn-cs"/>
              </a:rPr>
              <a:t> case perfectly illustrates this - the ransomware characteristics were so prominent they anchored initial analysis for weeks, despite technical evidence suggesting state sponsorship. Research by Chen et al. (2024) tracking 15 major incidents found initial attribution hypotheses influenced final conclusions in 73% of cases, with analysts spending three times more effort validating supporting evidence than investigating contradictory data.</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Based on empirical research, several evidence-based strategies can reduce confirmation bias in threat attribution. Red team attribution assigns independent teams to develop competing attribution theories using the same evidence base, forcing organizations to consider multiple explanations simultaneously. Chen et al. (2024) showed 40% improvement in attribution accuracy with systematic implementation. Evidence cataloging requires mandatory documentation of both supporting and contradictory evidence, making bias visible by requiring analysts to explicitly acknowledge evidence that challenges their preferred theories. Temporal validation establishes waiting periods before finalizing attribution assessments, particularly for high-profile incidents where organizational pressure for rapid conclusions may amplify bias effects.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This illustrates the trust calibration challenge we face with AI systems. Most people choose B - they trust the algorithm less after a single failure, even when its overall accuracy exceeds human performance. This is algorithm aversion. Conversely, some people choose A, trusting the algorithm more because of its high accuracy rating - this is automation bias. In cybersecurity SOCs, analysts exhibit both biases: 47% show automation bias (over-relying on AI outputs) while 34% demonstrate algorithm aversion (rejecting AI after witnessing false positives). This creates inconsistent decision-making that undermines security effectiveness.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SOC analysts face a complex psychological challenge when working with AI-enhanced tools: calibrating appropriate trust in algorithmic outputs while maintaining critical thinking. Research by Martinez et al. (2024) studying 200+ SOC analysts found this manifests through two opposing biases. Automation bias leads 47% of analysts to overweight AI outputs, accepting machine labels without adequate verification - most pronounced during high-volume periods when analysts feel pressure to process alerts quickly. Algorithm aversion affects 34% of analysts who reject AI recommendations after witnessing false positives, even when overall model accuracy exceeds human baselines. This oscillation between over-trust and under-trust creates inconsistent decision-making patterns that affect both efficiency and security effectiveness.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Research demonstrates several interventions can improve trust calibration and reduce both automation bias and algorithm aversion. Transparency interventions showing AI confidence scores, explanations, and historical accuracy metrics led to 52% improvement in trust calibration (Martinez et al., 2024). Structured challenge protocols require analysts to explicitly consider alternative explanations for AI classifications before accepting them, reducing automation bias while maintaining efficiency. Confidence score training helps analysts understand AI confidence levels and develop appropriate trust patterns over time. The goal is achieving the "Goldilocks zone" - not too much trust (automation bias) or too little trust (algorithm aversion), but appropriate calibration based on AI system capabilities and limitations.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This demonstrates the feedback loop amplification effect. Each investor's AI learns from their existing preferences and social connections, then reinforces those views with apparent analytical rigor. The investors become more confident in their biased positions because the AI seems to provide objective confirmation. This same mechanism occurs in cybersecurity when AI systems learn from biased human decisions and then present those biased outputs back to humans with statistical confidence, creating recursive amplification where each cycle increases bias strength and reduces system ability to self-correct.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Recursive Loop: Human bias → AI learns → AI reinforces bias → Human more confident → Cycle repeats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Measured Impact: Emotional bias increases 12+ points, Social bias increases 6+ points</a:t>
            </a:r>
          </a:p>
          <a:p>
            <a:pPr lvl="0"/>
            <a:r>
              <a:rPr lang="en-US" sz="1200" kern="1200" dirty="0">
                <a:solidFill>
                  <a:schemeClr val="tx1"/>
                </a:solidFill>
                <a:effectLst/>
                <a:latin typeface="+mn-lt"/>
                <a:ea typeface="+mn-ea"/>
                <a:cs typeface="+mn-cs"/>
              </a:rPr>
              <a:t>Effects compound 8% per month without intervention</a:t>
            </a:r>
          </a:p>
          <a:p>
            <a:pPr lvl="0"/>
            <a:r>
              <a:rPr lang="en-US" sz="1200" kern="1200" dirty="0">
                <a:solidFill>
                  <a:schemeClr val="tx1"/>
                </a:solidFill>
                <a:effectLst/>
                <a:latin typeface="+mn-lt"/>
                <a:ea typeface="+mn-ea"/>
                <a:cs typeface="+mn-cs"/>
              </a:rPr>
              <a:t>This is unique to AI systems - doesn't exist in purely human contexts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Feedback loop amplification represents one of the most significant findings in human-AI interaction research. Glickman and Sharot (2024) demonstrated that consulting AI increased emotional bias by 12.3 points and social bias by 5.8 points on standardized measurement scales. In SOC environments, this creates a recursive pattern: human analysts form threat assessments influenced by cognitive biases, AI systems learn from these biased decisions, then AI outputs that reflect learned biases are presented with apparent analytical rigor. Humans anchor on these AI recommendations that align with their existing biases, becoming more confident in biased decisions. Johnson et al. (2024) tracking this over 12 months found bias amplification effects increased 8% per month without specific counter-bias interventions.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Breaking feedback loops requires systematic interventions at multiple points in the human-AI interaction cycle. Allan et al. (2025) found that descriptive outputs ("This IP </a:t>
            </a:r>
            <a:r>
              <a:rPr lang="en-US" sz="1200" kern="1200" dirty="0" err="1">
                <a:solidFill>
                  <a:schemeClr val="tx1"/>
                </a:solidFill>
                <a:effectLst/>
                <a:latin typeface="+mn-lt"/>
                <a:ea typeface="+mn-ea"/>
                <a:cs typeface="+mn-cs"/>
              </a:rPr>
              <a:t>addresss</a:t>
            </a:r>
            <a:r>
              <a:rPr lang="en-US" sz="1200" kern="1200" dirty="0">
                <a:solidFill>
                  <a:schemeClr val="tx1"/>
                </a:solidFill>
                <a:effectLst/>
                <a:latin typeface="+mn-lt"/>
                <a:ea typeface="+mn-ea"/>
                <a:cs typeface="+mn-cs"/>
              </a:rPr>
              <a:t> shows 73% probability of malicious activity") reduced bias amplification by 45% compared to prescriptive outputs ("Block this IP immediately"). Descriptive formats encourage analytical thinking and evidence evaluation rather than reflexive acceptance. Independent review processes using external teams help identify cases where internal feedback loops may have influenced assessments. Real-time bias monitoring can detect when decision patterns deviate from expected distributions or when confidence levels exceed what evidence quality should support, providing early warning of bias amplification effects.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This illustrates optimism bias - the tendency to underestimate the likelihood of negative events happening to us while acknowledging they happen to others. The startup CEO displays classic optimism bias, assuming immunity despite statistical evidence that most organizations experience security incidents. In cybersecurity, this bias is pervasive at executive levels. Martinez et al. (2024) found 67% of CISOs estimate breach likelihood below industry averages, even when provided with sector-specific threat intelligence. This leads to systematic under-investment in incident response and recovery capabilities, overconfidence in compliance-based defenses, and inadequate preparation for crisis scenarios.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Won’t Happen Here”</a:t>
            </a:r>
          </a:p>
          <a:p>
            <a:endParaRPr lang="en-US" dirty="0"/>
          </a:p>
          <a:p>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Executive optimism bias creates systematic organizational vulnerabilities because leaders make strategic decisions about cybersecurity investments based on overly optimistic risk assessments. Research by Martinez et al. (2024) surveying 500+ CISOs revealed systematic patterns: 67% estimate breach likelihood below industry averages even when provided sector-specific threat intelligence, financial impact estimates average 40% below actuarial data, and recovery time estimates are typically 2-3 times shorter than actual incident durations. At the board level, this manifests as under-investment in resilience capabilities, overconfidence in regulatory compliance as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Culture important?</a:t>
            </a:r>
            <a:br>
              <a:rPr lang="en-US" dirty="0"/>
            </a:br>
            <a:br>
              <a:rPr lang="en-US" dirty="0"/>
            </a:br>
            <a:r>
              <a:rPr lang="en-US" dirty="0"/>
              <a:t>In a landmark research study Harvard professors John P. Kotter and James Heskett studied high performing and low performing cultures of 200 companies to track their financial performance over 20 years. </a:t>
            </a:r>
          </a:p>
          <a:p>
            <a:endParaRPr lang="en-US" dirty="0"/>
          </a:p>
          <a:p>
            <a:r>
              <a:rPr lang="en-US" dirty="0"/>
              <a:t>The result?  The stock price of low performing cultures appreciated 74%. How about those high performers? Answer: a 901% appreciation of their stock price.  </a:t>
            </a:r>
          </a:p>
          <a:p>
            <a:endParaRPr lang="en-US" dirty="0"/>
          </a:p>
          <a:p>
            <a:r>
              <a:rPr lang="en-US" dirty="0"/>
              <a:t>High performing cultures were 128 times greater than low performers. </a:t>
            </a:r>
          </a:p>
          <a:p>
            <a:endParaRPr lang="en-US" dirty="0"/>
          </a:p>
          <a:p>
            <a:r>
              <a:rPr lang="en-US" dirty="0"/>
              <a:t>https://www.forbes.com/sites/johnkotter/2011/02/10/does-corporate-culture-drive-financial-performance/?sh=5f67d42f7e9e</a:t>
            </a:r>
          </a:p>
          <a:p>
            <a:endParaRPr lang="en-US" dirty="0"/>
          </a:p>
          <a:p>
            <a:pPr marL="0" marR="0" lvl="0" indent="0" algn="l" defTabSz="1096963" rtl="0" eaLnBrk="1" fontAlgn="base" latinLnBrk="0" hangingPunct="1">
              <a:lnSpc>
                <a:spcPct val="90000"/>
              </a:lnSpc>
              <a:spcBef>
                <a:spcPct val="30000"/>
              </a:spcBef>
              <a:spcAft>
                <a:spcPts val="400"/>
              </a:spcAft>
              <a:buClrTx/>
              <a:buSzTx/>
              <a:buFont typeface="Arial" panose="020B0604020202020204" pitchFamily="34" charset="0"/>
              <a:buNone/>
              <a:tabLst/>
              <a:defRPr/>
            </a:pPr>
            <a:r>
              <a:rPr lang="en-US" dirty="0"/>
              <a:t>Note: this research approach has been tested numerous times, to include a 2017 doctoral dissertation, and it continues to hold true: better culture equals better performance on revenue, return on assets, stock appreciation, etc. Citation: </a:t>
            </a:r>
            <a:r>
              <a:rPr lang="en-US" sz="1200" kern="1200" dirty="0">
                <a:solidFill>
                  <a:schemeClr val="tx1"/>
                </a:solidFill>
                <a:effectLst/>
                <a:latin typeface="Amazon Ember" panose="020B0603020204020204" pitchFamily="34" charset="0"/>
                <a:ea typeface="+mn-ea"/>
                <a:cs typeface="+mn-cs"/>
              </a:rPr>
              <a:t>Alagic, Arijan, "Organizational culture: An analysis of the aggregate impact on financial performance" (2017). Honors Program Theses. 264.</a:t>
            </a:r>
            <a:br>
              <a:rPr lang="en-US" sz="1200" kern="1200" dirty="0">
                <a:solidFill>
                  <a:schemeClr val="tx1"/>
                </a:solidFill>
                <a:effectLst/>
                <a:latin typeface="Amazon Ember" panose="020B0603020204020204" pitchFamily="34" charset="0"/>
                <a:ea typeface="+mn-ea"/>
                <a:cs typeface="+mn-cs"/>
              </a:rPr>
            </a:br>
            <a:r>
              <a:rPr lang="en-US" sz="1200" kern="1200" dirty="0">
                <a:solidFill>
                  <a:schemeClr val="tx1"/>
                </a:solidFill>
                <a:effectLst/>
                <a:latin typeface="Amazon Ember" panose="020B0603020204020204" pitchFamily="34" charset="0"/>
                <a:ea typeface="+mn-ea"/>
                <a:cs typeface="+mn-cs"/>
              </a:rPr>
              <a:t>https://scholarworks.uni.edu/hpt/264 </a:t>
            </a:r>
            <a:endParaRPr lang="en-US" dirty="0"/>
          </a:p>
          <a:p>
            <a:endParaRPr lang="en-US" dirty="0"/>
          </a:p>
          <a:p>
            <a:r>
              <a:rPr lang="en-US" sz="1200" b="0" i="0" kern="1200" cap="all" dirty="0">
                <a:solidFill>
                  <a:schemeClr val="tx1"/>
                </a:solidFill>
                <a:effectLst/>
                <a:latin typeface="Amazon Ember" panose="020B0603020204020204" pitchFamily="34" charset="0"/>
                <a:ea typeface="+mn-ea"/>
                <a:cs typeface="+mn-cs"/>
              </a:rPr>
              <a:t>WORKPLACE</a:t>
            </a:r>
          </a:p>
          <a:p>
            <a:r>
              <a:rPr lang="en-US" sz="1200" b="0" i="0" kern="1200" cap="all" dirty="0">
                <a:solidFill>
                  <a:schemeClr val="tx1"/>
                </a:solidFill>
                <a:effectLst/>
                <a:latin typeface="Amazon Ember" panose="020B0603020204020204" pitchFamily="34" charset="0"/>
                <a:ea typeface="+mn-ea"/>
                <a:cs typeface="+mn-cs"/>
              </a:rPr>
              <a:t>JUNE 28, 2018</a:t>
            </a:r>
          </a:p>
          <a:p>
            <a:r>
              <a:rPr lang="en-US" sz="1200" b="0" i="0" kern="1200" dirty="0">
                <a:solidFill>
                  <a:schemeClr val="tx1"/>
                </a:solidFill>
                <a:effectLst/>
                <a:latin typeface="Amazon Ember" panose="020B0603020204020204" pitchFamily="34" charset="0"/>
                <a:ea typeface="+mn-ea"/>
                <a:cs typeface="+mn-cs"/>
              </a:rPr>
              <a:t>Culture Wins by Attracting the Top 20% of Candidates</a:t>
            </a:r>
          </a:p>
          <a:p>
            <a:r>
              <a:rPr lang="en-US" sz="1200" b="0" i="0" kern="1200" cap="all" dirty="0">
                <a:solidFill>
                  <a:schemeClr val="tx1"/>
                </a:solidFill>
                <a:effectLst/>
                <a:latin typeface="Amazon Ember" panose="020B0603020204020204" pitchFamily="34" charset="0"/>
                <a:ea typeface="+mn-ea"/>
                <a:cs typeface="+mn-cs"/>
              </a:rPr>
              <a:t>BY </a:t>
            </a:r>
            <a:r>
              <a:rPr lang="en-US" sz="1200" b="1" i="0" u="none" strike="noStrike" kern="1200" cap="all" dirty="0">
                <a:solidFill>
                  <a:schemeClr val="tx1"/>
                </a:solidFill>
                <a:effectLst/>
                <a:latin typeface="Amazon Ember" panose="020B0603020204020204" pitchFamily="34" charset="0"/>
                <a:ea typeface="+mn-ea"/>
                <a:cs typeface="+mn-cs"/>
                <a:hlinkClick r:id="rId3"/>
              </a:rPr>
              <a:t>NATE DVORAK</a:t>
            </a:r>
            <a:r>
              <a:rPr lang="en-US" sz="1200" b="0" i="0" kern="1200" cap="all" dirty="0">
                <a:solidFill>
                  <a:schemeClr val="tx1"/>
                </a:solidFill>
                <a:effectLst/>
                <a:latin typeface="Amazon Ember" panose="020B0603020204020204" pitchFamily="34" charset="0"/>
                <a:ea typeface="+mn-ea"/>
                <a:cs typeface="+mn-cs"/>
              </a:rPr>
              <a:t> AND </a:t>
            </a:r>
            <a:r>
              <a:rPr lang="en-US" sz="1200" b="1" i="0" u="none" strike="noStrike" kern="1200" cap="all" dirty="0">
                <a:solidFill>
                  <a:schemeClr val="tx1"/>
                </a:solidFill>
                <a:effectLst/>
                <a:latin typeface="Amazon Ember" panose="020B0603020204020204" pitchFamily="34" charset="0"/>
                <a:ea typeface="+mn-ea"/>
                <a:cs typeface="+mn-cs"/>
                <a:hlinkClick r:id="rId4"/>
              </a:rPr>
              <a:t>RYAN PENDELL</a:t>
            </a:r>
            <a:endParaRPr lang="en-US" sz="1200" b="0" i="0" kern="1200" cap="all" dirty="0">
              <a:solidFill>
                <a:schemeClr val="tx1"/>
              </a:solidFill>
              <a:effectLst/>
              <a:latin typeface="Amazon Ember" panose="020B0603020204020204" pitchFamily="34" charset="0"/>
              <a:ea typeface="+mn-ea"/>
              <a:cs typeface="+mn-cs"/>
            </a:endParaRPr>
          </a:p>
          <a:p>
            <a:endParaRPr lang="en-US" sz="1200" b="1" i="0" kern="1200" dirty="0">
              <a:solidFill>
                <a:schemeClr val="tx1"/>
              </a:solidFill>
              <a:effectLst/>
              <a:latin typeface="Amazon Ember" panose="020B0603020204020204" pitchFamily="34" charset="0"/>
              <a:ea typeface="+mn-ea"/>
              <a:cs typeface="+mn-cs"/>
            </a:endParaRPr>
          </a:p>
          <a:p>
            <a:endParaRPr lang="en-US" sz="1200" b="1" i="0" kern="1200" dirty="0">
              <a:solidFill>
                <a:schemeClr val="tx1"/>
              </a:solidFill>
              <a:effectLst/>
              <a:latin typeface="Amazon Ember" panose="020B0603020204020204" pitchFamily="34" charset="0"/>
              <a:ea typeface="+mn-ea"/>
              <a:cs typeface="+mn-cs"/>
            </a:endParaRPr>
          </a:p>
          <a:p>
            <a:r>
              <a:rPr lang="en-US" sz="1200" b="1" i="0" kern="1200" dirty="0">
                <a:solidFill>
                  <a:schemeClr val="tx1"/>
                </a:solidFill>
                <a:effectLst/>
                <a:latin typeface="Amazon Ember" panose="020B0603020204020204" pitchFamily="34" charset="0"/>
                <a:ea typeface="+mn-ea"/>
                <a:cs typeface="+mn-cs"/>
              </a:rPr>
              <a:t>Why Culture Wins Talent</a:t>
            </a:r>
            <a:endParaRPr lang="en-US" sz="1200" b="0" i="0" kern="1200" dirty="0">
              <a:solidFill>
                <a:schemeClr val="tx1"/>
              </a:solidFill>
              <a:effectLst/>
              <a:latin typeface="Amazon Ember" panose="020B0603020204020204" pitchFamily="34" charset="0"/>
              <a:ea typeface="+mn-ea"/>
              <a:cs typeface="+mn-cs"/>
            </a:endParaRPr>
          </a:p>
          <a:p>
            <a:r>
              <a:rPr lang="en-US" sz="1200" b="0" i="0" u="none" strike="noStrike" kern="1200" dirty="0">
                <a:solidFill>
                  <a:schemeClr val="tx1"/>
                </a:solidFill>
                <a:effectLst/>
                <a:latin typeface="Amazon Ember" panose="020B0603020204020204" pitchFamily="34" charset="0"/>
                <a:ea typeface="+mn-ea"/>
                <a:cs typeface="+mn-cs"/>
                <a:hlinkClick r:id="rId5"/>
              </a:rPr>
              <a:t>Great cultures</a:t>
            </a:r>
            <a:r>
              <a:rPr lang="en-US" sz="1200" b="0" i="0" kern="1200" dirty="0">
                <a:solidFill>
                  <a:schemeClr val="tx1"/>
                </a:solidFill>
                <a:effectLst/>
                <a:latin typeface="Amazon Ember" panose="020B0603020204020204" pitchFamily="34" charset="0"/>
                <a:ea typeface="+mn-ea"/>
                <a:cs typeface="+mn-cs"/>
              </a:rPr>
              <a:t> win the best talent for two reasons. First, </a:t>
            </a:r>
            <a:r>
              <a:rPr lang="en-US" sz="1200" b="0" i="1" kern="1200" dirty="0">
                <a:solidFill>
                  <a:schemeClr val="tx1"/>
                </a:solidFill>
                <a:effectLst/>
                <a:latin typeface="Amazon Ember" panose="020B0603020204020204" pitchFamily="34" charset="0"/>
                <a:ea typeface="+mn-ea"/>
                <a:cs typeface="+mn-cs"/>
              </a:rPr>
              <a:t>strong cultures create employees who are brand ambassadors.</a:t>
            </a:r>
            <a:endParaRPr lang="en-US" sz="1200" b="0" i="0" kern="1200" dirty="0">
              <a:solidFill>
                <a:schemeClr val="tx1"/>
              </a:solidFill>
              <a:effectLst/>
              <a:latin typeface="Amazon Ember" panose="020B0603020204020204" pitchFamily="34" charset="0"/>
              <a:ea typeface="+mn-ea"/>
              <a:cs typeface="+mn-cs"/>
            </a:endParaRPr>
          </a:p>
          <a:p>
            <a:r>
              <a:rPr lang="en-US" sz="1200" b="0" i="0" kern="1200" dirty="0">
                <a:solidFill>
                  <a:schemeClr val="tx1"/>
                </a:solidFill>
                <a:effectLst/>
                <a:latin typeface="Amazon Ember" panose="020B0603020204020204" pitchFamily="34" charset="0"/>
                <a:ea typeface="+mn-ea"/>
                <a:cs typeface="+mn-cs"/>
              </a:rPr>
              <a:t>Although culture can often feel vague or "soft," the logic is pretty straightforward, based on Gallup research:</a:t>
            </a:r>
          </a:p>
          <a:p>
            <a:r>
              <a:rPr lang="en-US" sz="1200" b="0" i="0" kern="1200" dirty="0">
                <a:solidFill>
                  <a:schemeClr val="tx1"/>
                </a:solidFill>
                <a:effectLst/>
                <a:latin typeface="Amazon Ember" panose="020B0603020204020204" pitchFamily="34" charset="0"/>
                <a:ea typeface="+mn-ea"/>
                <a:cs typeface="+mn-cs"/>
              </a:rPr>
              <a:t>Employees with a strong connection to their organization's culture show higher levels of engagement.</a:t>
            </a:r>
          </a:p>
          <a:p>
            <a:r>
              <a:rPr lang="en-US" sz="1200" b="0" i="0" kern="1200" dirty="0">
                <a:solidFill>
                  <a:schemeClr val="tx1"/>
                </a:solidFill>
                <a:effectLst/>
                <a:latin typeface="Amazon Ember" panose="020B0603020204020204" pitchFamily="34" charset="0"/>
                <a:ea typeface="+mn-ea"/>
                <a:cs typeface="+mn-cs"/>
              </a:rPr>
              <a:t>Engaged employees are more likely to refer friends to their organization.</a:t>
            </a:r>
          </a:p>
          <a:p>
            <a:r>
              <a:rPr lang="en-US" sz="1200" b="0" i="0" kern="1200" dirty="0">
                <a:solidFill>
                  <a:schemeClr val="tx1"/>
                </a:solidFill>
                <a:effectLst/>
                <a:latin typeface="Amazon Ember" panose="020B0603020204020204" pitchFamily="34" charset="0"/>
                <a:ea typeface="+mn-ea"/>
                <a:cs typeface="+mn-cs"/>
              </a:rPr>
              <a:t>And 71% of workers say that they use referrals from current employees of an organization to learn about job opportunities.</a:t>
            </a:r>
          </a:p>
          <a:p>
            <a:r>
              <a:rPr lang="en-US" sz="1200" b="0" i="0" kern="1200" dirty="0">
                <a:solidFill>
                  <a:schemeClr val="tx1"/>
                </a:solidFill>
                <a:effectLst/>
                <a:latin typeface="Amazon Ember" panose="020B0603020204020204" pitchFamily="34" charset="0"/>
                <a:ea typeface="+mn-ea"/>
                <a:cs typeface="+mn-cs"/>
              </a:rPr>
              <a:t>When you have </a:t>
            </a:r>
            <a:r>
              <a:rPr lang="en-US" sz="1200" b="0" i="0" u="none" strike="noStrike" kern="1200" dirty="0">
                <a:solidFill>
                  <a:schemeClr val="tx1"/>
                </a:solidFill>
                <a:effectLst/>
                <a:latin typeface="Amazon Ember" panose="020B0603020204020204" pitchFamily="34" charset="0"/>
                <a:ea typeface="+mn-ea"/>
                <a:cs typeface="+mn-cs"/>
                <a:hlinkClick r:id="rId6"/>
              </a:rPr>
              <a:t>a winning culture</a:t>
            </a:r>
            <a:r>
              <a:rPr lang="en-US" sz="1200" b="0" i="0" kern="1200" dirty="0">
                <a:solidFill>
                  <a:schemeClr val="tx1"/>
                </a:solidFill>
                <a:effectLst/>
                <a:latin typeface="Amazon Ember" panose="020B0603020204020204" pitchFamily="34" charset="0"/>
                <a:ea typeface="+mn-ea"/>
                <a:cs typeface="+mn-cs"/>
              </a:rPr>
              <a:t>, employees can speak genuinely and convincingly about why your organization is a great place to work. And that naturally attracts people who are seeking exceptional workplaces.</a:t>
            </a:r>
          </a:p>
          <a:p>
            <a:r>
              <a:rPr lang="en-US" sz="1200" b="0" i="0" kern="1200" dirty="0">
                <a:solidFill>
                  <a:schemeClr val="tx1"/>
                </a:solidFill>
                <a:effectLst/>
                <a:latin typeface="Amazon Ember" panose="020B0603020204020204" pitchFamily="34" charset="0"/>
                <a:ea typeface="+mn-ea"/>
                <a:cs typeface="+mn-cs"/>
              </a:rPr>
              <a:t>The second reason culture wins talent is that </a:t>
            </a:r>
            <a:r>
              <a:rPr lang="en-US" sz="1200" b="0" i="1" kern="1200" dirty="0">
                <a:solidFill>
                  <a:schemeClr val="tx1"/>
                </a:solidFill>
                <a:effectLst/>
                <a:latin typeface="Amazon Ember" panose="020B0603020204020204" pitchFamily="34" charset="0"/>
                <a:ea typeface="+mn-ea"/>
                <a:cs typeface="+mn-cs"/>
              </a:rPr>
              <a:t>talented people want to work for organizations with strong cultures</a:t>
            </a:r>
            <a:r>
              <a:rPr lang="en-US" sz="1200" b="0" i="0" kern="1200" dirty="0">
                <a:solidFill>
                  <a:schemeClr val="tx1"/>
                </a:solidFill>
                <a:effectLst/>
                <a:latin typeface="Amazon Ember" panose="020B0603020204020204" pitchFamily="34" charset="0"/>
                <a:ea typeface="+mn-ea"/>
                <a:cs typeface="+mn-cs"/>
              </a:rPr>
              <a:t>. They are looking for workplaces that have a brand, mission and values that resonate with them personally -- and </a:t>
            </a:r>
            <a:r>
              <a:rPr lang="en-US" sz="1200" b="0" i="0" u="none" strike="noStrike" kern="1200" dirty="0">
                <a:solidFill>
                  <a:schemeClr val="tx1"/>
                </a:solidFill>
                <a:effectLst/>
                <a:latin typeface="Amazon Ember" panose="020B0603020204020204" pitchFamily="34" charset="0"/>
                <a:ea typeface="+mn-ea"/>
                <a:cs typeface="+mn-cs"/>
                <a:hlinkClick r:id="rId7"/>
              </a:rPr>
              <a:t>that develop and invest in their talents</a:t>
            </a:r>
            <a:r>
              <a:rPr lang="en-US" sz="1200" b="0" i="0" kern="1200" dirty="0">
                <a:solidFill>
                  <a:schemeClr val="tx1"/>
                </a:solidFill>
                <a:effectLst/>
                <a:latin typeface="Amazon Ember" panose="020B0603020204020204" pitchFamily="34" charset="0"/>
                <a:ea typeface="+mn-ea"/>
                <a:cs typeface="+mn-cs"/>
              </a:rPr>
              <a:t>.</a:t>
            </a:r>
          </a:p>
          <a:p>
            <a:r>
              <a:rPr lang="en-US" sz="1200" b="0" i="0" kern="1200" dirty="0">
                <a:solidFill>
                  <a:schemeClr val="tx1"/>
                </a:solidFill>
                <a:effectLst/>
                <a:latin typeface="Amazon Ember" panose="020B0603020204020204" pitchFamily="34" charset="0"/>
                <a:ea typeface="+mn-ea"/>
                <a:cs typeface="+mn-cs"/>
              </a:rPr>
              <a:t>In fact, when job candidates ask questions about mission and purpose, it can be a strong indicator of high talent.</a:t>
            </a:r>
          </a:p>
          <a:p>
            <a:r>
              <a:rPr lang="en-US" sz="1200" b="0" i="0" kern="1200" dirty="0">
                <a:solidFill>
                  <a:schemeClr val="tx1"/>
                </a:solidFill>
                <a:effectLst/>
                <a:latin typeface="Amazon Ember" panose="020B0603020204020204" pitchFamily="34" charset="0"/>
                <a:ea typeface="+mn-ea"/>
                <a:cs typeface="+mn-cs"/>
              </a:rPr>
              <a:t>In our experience with talent selection, less-talented candidates ask more transactional questions. They focus more on things like pay, benefits and days off.</a:t>
            </a:r>
          </a:p>
          <a:p>
            <a:r>
              <a:rPr lang="en-US" sz="1200" b="0" i="0" kern="1200" dirty="0">
                <a:solidFill>
                  <a:schemeClr val="tx1"/>
                </a:solidFill>
                <a:effectLst/>
                <a:latin typeface="Amazon Ember" panose="020B0603020204020204" pitchFamily="34" charset="0"/>
                <a:ea typeface="+mn-ea"/>
                <a:cs typeface="+mn-cs"/>
              </a:rPr>
              <a:t>In contrast, high-talent candidates ask higher-level questions like "Who will my manager be?" "How will I learn and grow?" "What does this company stand for?"</a:t>
            </a:r>
          </a:p>
          <a:p>
            <a:r>
              <a:rPr lang="en-US" sz="1200" b="0" i="0" kern="1200" dirty="0">
                <a:solidFill>
                  <a:schemeClr val="tx1"/>
                </a:solidFill>
                <a:effectLst/>
                <a:latin typeface="Amazon Ember" panose="020B0603020204020204" pitchFamily="34" charset="0"/>
                <a:ea typeface="+mn-ea"/>
                <a:cs typeface="+mn-cs"/>
              </a:rPr>
              <a:t>These are the employees who will generate innovation, growth and productivity in your organization.</a:t>
            </a:r>
          </a:p>
          <a:p>
            <a:endParaRPr lang="en-US" dirty="0"/>
          </a:p>
          <a:p>
            <a:r>
              <a:rPr lang="en-US" dirty="0"/>
              <a:t>https://www.gallup.com/workplace/237368/culture-wins-attracting-top-candidates.aspx</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Addressing executive optimism bias requires structured interventions that challenge assumptions without appearing obstructionist. Pre-mortem exercises where teams imagine AI initiatives have failed and work backward to identify contributing factors help reveal risks not apparent during optimistic planning phases. Devil's advocate assignments formally designate team members to argue against proposed AI initiatives or challenge optimistic risk assessments, with roles rotating to prevent individuals from being typecast as negative. External perspective integration through advisory boards, independent consultants, or peer organization collaboration helps counter organizational blind spots. Probabilistic risk communication presenting probability ranges rather than point estimates, with explicit uncertainty acknowledgment, helps maintain appropriate humility about prediction accuracy.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This illustrates anchoring bias - both experts anchor on their initial preference and then select evidence that supports their position. The same thing happens in cybersecurity risk assessment. Initial estimates of "likelihood" or "impact" heavily influence all future evaluations, even as evidence changes. Cox (2008) demonstrated mathematically that multiplying ordinal scales (like impact × likelihood) produces false precision while actually amplifying subjective anchoring effects. Risk registers create an illusion of quantitative analysis while actually encoding human anchoring bias into seemingly objective scoring systems.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Anchoring bias in risk quantification creates systematic errors in cybersecurity resource allocation. When risk registers multiply impact and likelihood scores, they create an illusion of quantitative precision while actually amplifying subjective anchoring effects. Cox (2008) demonstrated mathematically that ordinal risk matrices produce meaningless rank orders when scores are multiplied, yet they remain standard practice due to apparent objectivity. The anchoring problem compounds during updates - market surveys show 84% of risk register updates result in scores within one level of previous assessments, regardless of changes in threat landscape or organizational vulnerabilities. This stability may appear to reflect consistent methodology but actually demonstrates persistence of anchoring effects that can disconnect risk priorities from actual threat evolution.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Recognition of anchoring limitations has led to alternative approaches that reduce bias while providing meaningful risk insights. Scenario-based planning replaces numeric scores with narrative scenarios describing specific threat events and consequences, forcing decision-makers to consider concrete details rather than abstract categories. Research shows 35% improvement in resource allocation effectiveness compared to traditional risk matrices (Elicit Research, 2023d). Monte Carlo simulation provides genuine quantification using probabilistic modeling that explicitly represents uncertainty and ranges of possible outcomes. Red team risk assessment uses independent teams to challenge primary risk evaluations, revealing the extent to which anchoring affects assessment and providing alternative perspectives on risk prioritization. Dynamic risk scoring implements continuous updates based on threat intelligence rather than periodic reviews that may anchor to previous assessments.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MAESTRO, developed by Huang and Hughes (2024), extends traditional threat modeling to address the unique challenges of agentic AI systems. Unlike conventional software with predictable input-output relationships, AI agents exhibit autonomous behavior, complex internal states, and emergent capabilities that create novel attack surfaces. MAESTRO provides systematic identification of potential adversarial uses going beyond traditional vulnerability analysis to consider how AI capabilities might be </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RockCyber's</a:t>
            </a:r>
            <a:r>
              <a:rPr lang="en-US" sz="1200" kern="1200" dirty="0">
                <a:solidFill>
                  <a:schemeClr val="tx1"/>
                </a:solidFill>
                <a:effectLst/>
                <a:latin typeface="+mn-lt"/>
                <a:ea typeface="+mn-ea"/>
                <a:cs typeface="+mn-cs"/>
              </a:rPr>
              <a:t> RISE and CARE frameworks provide complementary approaches to AI governance - RISE for strategic lifecycle management and CARE for operational governance (Lambros, 2024). RISE addresses the full AI deployment lifecycle from initial research through ongoing evaluation, ensuring organizations consider security implications at each phase rather than treating security as an afterthought. The Research phase includes threat landscape analysis, use case evaluation, and comprehensive vendor due diligence. Implementation focuses on pilot deployment with appropriate security controls and monitoring establishment. Sustain phase addresses ongoing operations including performance evaluation and incident response. Evaluate phase provides systematic assessment of effectiveness and strategic planning for future AI deployments. CARE complements RISE by focusing on operational governance for organizations with deployed AI systems, emphasizing the need to create governance structures, adapt to changing conditions, run effective day-to-day operations, and evolve based on experience.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OWASP's AI security projects provide comprehensive, community-driven resources for securing AI systems in production environments (OWASP Foundation, 2025). The LLM Top 10 identifies the most critical security vulnerabilities in large language model deployments, providing specific guidance for preventing and mitigating risks including prompt injection attacks that manipulate model behavior through malicious inputs, insecure output handling that fails to validate model outputs, and training data poisoning that corrupts model behavior through malicious training examples. The GenAI Security Project offers comprehensive security guidance for generative AI systems including risk assessment methodologies, secure development practices, and operational security procedures. The AI Exchange provides an open framework for sharing AI security knowledge and tools, enabling organizations to collaborate on AI security challenges, share threat intelligence specific to AI systems, and access community-validated security tool evaluations and case studies of AI security incidents.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Speaker Notes:</a:t>
            </a:r>
            <a:r>
              <a:rPr lang="en-US" sz="1200" kern="1200" dirty="0">
                <a:solidFill>
                  <a:schemeClr val="tx1"/>
                </a:solidFill>
                <a:effectLst/>
                <a:latin typeface="+mn-lt"/>
                <a:ea typeface="+mn-ea"/>
                <a:cs typeface="+mn-cs"/>
              </a:rPr>
              <a:t> The Cloud Security Alliance AI Controls Matrix (AICM) provides the most comprehensive framework for enterprise AI governance, offering 243 vendor-agnostic controls across 18 domains mapped to established frameworks including NIST AI RMF and ISO/IEC 42001 (Cloud Security Alliance, 2025). The AICM addresses critical gaps in traditional cybersecurity frameworks when applied to AI systems, providing specific guidance for AI-related risks such as model bias, adversarial attacks, and emergent behavior in complex systems. The framework covers the entire AI lifecycle from development through decommissioning, helping organizations avoid security gaps during lifecycle transitions. Key control categories include governance and risk management (AI risk assessment methodologies, bias testing procedures, model lifecycle management), technical controls (model validation, adversarial robustness testing, drift detection), operational controls (human oversight requirements, AI-specific incident response, audit trails), and data management (privacy protection, training data security, data lineage tracking). The accompanying Red Teaming Playbook provides structured approaches for adversarial testing that address the unique characteristics of autonomous 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Biases have an impact on these different types of risk events.</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T Sans" pitchFamily="34" charset="0"/>
                <a:ea typeface="PT Sans" pitchFamily="34" charset="-122"/>
                <a:cs typeface="PT Sans" pitchFamily="34" charset="-120"/>
              </a:rPr>
              <a:t>Nobel laureates Daniel Kahneman &amp; Amos Tversky's groundbreaking research on "Judgment Under Uncertainty" revolutionized our understanding of human decision-making.</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T Sans" pitchFamily="34" charset="0"/>
                <a:ea typeface="PT Sans" pitchFamily="34" charset="-122"/>
                <a:cs typeface="PT Sans" pitchFamily="34" charset="-120"/>
              </a:rPr>
              <a:t>Key heuristics driving bias include </a:t>
            </a:r>
            <a:r>
              <a:rPr lang="en-US" sz="1200" b="1" dirty="0">
                <a:solidFill>
                  <a:srgbClr val="FFFFFF"/>
                </a:solidFill>
                <a:latin typeface="PT Sans" pitchFamily="34" charset="0"/>
                <a:ea typeface="PT Sans" pitchFamily="34" charset="-122"/>
                <a:cs typeface="PT Sans" pitchFamily="34" charset="-120"/>
              </a:rPr>
              <a:t>Availability</a:t>
            </a:r>
            <a:r>
              <a:rPr lang="en-US" sz="1200" dirty="0">
                <a:solidFill>
                  <a:srgbClr val="FFFFFF"/>
                </a:solidFill>
                <a:latin typeface="PT Sans" pitchFamily="34" charset="0"/>
                <a:ea typeface="PT Sans" pitchFamily="34" charset="-122"/>
                <a:cs typeface="PT Sans" pitchFamily="34" charset="-120"/>
              </a:rPr>
              <a:t> (ease of recall), </a:t>
            </a:r>
            <a:r>
              <a:rPr lang="en-US" sz="1200" b="1" dirty="0">
                <a:solidFill>
                  <a:srgbClr val="FFFFFF"/>
                </a:solidFill>
                <a:latin typeface="PT Sans" pitchFamily="34" charset="0"/>
                <a:ea typeface="PT Sans" pitchFamily="34" charset="-122"/>
                <a:cs typeface="PT Sans" pitchFamily="34" charset="-120"/>
              </a:rPr>
              <a:t>Representativeness</a:t>
            </a:r>
            <a:r>
              <a:rPr lang="en-US" sz="1200" dirty="0">
                <a:solidFill>
                  <a:srgbClr val="FFFFFF"/>
                </a:solidFill>
                <a:latin typeface="PT Sans" pitchFamily="34" charset="0"/>
                <a:ea typeface="PT Sans" pitchFamily="34" charset="-122"/>
                <a:cs typeface="PT Sans" pitchFamily="34" charset="-120"/>
              </a:rPr>
              <a:t> (similarity to prototypes), and </a:t>
            </a:r>
            <a:r>
              <a:rPr lang="en-US" sz="1200" b="1" dirty="0">
                <a:solidFill>
                  <a:srgbClr val="FFFFFF"/>
                </a:solidFill>
                <a:latin typeface="PT Sans" pitchFamily="34" charset="0"/>
                <a:ea typeface="PT Sans" pitchFamily="34" charset="-122"/>
                <a:cs typeface="PT Sans" pitchFamily="34" charset="-120"/>
              </a:rPr>
              <a:t>Anchoring &amp; Adjustment</a:t>
            </a:r>
            <a:r>
              <a:rPr lang="en-US" sz="1200" dirty="0">
                <a:solidFill>
                  <a:srgbClr val="FFFFFF"/>
                </a:solidFill>
                <a:latin typeface="PT Sans" pitchFamily="34" charset="0"/>
                <a:ea typeface="PT Sans" pitchFamily="34" charset="-122"/>
                <a:cs typeface="PT Sans" pitchFamily="34" charset="-120"/>
              </a:rPr>
              <a:t> (over-reliance on initial info).</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T Sans" pitchFamily="34" charset="0"/>
                <a:ea typeface="PT Sans" pitchFamily="34" charset="-122"/>
                <a:cs typeface="PT Sans" pitchFamily="34" charset="-120"/>
              </a:rPr>
              <a:t>This seemingly simple question is a classic demonstration of </a:t>
            </a:r>
            <a:r>
              <a:rPr lang="en-US" sz="1200" b="1" dirty="0">
                <a:solidFill>
                  <a:srgbClr val="FFFFFF"/>
                </a:solidFill>
                <a:latin typeface="PT Sans" pitchFamily="34" charset="0"/>
                <a:ea typeface="PT Sans" pitchFamily="34" charset="-122"/>
                <a:cs typeface="PT Sans" pitchFamily="34" charset="-120"/>
              </a:rPr>
              <a:t>Anchoring Bias</a:t>
            </a:r>
            <a:r>
              <a:rPr lang="en-US" sz="1200" dirty="0">
                <a:solidFill>
                  <a:srgbClr val="FFFFFF"/>
                </a:solidFill>
                <a:latin typeface="PT Sans" pitchFamily="34" charset="0"/>
                <a:ea typeface="PT Sans" pitchFamily="34" charset="-122"/>
                <a:cs typeface="PT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PT Sans" pitchFamily="34" charset="0"/>
              <a:ea typeface="PT Sans" pitchFamily="34" charset="-122"/>
              <a:cs typeface="PT Sans"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PT Sans" pitchFamily="34" charset="0"/>
              <a:ea typeface="PT Sans" pitchFamily="34" charset="-122"/>
              <a:cs typeface="PT Sans"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T Sans" pitchFamily="34" charset="0"/>
                <a:ea typeface="PT Sans" pitchFamily="34" charset="-122"/>
                <a:cs typeface="PT Sans" pitchFamily="34" charset="-120"/>
              </a:rPr>
              <a:t>Our minds tend to rely too heavily on the first piece of information we receive (the "anchor") when making decisions, even if that anchor is arbitrary or irrelevant.</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85.52 million (2024)</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people choose Option A (Ryan Leaf) based on impressive college metrics. Option B is Tom Brady - arguably the GOAT. This demonstrates confirmation bias: we seek information that supports our initial impression. In cybersecurity, this same bias affects threat attribution. Once analysts form a theory about who conducted an attack, they unconsciously seek evidence that confirms their hypothesis while overlooking contradictory indicators. Chen et al. (2024) found this affects 73% of threat attribution decisions, leading to misallocation of security resources and strategic blind spots.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755755" y="3074533"/>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AI Bias Multiplier</a:t>
            </a:r>
            <a:endParaRPr lang="en-US" sz="4400" dirty="0"/>
          </a:p>
        </p:txBody>
      </p:sp>
      <p:sp>
        <p:nvSpPr>
          <p:cNvPr id="4" name="Text 1"/>
          <p:cNvSpPr/>
          <p:nvPr/>
        </p:nvSpPr>
        <p:spPr>
          <a:xfrm>
            <a:off x="837724" y="4128611"/>
            <a:ext cx="7468553" cy="383024"/>
          </a:xfrm>
          <a:prstGeom prst="rect">
            <a:avLst/>
          </a:prstGeom>
          <a:noFill/>
          <a:ln/>
        </p:spPr>
        <p:txBody>
          <a:bodyPr wrap="none" lIns="0" tIns="0" rIns="0" bIns="0" rtlCol="0" anchor="t"/>
          <a:lstStyle/>
          <a:p>
            <a:pPr marL="0" indent="0" algn="ctr">
              <a:lnSpc>
                <a:spcPts val="3000"/>
              </a:lnSpc>
              <a:buNone/>
            </a:pPr>
            <a:r>
              <a:rPr lang="en-US" sz="2800" dirty="0">
                <a:solidFill>
                  <a:srgbClr val="FFFFFF"/>
                </a:solidFill>
                <a:latin typeface="PT Sans" pitchFamily="34" charset="0"/>
                <a:ea typeface="PT Sans" pitchFamily="34" charset="-122"/>
                <a:cs typeface="PT Sans" pitchFamily="34" charset="-120"/>
              </a:rPr>
              <a:t>Why Leadership and Culture Matter More Than Tech</a:t>
            </a:r>
            <a:endParaRPr lang="en-US" sz="2800" dirty="0"/>
          </a:p>
        </p:txBody>
      </p:sp>
      <p:sp>
        <p:nvSpPr>
          <p:cNvPr id="5" name="Text 2"/>
          <p:cNvSpPr/>
          <p:nvPr/>
        </p:nvSpPr>
        <p:spPr>
          <a:xfrm>
            <a:off x="746284" y="5660067"/>
            <a:ext cx="7468553" cy="383024"/>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Dutch Schwartz</a:t>
            </a:r>
          </a:p>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Vice President of Cloud Services and </a:t>
            </a:r>
            <a:r>
              <a:rPr lang="en-US" sz="1850" dirty="0" err="1">
                <a:solidFill>
                  <a:srgbClr val="FFFFFF"/>
                </a:solidFill>
                <a:latin typeface="PT Sans" pitchFamily="34" charset="0"/>
                <a:ea typeface="PT Sans" pitchFamily="34" charset="-122"/>
                <a:cs typeface="PT Sans" pitchFamily="34" charset="-120"/>
              </a:rPr>
              <a:t>vCISO</a:t>
            </a:r>
            <a:r>
              <a:rPr lang="en-US" sz="1850" dirty="0">
                <a:solidFill>
                  <a:srgbClr val="FFFFFF"/>
                </a:solidFill>
                <a:latin typeface="PT Sans" pitchFamily="34" charset="0"/>
                <a:ea typeface="PT Sans" pitchFamily="34" charset="-122"/>
                <a:cs typeface="PT Sans" pitchFamily="34" charset="-120"/>
              </a:rPr>
              <a:t>, SideChannel</a:t>
            </a:r>
          </a:p>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 ISSA International 2025</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42824" y="515858"/>
            <a:ext cx="7004090"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Confirmation Bias Trap</a:t>
            </a:r>
            <a:endParaRPr lang="en-US" sz="4400" dirty="0"/>
          </a:p>
        </p:txBody>
      </p:sp>
      <p:sp>
        <p:nvSpPr>
          <p:cNvPr id="3" name="Text 1"/>
          <p:cNvSpPr/>
          <p:nvPr/>
        </p:nvSpPr>
        <p:spPr>
          <a:xfrm>
            <a:off x="837724" y="3139083"/>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FFFFF"/>
                </a:solidFill>
                <a:latin typeface="Nunito Semi Bold" pitchFamily="34" charset="0"/>
                <a:ea typeface="Nunito Semi Bold" pitchFamily="34" charset="-122"/>
                <a:cs typeface="Nunito Semi Bold" pitchFamily="34" charset="-120"/>
              </a:rPr>
              <a:t>73%</a:t>
            </a:r>
            <a:endParaRPr lang="en-US" sz="6200" dirty="0"/>
          </a:p>
        </p:txBody>
      </p:sp>
      <p:sp>
        <p:nvSpPr>
          <p:cNvPr id="4" name="Text 2"/>
          <p:cNvSpPr/>
          <p:nvPr/>
        </p:nvSpPr>
        <p:spPr>
          <a:xfrm>
            <a:off x="1488996" y="4228028"/>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Threat Attributions</a:t>
            </a:r>
            <a:endParaRPr lang="en-US" sz="2200" dirty="0"/>
          </a:p>
        </p:txBody>
      </p:sp>
      <p:sp>
        <p:nvSpPr>
          <p:cNvPr id="5" name="Text 3"/>
          <p:cNvSpPr/>
          <p:nvPr/>
        </p:nvSpPr>
        <p:spPr>
          <a:xfrm>
            <a:off x="837724" y="4723567"/>
            <a:ext cx="4118848" cy="383024"/>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Influenced by initial hypothesis</a:t>
            </a:r>
            <a:endParaRPr lang="en-US" sz="1850" dirty="0"/>
          </a:p>
        </p:txBody>
      </p:sp>
      <p:sp>
        <p:nvSpPr>
          <p:cNvPr id="6" name="Text 4"/>
          <p:cNvSpPr/>
          <p:nvPr/>
        </p:nvSpPr>
        <p:spPr>
          <a:xfrm>
            <a:off x="5255776" y="3139083"/>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FFFFF"/>
                </a:solidFill>
                <a:latin typeface="Nunito Semi Bold" pitchFamily="34" charset="0"/>
                <a:ea typeface="Nunito Semi Bold" pitchFamily="34" charset="-122"/>
                <a:cs typeface="Nunito Semi Bold" pitchFamily="34" charset="-120"/>
              </a:rPr>
              <a:t>3x</a:t>
            </a:r>
            <a:endParaRPr lang="en-US" sz="6200" dirty="0"/>
          </a:p>
        </p:txBody>
      </p:sp>
      <p:sp>
        <p:nvSpPr>
          <p:cNvPr id="7" name="Text 5"/>
          <p:cNvSpPr/>
          <p:nvPr/>
        </p:nvSpPr>
        <p:spPr>
          <a:xfrm>
            <a:off x="5907048" y="4228028"/>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Time Spent</a:t>
            </a:r>
            <a:endParaRPr lang="en-US" sz="2200" dirty="0"/>
          </a:p>
        </p:txBody>
      </p:sp>
      <p:sp>
        <p:nvSpPr>
          <p:cNvPr id="8" name="Text 6"/>
          <p:cNvSpPr/>
          <p:nvPr/>
        </p:nvSpPr>
        <p:spPr>
          <a:xfrm>
            <a:off x="5255776" y="4723567"/>
            <a:ext cx="4118848" cy="383024"/>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Validating vs. challenging evidence</a:t>
            </a:r>
            <a:endParaRPr lang="en-US" sz="1850" dirty="0"/>
          </a:p>
        </p:txBody>
      </p:sp>
      <p:sp>
        <p:nvSpPr>
          <p:cNvPr id="9" name="Text 7"/>
          <p:cNvSpPr/>
          <p:nvPr/>
        </p:nvSpPr>
        <p:spPr>
          <a:xfrm>
            <a:off x="9673828" y="3139083"/>
            <a:ext cx="4118848" cy="789861"/>
          </a:xfrm>
          <a:prstGeom prst="rect">
            <a:avLst/>
          </a:prstGeom>
          <a:noFill/>
          <a:ln/>
        </p:spPr>
        <p:txBody>
          <a:bodyPr wrap="none" lIns="0" tIns="0" rIns="0" bIns="0" rtlCol="0" anchor="t"/>
          <a:lstStyle/>
          <a:p>
            <a:pPr marL="0" indent="0" algn="ctr">
              <a:lnSpc>
                <a:spcPts val="6200"/>
              </a:lnSpc>
              <a:buNone/>
            </a:pPr>
            <a:r>
              <a:rPr lang="en-US" sz="6200" dirty="0">
                <a:solidFill>
                  <a:srgbClr val="FFFFFF"/>
                </a:solidFill>
                <a:latin typeface="Nunito Semi Bold" pitchFamily="34" charset="0"/>
                <a:ea typeface="Nunito Semi Bold" pitchFamily="34" charset="-122"/>
                <a:cs typeface="Nunito Semi Bold" pitchFamily="34" charset="-120"/>
              </a:rPr>
              <a:t>31%</a:t>
            </a:r>
            <a:endParaRPr lang="en-US" sz="6200" dirty="0"/>
          </a:p>
        </p:txBody>
      </p:sp>
      <p:sp>
        <p:nvSpPr>
          <p:cNvPr id="10" name="Text 8"/>
          <p:cNvSpPr/>
          <p:nvPr/>
        </p:nvSpPr>
        <p:spPr>
          <a:xfrm>
            <a:off x="10325100" y="4228028"/>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Higher Accuracy</a:t>
            </a:r>
            <a:endParaRPr lang="en-US" sz="2200" dirty="0"/>
          </a:p>
        </p:txBody>
      </p:sp>
      <p:sp>
        <p:nvSpPr>
          <p:cNvPr id="11" name="Text 9"/>
          <p:cNvSpPr/>
          <p:nvPr/>
        </p:nvSpPr>
        <p:spPr>
          <a:xfrm>
            <a:off x="9673828" y="4723567"/>
            <a:ext cx="4118848" cy="383024"/>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Teams with devil's advocate processes</a:t>
            </a:r>
            <a:endParaRPr lang="en-US" sz="1850" dirty="0"/>
          </a:p>
        </p:txBody>
      </p:sp>
      <p:grpSp>
        <p:nvGrpSpPr>
          <p:cNvPr id="15" name="Group 14">
            <a:extLst>
              <a:ext uri="{FF2B5EF4-FFF2-40B4-BE49-F238E27FC236}">
                <a16:creationId xmlns:a16="http://schemas.microsoft.com/office/drawing/2014/main" id="{8110F0D1-7FF7-10F5-E7D8-D817FAC0577C}"/>
              </a:ext>
            </a:extLst>
          </p:cNvPr>
          <p:cNvGrpSpPr/>
          <p:nvPr/>
        </p:nvGrpSpPr>
        <p:grpSpPr>
          <a:xfrm>
            <a:off x="837724" y="5884366"/>
            <a:ext cx="12954952" cy="1017151"/>
            <a:chOff x="837724" y="5375791"/>
            <a:chExt cx="12954952" cy="1017151"/>
          </a:xfrm>
        </p:grpSpPr>
        <p:sp>
          <p:nvSpPr>
            <p:cNvPr id="12" name="Shape 10"/>
            <p:cNvSpPr/>
            <p:nvPr/>
          </p:nvSpPr>
          <p:spPr>
            <a:xfrm>
              <a:off x="837724" y="5375791"/>
              <a:ext cx="12954952" cy="1017151"/>
            </a:xfrm>
            <a:prstGeom prst="roundRect">
              <a:avLst>
                <a:gd name="adj" fmla="val 35302"/>
              </a:avLst>
            </a:prstGeom>
            <a:solidFill>
              <a:srgbClr val="D7425E"/>
            </a:solidFill>
            <a:ln/>
          </p:spPr>
          <p:txBody>
            <a:bodyPr/>
            <a:lstStyle/>
            <a:p>
              <a:endParaRPr lang="en-US"/>
            </a:p>
          </p:txBody>
        </p:sp>
        <p:pic>
          <p:nvPicPr>
            <p:cNvPr id="13" name="Image 0" descr="preencoded.png"/>
            <p:cNvPicPr>
              <a:picLocks noChangeAspect="1"/>
            </p:cNvPicPr>
            <p:nvPr/>
          </p:nvPicPr>
          <p:blipFill>
            <a:blip r:embed="rId3"/>
            <a:stretch>
              <a:fillRect/>
            </a:stretch>
          </p:blipFill>
          <p:spPr>
            <a:xfrm>
              <a:off x="1077039" y="5739765"/>
              <a:ext cx="299204" cy="239316"/>
            </a:xfrm>
            <a:prstGeom prst="rect">
              <a:avLst/>
            </a:prstGeom>
          </p:spPr>
        </p:pic>
        <p:sp>
          <p:nvSpPr>
            <p:cNvPr id="14" name="Text 11"/>
            <p:cNvSpPr/>
            <p:nvPr/>
          </p:nvSpPr>
          <p:spPr>
            <a:xfrm>
              <a:off x="1615559" y="5674876"/>
              <a:ext cx="11937802" cy="383024"/>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PT Sans" pitchFamily="34" charset="0"/>
                  <a:ea typeface="PT Sans" pitchFamily="34" charset="-122"/>
                  <a:cs typeface="PT Sans" pitchFamily="34" charset="-120"/>
                </a:rPr>
                <a:t>NotPetya Case:</a:t>
              </a:r>
              <a:r>
                <a:rPr lang="en-US" sz="1850" dirty="0">
                  <a:solidFill>
                    <a:srgbClr val="FFFFFF"/>
                  </a:solidFill>
                  <a:latin typeface="PT Sans" pitchFamily="34" charset="0"/>
                  <a:ea typeface="PT Sans" pitchFamily="34" charset="-122"/>
                  <a:cs typeface="PT Sans" pitchFamily="34" charset="-120"/>
                </a:rPr>
                <a:t> Weeks wasted attributing to cybercriminals when it was actually Russian GRU operation</a:t>
              </a:r>
              <a:endParaRPr lang="en-US" sz="185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262182"/>
            <a:ext cx="7242929"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Defeating Confirmation Bias</a:t>
            </a:r>
            <a:endParaRPr lang="en-US" sz="4400" dirty="0"/>
          </a:p>
        </p:txBody>
      </p:sp>
      <p:pic>
        <p:nvPicPr>
          <p:cNvPr id="3" name="Image 0" descr="preencoded.png"/>
          <p:cNvPicPr>
            <a:picLocks noChangeAspect="1"/>
          </p:cNvPicPr>
          <p:nvPr/>
        </p:nvPicPr>
        <p:blipFill>
          <a:blip r:embed="rId3"/>
          <a:stretch>
            <a:fillRect/>
          </a:stretch>
        </p:blipFill>
        <p:spPr>
          <a:xfrm>
            <a:off x="837724" y="2444948"/>
            <a:ext cx="239316" cy="299204"/>
          </a:xfrm>
          <a:prstGeom prst="rect">
            <a:avLst/>
          </a:prstGeom>
        </p:spPr>
      </p:pic>
      <p:sp>
        <p:nvSpPr>
          <p:cNvPr id="4" name="Shape 1"/>
          <p:cNvSpPr/>
          <p:nvPr/>
        </p:nvSpPr>
        <p:spPr>
          <a:xfrm>
            <a:off x="837724" y="2821305"/>
            <a:ext cx="6357818" cy="30480"/>
          </a:xfrm>
          <a:prstGeom prst="rect">
            <a:avLst/>
          </a:prstGeom>
          <a:solidFill>
            <a:srgbClr val="F2B42D"/>
          </a:solidFill>
          <a:ln/>
        </p:spPr>
        <p:txBody>
          <a:bodyPr/>
          <a:lstStyle/>
          <a:p>
            <a:endParaRPr lang="en-US"/>
          </a:p>
        </p:txBody>
      </p:sp>
      <p:sp>
        <p:nvSpPr>
          <p:cNvPr id="5" name="Text 2"/>
          <p:cNvSpPr/>
          <p:nvPr/>
        </p:nvSpPr>
        <p:spPr>
          <a:xfrm>
            <a:off x="837724" y="300192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Red Team Attribution</a:t>
            </a:r>
            <a:endParaRPr lang="en-US" sz="2200" dirty="0"/>
          </a:p>
        </p:txBody>
      </p:sp>
      <p:sp>
        <p:nvSpPr>
          <p:cNvPr id="6" name="Text 3"/>
          <p:cNvSpPr/>
          <p:nvPr/>
        </p:nvSpPr>
        <p:spPr>
          <a:xfrm>
            <a:off x="837724" y="3497461"/>
            <a:ext cx="635781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Independent teams develop competing theories</a:t>
            </a:r>
            <a:endParaRPr lang="en-US" sz="1850" dirty="0"/>
          </a:p>
        </p:txBody>
      </p:sp>
      <p:sp>
        <p:nvSpPr>
          <p:cNvPr id="7" name="Text 4"/>
          <p:cNvSpPr/>
          <p:nvPr/>
        </p:nvSpPr>
        <p:spPr>
          <a:xfrm>
            <a:off x="837724" y="4024074"/>
            <a:ext cx="6357818" cy="383024"/>
          </a:xfrm>
          <a:prstGeom prst="rect">
            <a:avLst/>
          </a:prstGeom>
          <a:noFill/>
          <a:ln/>
        </p:spPr>
        <p:txBody>
          <a:bodyPr wrap="none" lIns="0" tIns="0" rIns="0" bIns="0" rtlCol="0" anchor="t"/>
          <a:lstStyle/>
          <a:p>
            <a:pPr marL="0" indent="0" algn="l">
              <a:lnSpc>
                <a:spcPts val="3000"/>
              </a:lnSpc>
              <a:buNone/>
            </a:pPr>
            <a:r>
              <a:rPr lang="en-US" sz="1850" dirty="0">
                <a:solidFill>
                  <a:srgbClr val="F2B42D"/>
                </a:solidFill>
                <a:latin typeface="PT Sans" pitchFamily="34" charset="0"/>
                <a:ea typeface="PT Sans" pitchFamily="34" charset="-122"/>
                <a:cs typeface="PT Sans" pitchFamily="34" charset="-120"/>
              </a:rPr>
              <a:t>40% improvement in accuracy</a:t>
            </a:r>
            <a:endParaRPr lang="en-US" sz="1850" dirty="0"/>
          </a:p>
        </p:txBody>
      </p:sp>
      <p:pic>
        <p:nvPicPr>
          <p:cNvPr id="8" name="Image 1" descr="preencoded.png"/>
          <p:cNvPicPr>
            <a:picLocks noChangeAspect="1"/>
          </p:cNvPicPr>
          <p:nvPr/>
        </p:nvPicPr>
        <p:blipFill>
          <a:blip r:embed="rId4"/>
          <a:stretch>
            <a:fillRect/>
          </a:stretch>
        </p:blipFill>
        <p:spPr>
          <a:xfrm>
            <a:off x="7434858" y="2444948"/>
            <a:ext cx="239316" cy="299204"/>
          </a:xfrm>
          <a:prstGeom prst="rect">
            <a:avLst/>
          </a:prstGeom>
        </p:spPr>
      </p:pic>
      <p:sp>
        <p:nvSpPr>
          <p:cNvPr id="9" name="Shape 5"/>
          <p:cNvSpPr/>
          <p:nvPr/>
        </p:nvSpPr>
        <p:spPr>
          <a:xfrm>
            <a:off x="7434858" y="2821305"/>
            <a:ext cx="6357818" cy="30480"/>
          </a:xfrm>
          <a:prstGeom prst="rect">
            <a:avLst/>
          </a:prstGeom>
          <a:solidFill>
            <a:srgbClr val="D7425E"/>
          </a:solidFill>
          <a:ln/>
        </p:spPr>
        <p:txBody>
          <a:bodyPr/>
          <a:lstStyle/>
          <a:p>
            <a:endParaRPr lang="en-US"/>
          </a:p>
        </p:txBody>
      </p:sp>
      <p:sp>
        <p:nvSpPr>
          <p:cNvPr id="10" name="Text 6"/>
          <p:cNvSpPr/>
          <p:nvPr/>
        </p:nvSpPr>
        <p:spPr>
          <a:xfrm>
            <a:off x="7434858" y="300192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Evidence Cataloging</a:t>
            </a:r>
            <a:endParaRPr lang="en-US" sz="2200" dirty="0"/>
          </a:p>
        </p:txBody>
      </p:sp>
      <p:sp>
        <p:nvSpPr>
          <p:cNvPr id="11" name="Text 7"/>
          <p:cNvSpPr/>
          <p:nvPr/>
        </p:nvSpPr>
        <p:spPr>
          <a:xfrm>
            <a:off x="7434858" y="3497461"/>
            <a:ext cx="635781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Document supporting AND contradictory evidence</a:t>
            </a:r>
            <a:endParaRPr lang="en-US" sz="1850" dirty="0"/>
          </a:p>
        </p:txBody>
      </p:sp>
      <p:sp>
        <p:nvSpPr>
          <p:cNvPr id="12" name="Text 8"/>
          <p:cNvSpPr/>
          <p:nvPr/>
        </p:nvSpPr>
        <p:spPr>
          <a:xfrm>
            <a:off x="7434858" y="4024074"/>
            <a:ext cx="635781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Makes bias visible</a:t>
            </a:r>
            <a:endParaRPr lang="en-US" sz="1850" dirty="0"/>
          </a:p>
        </p:txBody>
      </p:sp>
      <p:pic>
        <p:nvPicPr>
          <p:cNvPr id="13" name="Image 2" descr="preencoded.png"/>
          <p:cNvPicPr>
            <a:picLocks noChangeAspect="1"/>
          </p:cNvPicPr>
          <p:nvPr/>
        </p:nvPicPr>
        <p:blipFill>
          <a:blip r:embed="rId5"/>
          <a:stretch>
            <a:fillRect/>
          </a:stretch>
        </p:blipFill>
        <p:spPr>
          <a:xfrm>
            <a:off x="837724" y="4825841"/>
            <a:ext cx="239316" cy="299204"/>
          </a:xfrm>
          <a:prstGeom prst="rect">
            <a:avLst/>
          </a:prstGeom>
        </p:spPr>
      </p:pic>
      <p:sp>
        <p:nvSpPr>
          <p:cNvPr id="14" name="Shape 9"/>
          <p:cNvSpPr/>
          <p:nvPr/>
        </p:nvSpPr>
        <p:spPr>
          <a:xfrm>
            <a:off x="837724" y="5202198"/>
            <a:ext cx="6357818" cy="30480"/>
          </a:xfrm>
          <a:prstGeom prst="rect">
            <a:avLst/>
          </a:prstGeom>
          <a:solidFill>
            <a:srgbClr val="DD785E"/>
          </a:solidFill>
          <a:ln/>
        </p:spPr>
        <p:txBody>
          <a:bodyPr/>
          <a:lstStyle/>
          <a:p>
            <a:endParaRPr lang="en-US"/>
          </a:p>
        </p:txBody>
      </p:sp>
      <p:sp>
        <p:nvSpPr>
          <p:cNvPr id="15" name="Text 10"/>
          <p:cNvSpPr/>
          <p:nvPr/>
        </p:nvSpPr>
        <p:spPr>
          <a:xfrm>
            <a:off x="837724" y="538281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Temporal Validation</a:t>
            </a:r>
            <a:endParaRPr lang="en-US" sz="2200" dirty="0"/>
          </a:p>
        </p:txBody>
      </p:sp>
      <p:sp>
        <p:nvSpPr>
          <p:cNvPr id="16" name="Text 11"/>
          <p:cNvSpPr/>
          <p:nvPr/>
        </p:nvSpPr>
        <p:spPr>
          <a:xfrm>
            <a:off x="837724" y="5878354"/>
            <a:ext cx="635781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Waiting periods before finalizing attribution</a:t>
            </a:r>
            <a:endParaRPr lang="en-US" sz="1850" dirty="0"/>
          </a:p>
        </p:txBody>
      </p:sp>
      <p:sp>
        <p:nvSpPr>
          <p:cNvPr id="17" name="Text 12"/>
          <p:cNvSpPr/>
          <p:nvPr/>
        </p:nvSpPr>
        <p:spPr>
          <a:xfrm>
            <a:off x="837724" y="6404967"/>
            <a:ext cx="635781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Reduces initial impression influence</a:t>
            </a:r>
            <a:endParaRPr lang="en-US" sz="1850" dirty="0"/>
          </a:p>
        </p:txBody>
      </p:sp>
      <p:pic>
        <p:nvPicPr>
          <p:cNvPr id="18" name="Image 3" descr="preencoded.png"/>
          <p:cNvPicPr>
            <a:picLocks noChangeAspect="1"/>
          </p:cNvPicPr>
          <p:nvPr/>
        </p:nvPicPr>
        <p:blipFill>
          <a:blip r:embed="rId6"/>
          <a:stretch>
            <a:fillRect/>
          </a:stretch>
        </p:blipFill>
        <p:spPr>
          <a:xfrm>
            <a:off x="7434858" y="4825841"/>
            <a:ext cx="239316" cy="299204"/>
          </a:xfrm>
          <a:prstGeom prst="rect">
            <a:avLst/>
          </a:prstGeom>
        </p:spPr>
      </p:pic>
      <p:sp>
        <p:nvSpPr>
          <p:cNvPr id="19" name="Shape 13"/>
          <p:cNvSpPr/>
          <p:nvPr/>
        </p:nvSpPr>
        <p:spPr>
          <a:xfrm>
            <a:off x="7434858" y="5202198"/>
            <a:ext cx="6357818" cy="30480"/>
          </a:xfrm>
          <a:prstGeom prst="rect">
            <a:avLst/>
          </a:prstGeom>
          <a:solidFill>
            <a:srgbClr val="48A8E2"/>
          </a:solidFill>
          <a:ln/>
        </p:spPr>
        <p:txBody>
          <a:bodyPr/>
          <a:lstStyle/>
          <a:p>
            <a:endParaRPr lang="en-US"/>
          </a:p>
        </p:txBody>
      </p:sp>
      <p:sp>
        <p:nvSpPr>
          <p:cNvPr id="20" name="Text 14"/>
          <p:cNvSpPr/>
          <p:nvPr/>
        </p:nvSpPr>
        <p:spPr>
          <a:xfrm>
            <a:off x="7434858" y="538281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External Review</a:t>
            </a:r>
            <a:endParaRPr lang="en-US" sz="2200" dirty="0"/>
          </a:p>
        </p:txBody>
      </p:sp>
      <p:sp>
        <p:nvSpPr>
          <p:cNvPr id="21" name="Text 15"/>
          <p:cNvSpPr/>
          <p:nvPr/>
        </p:nvSpPr>
        <p:spPr>
          <a:xfrm>
            <a:off x="7434858" y="5878354"/>
            <a:ext cx="635781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Independent assessment by uninvolved teams</a:t>
            </a:r>
            <a:endParaRPr lang="en-US" sz="1850" dirty="0"/>
          </a:p>
        </p:txBody>
      </p:sp>
      <p:sp>
        <p:nvSpPr>
          <p:cNvPr id="22" name="Text 16"/>
          <p:cNvSpPr/>
          <p:nvPr/>
        </p:nvSpPr>
        <p:spPr>
          <a:xfrm>
            <a:off x="7434858" y="6404967"/>
            <a:ext cx="6357818"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Objective evaluation of evidence quality</a:t>
            </a:r>
            <a:endParaRPr lang="en-US" sz="18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985123"/>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Spotify Algorithm Dilemma</a:t>
            </a:r>
            <a:endParaRPr lang="en-US" sz="4400" dirty="0"/>
          </a:p>
        </p:txBody>
      </p:sp>
      <p:sp>
        <p:nvSpPr>
          <p:cNvPr id="4" name="Text 1"/>
          <p:cNvSpPr/>
          <p:nvPr/>
        </p:nvSpPr>
        <p:spPr>
          <a:xfrm>
            <a:off x="6324124" y="2752130"/>
            <a:ext cx="7468553"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Your music app has </a:t>
            </a:r>
            <a:r>
              <a:rPr lang="en-US" sz="1850" dirty="0">
                <a:solidFill>
                  <a:srgbClr val="F2B42D"/>
                </a:solidFill>
                <a:latin typeface="PT Sans" pitchFamily="34" charset="0"/>
                <a:ea typeface="PT Sans" pitchFamily="34" charset="-122"/>
                <a:cs typeface="PT Sans" pitchFamily="34" charset="-120"/>
              </a:rPr>
              <a:t>95% accuracy</a:t>
            </a:r>
            <a:r>
              <a:rPr lang="en-US" sz="1850" dirty="0">
                <a:solidFill>
                  <a:srgbClr val="FFFFFF"/>
                </a:solidFill>
                <a:latin typeface="PT Sans" pitchFamily="34" charset="0"/>
                <a:ea typeface="PT Sans" pitchFamily="34" charset="-122"/>
                <a:cs typeface="PT Sans" pitchFamily="34" charset="-120"/>
              </a:rPr>
              <a:t> but just missed your new favorite song.</a:t>
            </a:r>
            <a:endParaRPr lang="en-US" sz="1850" dirty="0"/>
          </a:p>
        </p:txBody>
      </p:sp>
      <p:sp>
        <p:nvSpPr>
          <p:cNvPr id="5" name="Shape 2"/>
          <p:cNvSpPr/>
          <p:nvPr/>
        </p:nvSpPr>
        <p:spPr>
          <a:xfrm>
            <a:off x="6324124" y="3404354"/>
            <a:ext cx="538520" cy="538520"/>
          </a:xfrm>
          <a:prstGeom prst="roundRect">
            <a:avLst>
              <a:gd name="adj" fmla="val 66677"/>
            </a:avLst>
          </a:prstGeom>
          <a:solidFill>
            <a:srgbClr val="00002E"/>
          </a:solidFill>
          <a:ln w="22860">
            <a:solidFill>
              <a:srgbClr val="F2B42D"/>
            </a:solidFill>
            <a:prstDash val="solid"/>
          </a:ln>
        </p:spPr>
        <p:txBody>
          <a:bodyPr/>
          <a:lstStyle/>
          <a:p>
            <a:endParaRPr lang="en-US"/>
          </a:p>
        </p:txBody>
      </p:sp>
      <p:sp>
        <p:nvSpPr>
          <p:cNvPr id="6" name="Text 3"/>
          <p:cNvSpPr/>
          <p:nvPr/>
        </p:nvSpPr>
        <p:spPr>
          <a:xfrm>
            <a:off x="7101959" y="348662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Trust it more</a:t>
            </a:r>
            <a:endParaRPr lang="en-US" sz="2200" dirty="0"/>
          </a:p>
        </p:txBody>
      </p:sp>
      <p:sp>
        <p:nvSpPr>
          <p:cNvPr id="7" name="Text 4"/>
          <p:cNvSpPr/>
          <p:nvPr/>
        </p:nvSpPr>
        <p:spPr>
          <a:xfrm>
            <a:off x="7101959" y="3982164"/>
            <a:ext cx="6690717"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It's right 95% of the time!</a:t>
            </a:r>
            <a:endParaRPr lang="en-US" sz="1850" dirty="0"/>
          </a:p>
        </p:txBody>
      </p:sp>
      <p:sp>
        <p:nvSpPr>
          <p:cNvPr id="8" name="Shape 5"/>
          <p:cNvSpPr/>
          <p:nvPr/>
        </p:nvSpPr>
        <p:spPr>
          <a:xfrm>
            <a:off x="6324124" y="4843939"/>
            <a:ext cx="538520" cy="538520"/>
          </a:xfrm>
          <a:prstGeom prst="roundRect">
            <a:avLst>
              <a:gd name="adj" fmla="val 66677"/>
            </a:avLst>
          </a:prstGeom>
          <a:solidFill>
            <a:srgbClr val="00002E"/>
          </a:solidFill>
          <a:ln w="22860">
            <a:solidFill>
              <a:srgbClr val="D7425E"/>
            </a:solidFill>
            <a:prstDash val="solid"/>
          </a:ln>
        </p:spPr>
        <p:txBody>
          <a:bodyPr/>
          <a:lstStyle/>
          <a:p>
            <a:endParaRPr lang="en-US"/>
          </a:p>
        </p:txBody>
      </p:sp>
      <p:sp>
        <p:nvSpPr>
          <p:cNvPr id="9" name="Text 6"/>
          <p:cNvSpPr/>
          <p:nvPr/>
        </p:nvSpPr>
        <p:spPr>
          <a:xfrm>
            <a:off x="7101959" y="492621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Trust it less</a:t>
            </a:r>
            <a:endParaRPr lang="en-US" sz="2200" dirty="0"/>
          </a:p>
        </p:txBody>
      </p:sp>
      <p:sp>
        <p:nvSpPr>
          <p:cNvPr id="10" name="Text 7"/>
          <p:cNvSpPr/>
          <p:nvPr/>
        </p:nvSpPr>
        <p:spPr>
          <a:xfrm>
            <a:off x="7101959" y="5421749"/>
            <a:ext cx="6690717"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How could it miss something so obvious?</a:t>
            </a:r>
            <a:endParaRPr lang="en-US" sz="1850" dirty="0"/>
          </a:p>
        </p:txBody>
      </p:sp>
      <p:sp>
        <p:nvSpPr>
          <p:cNvPr id="11" name="Shape 8"/>
          <p:cNvSpPr/>
          <p:nvPr/>
        </p:nvSpPr>
        <p:spPr>
          <a:xfrm>
            <a:off x="6324124" y="6283523"/>
            <a:ext cx="538520" cy="538520"/>
          </a:xfrm>
          <a:prstGeom prst="roundRect">
            <a:avLst>
              <a:gd name="adj" fmla="val 66677"/>
            </a:avLst>
          </a:prstGeom>
          <a:solidFill>
            <a:srgbClr val="00002E"/>
          </a:solidFill>
          <a:ln w="22860">
            <a:solidFill>
              <a:srgbClr val="DD785E"/>
            </a:solidFill>
            <a:prstDash val="solid"/>
          </a:ln>
        </p:spPr>
        <p:txBody>
          <a:bodyPr/>
          <a:lstStyle/>
          <a:p>
            <a:endParaRPr lang="en-US"/>
          </a:p>
        </p:txBody>
      </p:sp>
      <p:sp>
        <p:nvSpPr>
          <p:cNvPr id="12" name="Text 9"/>
          <p:cNvSpPr/>
          <p:nvPr/>
        </p:nvSpPr>
        <p:spPr>
          <a:xfrm>
            <a:off x="7101959" y="636579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Same level of trust</a:t>
            </a:r>
            <a:endParaRPr lang="en-US" sz="2200" dirty="0"/>
          </a:p>
        </p:txBody>
      </p:sp>
      <p:sp>
        <p:nvSpPr>
          <p:cNvPr id="13" name="Text 10"/>
          <p:cNvSpPr/>
          <p:nvPr/>
        </p:nvSpPr>
        <p:spPr>
          <a:xfrm>
            <a:off x="7101959" y="6861334"/>
            <a:ext cx="6690717"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One mistake doesn't change overall performance</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640205"/>
            <a:ext cx="8173879"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Trust Calibration Challenge</a:t>
            </a:r>
            <a:endParaRPr lang="en-US" sz="4400" dirty="0"/>
          </a:p>
        </p:txBody>
      </p:sp>
      <p:sp>
        <p:nvSpPr>
          <p:cNvPr id="3" name="Shape 1"/>
          <p:cNvSpPr/>
          <p:nvPr/>
        </p:nvSpPr>
        <p:spPr>
          <a:xfrm>
            <a:off x="837724" y="2972395"/>
            <a:ext cx="6185535" cy="2695456"/>
          </a:xfrm>
          <a:prstGeom prst="roundRect">
            <a:avLst>
              <a:gd name="adj" fmla="val 13321"/>
            </a:avLst>
          </a:prstGeom>
          <a:solidFill>
            <a:srgbClr val="00002E"/>
          </a:solidFill>
          <a:ln w="22860">
            <a:solidFill>
              <a:srgbClr val="D7425E"/>
            </a:solidFill>
            <a:prstDash val="solid"/>
          </a:ln>
        </p:spPr>
        <p:txBody>
          <a:bodyPr/>
          <a:lstStyle/>
          <a:p>
            <a:endParaRPr lang="en-US"/>
          </a:p>
        </p:txBody>
      </p:sp>
      <p:sp>
        <p:nvSpPr>
          <p:cNvPr id="4" name="Text 2"/>
          <p:cNvSpPr/>
          <p:nvPr/>
        </p:nvSpPr>
        <p:spPr>
          <a:xfrm>
            <a:off x="1099899" y="323457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Automation Bias</a:t>
            </a:r>
            <a:endParaRPr lang="en-US" sz="2200" dirty="0"/>
          </a:p>
        </p:txBody>
      </p:sp>
      <p:sp>
        <p:nvSpPr>
          <p:cNvPr id="5" name="Text 3"/>
          <p:cNvSpPr/>
          <p:nvPr/>
        </p:nvSpPr>
        <p:spPr>
          <a:xfrm>
            <a:off x="1099899" y="3825835"/>
            <a:ext cx="5661184" cy="383024"/>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PT Sans" pitchFamily="34" charset="0"/>
                <a:ea typeface="PT Sans" pitchFamily="34" charset="-122"/>
                <a:cs typeface="PT Sans" pitchFamily="34" charset="-120"/>
              </a:rPr>
              <a:t>47% of analysts</a:t>
            </a:r>
            <a:endParaRPr lang="en-US" sz="1850" dirty="0"/>
          </a:p>
        </p:txBody>
      </p:sp>
      <p:sp>
        <p:nvSpPr>
          <p:cNvPr id="6" name="Text 4"/>
          <p:cNvSpPr/>
          <p:nvPr/>
        </p:nvSpPr>
        <p:spPr>
          <a:xfrm>
            <a:off x="1099899" y="4424243"/>
            <a:ext cx="5661184"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Over-reliance on AI outputs</a:t>
            </a:r>
            <a:endParaRPr lang="en-US" sz="1850" dirty="0"/>
          </a:p>
        </p:txBody>
      </p:sp>
      <p:sp>
        <p:nvSpPr>
          <p:cNvPr id="7" name="Text 5"/>
          <p:cNvSpPr/>
          <p:nvPr/>
        </p:nvSpPr>
        <p:spPr>
          <a:xfrm>
            <a:off x="1099899" y="5022652"/>
            <a:ext cx="5661184"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Accept classifications automatically</a:t>
            </a:r>
            <a:endParaRPr lang="en-US" sz="1850" dirty="0"/>
          </a:p>
        </p:txBody>
      </p:sp>
      <p:sp>
        <p:nvSpPr>
          <p:cNvPr id="8" name="Shape 6"/>
          <p:cNvSpPr/>
          <p:nvPr/>
        </p:nvSpPr>
        <p:spPr>
          <a:xfrm>
            <a:off x="7614761" y="2972395"/>
            <a:ext cx="6185535" cy="2695456"/>
          </a:xfrm>
          <a:prstGeom prst="roundRect">
            <a:avLst>
              <a:gd name="adj" fmla="val 13321"/>
            </a:avLst>
          </a:prstGeom>
          <a:solidFill>
            <a:srgbClr val="00002E"/>
          </a:solidFill>
          <a:ln w="22860">
            <a:solidFill>
              <a:srgbClr val="48A8E2"/>
            </a:solidFill>
            <a:prstDash val="solid"/>
          </a:ln>
        </p:spPr>
        <p:txBody>
          <a:bodyPr/>
          <a:lstStyle/>
          <a:p>
            <a:endParaRPr lang="en-US"/>
          </a:p>
        </p:txBody>
      </p:sp>
      <p:sp>
        <p:nvSpPr>
          <p:cNvPr id="9" name="Text 7"/>
          <p:cNvSpPr/>
          <p:nvPr/>
        </p:nvSpPr>
        <p:spPr>
          <a:xfrm>
            <a:off x="7876937" y="323457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Algorithm Aversion</a:t>
            </a:r>
            <a:endParaRPr lang="en-US" sz="2200" dirty="0"/>
          </a:p>
        </p:txBody>
      </p:sp>
      <p:sp>
        <p:nvSpPr>
          <p:cNvPr id="10" name="Text 8"/>
          <p:cNvSpPr/>
          <p:nvPr/>
        </p:nvSpPr>
        <p:spPr>
          <a:xfrm>
            <a:off x="7876937" y="3825835"/>
            <a:ext cx="5661184" cy="383024"/>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PT Sans" pitchFamily="34" charset="0"/>
                <a:ea typeface="PT Sans" pitchFamily="34" charset="-122"/>
                <a:cs typeface="PT Sans" pitchFamily="34" charset="-120"/>
              </a:rPr>
              <a:t>34% of analysts</a:t>
            </a:r>
            <a:endParaRPr lang="en-US" sz="1850" dirty="0"/>
          </a:p>
        </p:txBody>
      </p:sp>
      <p:sp>
        <p:nvSpPr>
          <p:cNvPr id="11" name="Text 9"/>
          <p:cNvSpPr/>
          <p:nvPr/>
        </p:nvSpPr>
        <p:spPr>
          <a:xfrm>
            <a:off x="7876937" y="4424243"/>
            <a:ext cx="5661184"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Reject AI after observing errors</a:t>
            </a:r>
            <a:endParaRPr lang="en-US" sz="1850" dirty="0"/>
          </a:p>
        </p:txBody>
      </p:sp>
      <p:sp>
        <p:nvSpPr>
          <p:cNvPr id="12" name="Text 10"/>
          <p:cNvSpPr/>
          <p:nvPr/>
        </p:nvSpPr>
        <p:spPr>
          <a:xfrm>
            <a:off x="7876937" y="5022652"/>
            <a:ext cx="5661184"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Even when AI exceeds human baselines</a:t>
            </a:r>
            <a:endParaRPr lang="en-US" sz="1850" dirty="0"/>
          </a:p>
        </p:txBody>
      </p:sp>
      <p:sp>
        <p:nvSpPr>
          <p:cNvPr id="13" name="Text 11"/>
          <p:cNvSpPr/>
          <p:nvPr/>
        </p:nvSpPr>
        <p:spPr>
          <a:xfrm>
            <a:off x="837724" y="6206252"/>
            <a:ext cx="12954952" cy="383024"/>
          </a:xfrm>
          <a:prstGeom prst="rect">
            <a:avLst/>
          </a:prstGeom>
          <a:noFill/>
          <a:ln/>
        </p:spPr>
        <p:txBody>
          <a:bodyPr wrap="none" lIns="0" tIns="0" rIns="0" bIns="0" rtlCol="0" anchor="t"/>
          <a:lstStyle/>
          <a:p>
            <a:pPr marL="0" indent="0" algn="ctr">
              <a:lnSpc>
                <a:spcPts val="3000"/>
              </a:lnSpc>
              <a:buNone/>
            </a:pPr>
            <a:r>
              <a:rPr lang="en-US" sz="1850" b="1" dirty="0">
                <a:solidFill>
                  <a:srgbClr val="FFFFFF"/>
                </a:solidFill>
                <a:latin typeface="PT Sans" pitchFamily="34" charset="0"/>
                <a:ea typeface="PT Sans" pitchFamily="34" charset="-122"/>
                <a:cs typeface="PT Sans" pitchFamily="34" charset="-120"/>
              </a:rPr>
              <a:t>Problem:</a:t>
            </a:r>
            <a:r>
              <a:rPr lang="en-US" sz="1850" dirty="0">
                <a:solidFill>
                  <a:srgbClr val="FFFFFF"/>
                </a:solidFill>
                <a:latin typeface="PT Sans" pitchFamily="34" charset="0"/>
                <a:ea typeface="PT Sans" pitchFamily="34" charset="-122"/>
                <a:cs typeface="PT Sans" pitchFamily="34" charset="-120"/>
              </a:rPr>
              <a:t> Oscillation undermines consistent decision-making</a:t>
            </a:r>
            <a:endParaRPr lang="en-US" sz="1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787956"/>
            <a:ext cx="7549277"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Building Appropriate AI Trust</a:t>
            </a:r>
            <a:endParaRPr lang="en-US" sz="4400" dirty="0"/>
          </a:p>
        </p:txBody>
      </p:sp>
      <p:sp>
        <p:nvSpPr>
          <p:cNvPr id="3" name="Shape 1"/>
          <p:cNvSpPr/>
          <p:nvPr/>
        </p:nvSpPr>
        <p:spPr>
          <a:xfrm>
            <a:off x="837724" y="2329696"/>
            <a:ext cx="4158734" cy="3039428"/>
          </a:xfrm>
          <a:prstGeom prst="roundRect">
            <a:avLst>
              <a:gd name="adj" fmla="val 4814"/>
            </a:avLst>
          </a:prstGeom>
          <a:solidFill>
            <a:srgbClr val="00002E">
              <a:alpha val="75000"/>
            </a:srgbClr>
          </a:solidFill>
          <a:ln/>
        </p:spPr>
        <p:txBody>
          <a:bodyPr/>
          <a:lstStyle/>
          <a:p>
            <a:endParaRPr lang="en-US"/>
          </a:p>
        </p:txBody>
      </p:sp>
      <p:sp>
        <p:nvSpPr>
          <p:cNvPr id="4" name="Shape 2"/>
          <p:cNvSpPr/>
          <p:nvPr/>
        </p:nvSpPr>
        <p:spPr>
          <a:xfrm>
            <a:off x="837724" y="2299216"/>
            <a:ext cx="4158734" cy="121920"/>
          </a:xfrm>
          <a:prstGeom prst="roundRect">
            <a:avLst>
              <a:gd name="adj" fmla="val 294514"/>
            </a:avLst>
          </a:prstGeom>
          <a:solidFill>
            <a:srgbClr val="F2B42D"/>
          </a:solidFill>
          <a:ln/>
        </p:spPr>
        <p:txBody>
          <a:bodyPr/>
          <a:lstStyle/>
          <a:p>
            <a:endParaRPr lang="en-US"/>
          </a:p>
        </p:txBody>
      </p:sp>
      <p:sp>
        <p:nvSpPr>
          <p:cNvPr id="5" name="Shape 3"/>
          <p:cNvSpPr/>
          <p:nvPr/>
        </p:nvSpPr>
        <p:spPr>
          <a:xfrm>
            <a:off x="2557998" y="1970723"/>
            <a:ext cx="718066" cy="718066"/>
          </a:xfrm>
          <a:prstGeom prst="roundRect">
            <a:avLst>
              <a:gd name="adj" fmla="val 127342"/>
            </a:avLst>
          </a:prstGeom>
          <a:solidFill>
            <a:srgbClr val="F2B42D"/>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2773382" y="2150269"/>
            <a:ext cx="287179" cy="358973"/>
          </a:xfrm>
          <a:prstGeom prst="rect">
            <a:avLst/>
          </a:prstGeom>
        </p:spPr>
      </p:pic>
      <p:sp>
        <p:nvSpPr>
          <p:cNvPr id="7" name="Text 4"/>
          <p:cNvSpPr/>
          <p:nvPr/>
        </p:nvSpPr>
        <p:spPr>
          <a:xfrm>
            <a:off x="1107519" y="2928104"/>
            <a:ext cx="3482578"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Transparency Interventions</a:t>
            </a:r>
            <a:endParaRPr lang="en-US" sz="2200" dirty="0"/>
          </a:p>
        </p:txBody>
      </p:sp>
      <p:sp>
        <p:nvSpPr>
          <p:cNvPr id="8" name="Text 5"/>
          <p:cNvSpPr/>
          <p:nvPr/>
        </p:nvSpPr>
        <p:spPr>
          <a:xfrm>
            <a:off x="1107519" y="3423642"/>
            <a:ext cx="3619143"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Show AI confidence scores and reasoning</a:t>
            </a:r>
            <a:endParaRPr lang="en-US" sz="1850" dirty="0"/>
          </a:p>
        </p:txBody>
      </p:sp>
      <p:sp>
        <p:nvSpPr>
          <p:cNvPr id="9" name="Text 6"/>
          <p:cNvSpPr/>
          <p:nvPr/>
        </p:nvSpPr>
        <p:spPr>
          <a:xfrm>
            <a:off x="1107519" y="4333280"/>
            <a:ext cx="3619143" cy="766048"/>
          </a:xfrm>
          <a:prstGeom prst="rect">
            <a:avLst/>
          </a:prstGeom>
          <a:noFill/>
          <a:ln/>
        </p:spPr>
        <p:txBody>
          <a:bodyPr wrap="square" lIns="0" tIns="0" rIns="0" bIns="0" rtlCol="0" anchor="t"/>
          <a:lstStyle/>
          <a:p>
            <a:pPr marL="0" indent="0" algn="l">
              <a:lnSpc>
                <a:spcPts val="3000"/>
              </a:lnSpc>
              <a:buNone/>
            </a:pPr>
            <a:r>
              <a:rPr lang="en-US" sz="1850" dirty="0">
                <a:solidFill>
                  <a:srgbClr val="F2B42D"/>
                </a:solidFill>
                <a:latin typeface="PT Sans" pitchFamily="34" charset="0"/>
                <a:ea typeface="PT Sans" pitchFamily="34" charset="-122"/>
                <a:cs typeface="PT Sans" pitchFamily="34" charset="-120"/>
              </a:rPr>
              <a:t>52% improvement in trust calibration</a:t>
            </a:r>
            <a:endParaRPr lang="en-US" sz="1850" dirty="0"/>
          </a:p>
        </p:txBody>
      </p:sp>
      <p:sp>
        <p:nvSpPr>
          <p:cNvPr id="10" name="Shape 7"/>
          <p:cNvSpPr/>
          <p:nvPr/>
        </p:nvSpPr>
        <p:spPr>
          <a:xfrm>
            <a:off x="5235773" y="2329696"/>
            <a:ext cx="4158734" cy="3039428"/>
          </a:xfrm>
          <a:prstGeom prst="roundRect">
            <a:avLst>
              <a:gd name="adj" fmla="val 4814"/>
            </a:avLst>
          </a:prstGeom>
          <a:solidFill>
            <a:srgbClr val="00002E">
              <a:alpha val="75000"/>
            </a:srgbClr>
          </a:solidFill>
          <a:ln/>
        </p:spPr>
        <p:txBody>
          <a:bodyPr/>
          <a:lstStyle/>
          <a:p>
            <a:endParaRPr lang="en-US"/>
          </a:p>
        </p:txBody>
      </p:sp>
      <p:sp>
        <p:nvSpPr>
          <p:cNvPr id="11" name="Shape 8"/>
          <p:cNvSpPr/>
          <p:nvPr/>
        </p:nvSpPr>
        <p:spPr>
          <a:xfrm>
            <a:off x="5235773" y="2299216"/>
            <a:ext cx="4158734" cy="121920"/>
          </a:xfrm>
          <a:prstGeom prst="roundRect">
            <a:avLst>
              <a:gd name="adj" fmla="val 294514"/>
            </a:avLst>
          </a:prstGeom>
          <a:solidFill>
            <a:srgbClr val="D7425E"/>
          </a:solidFill>
          <a:ln/>
        </p:spPr>
        <p:txBody>
          <a:bodyPr/>
          <a:lstStyle/>
          <a:p>
            <a:endParaRPr lang="en-US"/>
          </a:p>
        </p:txBody>
      </p:sp>
      <p:sp>
        <p:nvSpPr>
          <p:cNvPr id="12" name="Shape 9"/>
          <p:cNvSpPr/>
          <p:nvPr/>
        </p:nvSpPr>
        <p:spPr>
          <a:xfrm>
            <a:off x="6956048" y="1970723"/>
            <a:ext cx="718066" cy="718066"/>
          </a:xfrm>
          <a:prstGeom prst="roundRect">
            <a:avLst>
              <a:gd name="adj" fmla="val 127342"/>
            </a:avLst>
          </a:prstGeom>
          <a:solidFill>
            <a:srgbClr val="F2B42D"/>
          </a:solidFill>
          <a:ln/>
        </p:spPr>
        <p:txBody>
          <a:bodyPr/>
          <a:lstStyle/>
          <a:p>
            <a:endParaRPr lang="en-US"/>
          </a:p>
        </p:txBody>
      </p:sp>
      <p:pic>
        <p:nvPicPr>
          <p:cNvPr id="13" name="Image 1" descr="preencoded.png"/>
          <p:cNvPicPr>
            <a:picLocks noChangeAspect="1"/>
          </p:cNvPicPr>
          <p:nvPr/>
        </p:nvPicPr>
        <p:blipFill>
          <a:blip r:embed="rId4"/>
          <a:stretch>
            <a:fillRect/>
          </a:stretch>
        </p:blipFill>
        <p:spPr>
          <a:xfrm>
            <a:off x="7171432" y="2150269"/>
            <a:ext cx="287179" cy="358973"/>
          </a:xfrm>
          <a:prstGeom prst="rect">
            <a:avLst/>
          </a:prstGeom>
        </p:spPr>
      </p:pic>
      <p:sp>
        <p:nvSpPr>
          <p:cNvPr id="14" name="Text 10"/>
          <p:cNvSpPr/>
          <p:nvPr/>
        </p:nvSpPr>
        <p:spPr>
          <a:xfrm>
            <a:off x="5505569" y="2928104"/>
            <a:ext cx="3619143"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Structured Challenge Protocols</a:t>
            </a:r>
            <a:endParaRPr lang="en-US" sz="2200" dirty="0"/>
          </a:p>
        </p:txBody>
      </p:sp>
      <p:sp>
        <p:nvSpPr>
          <p:cNvPr id="15" name="Text 11"/>
          <p:cNvSpPr/>
          <p:nvPr/>
        </p:nvSpPr>
        <p:spPr>
          <a:xfrm>
            <a:off x="5505569" y="3775591"/>
            <a:ext cx="3619143"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Require analysts to seek disconfirming evidence</a:t>
            </a:r>
            <a:endParaRPr lang="en-US" sz="1850" dirty="0"/>
          </a:p>
        </p:txBody>
      </p:sp>
      <p:sp>
        <p:nvSpPr>
          <p:cNvPr id="16" name="Text 12"/>
          <p:cNvSpPr/>
          <p:nvPr/>
        </p:nvSpPr>
        <p:spPr>
          <a:xfrm>
            <a:off x="5505569" y="4685228"/>
            <a:ext cx="3619143"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Consider alternative explanations</a:t>
            </a:r>
            <a:endParaRPr lang="en-US" sz="1850" dirty="0"/>
          </a:p>
        </p:txBody>
      </p:sp>
      <p:sp>
        <p:nvSpPr>
          <p:cNvPr id="17" name="Shape 13"/>
          <p:cNvSpPr/>
          <p:nvPr/>
        </p:nvSpPr>
        <p:spPr>
          <a:xfrm>
            <a:off x="9633823" y="2329696"/>
            <a:ext cx="4158853" cy="3039428"/>
          </a:xfrm>
          <a:prstGeom prst="roundRect">
            <a:avLst>
              <a:gd name="adj" fmla="val 4814"/>
            </a:avLst>
          </a:prstGeom>
          <a:solidFill>
            <a:srgbClr val="00002E">
              <a:alpha val="75000"/>
            </a:srgbClr>
          </a:solidFill>
          <a:ln/>
        </p:spPr>
        <p:txBody>
          <a:bodyPr/>
          <a:lstStyle/>
          <a:p>
            <a:endParaRPr lang="en-US"/>
          </a:p>
        </p:txBody>
      </p:sp>
      <p:sp>
        <p:nvSpPr>
          <p:cNvPr id="18" name="Shape 14"/>
          <p:cNvSpPr/>
          <p:nvPr/>
        </p:nvSpPr>
        <p:spPr>
          <a:xfrm>
            <a:off x="9633823" y="2299216"/>
            <a:ext cx="4158853" cy="121920"/>
          </a:xfrm>
          <a:prstGeom prst="roundRect">
            <a:avLst>
              <a:gd name="adj" fmla="val 294514"/>
            </a:avLst>
          </a:prstGeom>
          <a:solidFill>
            <a:srgbClr val="DD785E"/>
          </a:solidFill>
          <a:ln/>
        </p:spPr>
        <p:txBody>
          <a:bodyPr/>
          <a:lstStyle/>
          <a:p>
            <a:endParaRPr lang="en-US"/>
          </a:p>
        </p:txBody>
      </p:sp>
      <p:sp>
        <p:nvSpPr>
          <p:cNvPr id="19" name="Shape 15"/>
          <p:cNvSpPr/>
          <p:nvPr/>
        </p:nvSpPr>
        <p:spPr>
          <a:xfrm>
            <a:off x="11354217" y="1970723"/>
            <a:ext cx="718066" cy="718066"/>
          </a:xfrm>
          <a:prstGeom prst="roundRect">
            <a:avLst>
              <a:gd name="adj" fmla="val 127342"/>
            </a:avLst>
          </a:prstGeom>
          <a:solidFill>
            <a:srgbClr val="F2B42D"/>
          </a:solidFill>
          <a:ln/>
        </p:spPr>
        <p:txBody>
          <a:bodyPr/>
          <a:lstStyle/>
          <a:p>
            <a:endParaRPr lang="en-US"/>
          </a:p>
        </p:txBody>
      </p:sp>
      <p:pic>
        <p:nvPicPr>
          <p:cNvPr id="20" name="Image 2" descr="preencoded.png"/>
          <p:cNvPicPr>
            <a:picLocks noChangeAspect="1"/>
          </p:cNvPicPr>
          <p:nvPr/>
        </p:nvPicPr>
        <p:blipFill>
          <a:blip r:embed="rId5"/>
          <a:stretch>
            <a:fillRect/>
          </a:stretch>
        </p:blipFill>
        <p:spPr>
          <a:xfrm>
            <a:off x="11569601" y="2150269"/>
            <a:ext cx="287179" cy="358973"/>
          </a:xfrm>
          <a:prstGeom prst="rect">
            <a:avLst/>
          </a:prstGeom>
        </p:spPr>
      </p:pic>
      <p:sp>
        <p:nvSpPr>
          <p:cNvPr id="21" name="Text 16"/>
          <p:cNvSpPr/>
          <p:nvPr/>
        </p:nvSpPr>
        <p:spPr>
          <a:xfrm>
            <a:off x="9903619" y="2928104"/>
            <a:ext cx="3325773"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Confidence Score Training</a:t>
            </a:r>
            <a:endParaRPr lang="en-US" sz="2200" dirty="0"/>
          </a:p>
        </p:txBody>
      </p:sp>
      <p:sp>
        <p:nvSpPr>
          <p:cNvPr id="22" name="Text 17"/>
          <p:cNvSpPr/>
          <p:nvPr/>
        </p:nvSpPr>
        <p:spPr>
          <a:xfrm>
            <a:off x="9903619" y="3423642"/>
            <a:ext cx="3619262"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When to trust AI vs. human judgment</a:t>
            </a:r>
            <a:endParaRPr lang="en-US" sz="1850" dirty="0"/>
          </a:p>
        </p:txBody>
      </p:sp>
      <p:sp>
        <p:nvSpPr>
          <p:cNvPr id="23" name="Text 18"/>
          <p:cNvSpPr/>
          <p:nvPr/>
        </p:nvSpPr>
        <p:spPr>
          <a:xfrm>
            <a:off x="9903619" y="4333280"/>
            <a:ext cx="3619262"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Appropriate skepticism without resistance</a:t>
            </a:r>
            <a:endParaRPr lang="en-US" sz="1850" dirty="0"/>
          </a:p>
        </p:txBody>
      </p:sp>
      <p:grpSp>
        <p:nvGrpSpPr>
          <p:cNvPr id="26" name="Group 25">
            <a:extLst>
              <a:ext uri="{FF2B5EF4-FFF2-40B4-BE49-F238E27FC236}">
                <a16:creationId xmlns:a16="http://schemas.microsoft.com/office/drawing/2014/main" id="{59242DB4-419E-9F5C-98D4-4EE078D2B5BF}"/>
              </a:ext>
            </a:extLst>
          </p:cNvPr>
          <p:cNvGrpSpPr/>
          <p:nvPr/>
        </p:nvGrpSpPr>
        <p:grpSpPr>
          <a:xfrm>
            <a:off x="4338320" y="5808465"/>
            <a:ext cx="5953760" cy="1441667"/>
            <a:chOff x="4338320" y="5808465"/>
            <a:chExt cx="5953760" cy="1441667"/>
          </a:xfrm>
        </p:grpSpPr>
        <p:sp>
          <p:nvSpPr>
            <p:cNvPr id="24" name="Text 19"/>
            <p:cNvSpPr/>
            <p:nvPr/>
          </p:nvSpPr>
          <p:spPr>
            <a:xfrm>
              <a:off x="4419600" y="5808465"/>
              <a:ext cx="5740400" cy="891182"/>
            </a:xfrm>
            <a:prstGeom prst="rect">
              <a:avLst/>
            </a:prstGeom>
            <a:noFill/>
            <a:ln/>
          </p:spPr>
          <p:txBody>
            <a:bodyPr wrap="none" lIns="0" tIns="0" rIns="0" bIns="0" rtlCol="0" anchor="t"/>
            <a:lstStyle/>
            <a:p>
              <a:pPr marL="0" indent="0" algn="ctr">
                <a:lnSpc>
                  <a:spcPts val="7650"/>
                </a:lnSpc>
                <a:buNone/>
              </a:pPr>
              <a:r>
                <a:rPr lang="en-US" sz="4000" dirty="0">
                  <a:solidFill>
                    <a:srgbClr val="FFFFFF"/>
                  </a:solidFill>
                  <a:latin typeface="Nunito Semi Bold" pitchFamily="34" charset="0"/>
                  <a:ea typeface="Nunito Semi Bold" pitchFamily="34" charset="-122"/>
                  <a:cs typeface="Nunito Semi Bold" pitchFamily="34" charset="-120"/>
                </a:rPr>
                <a:t>The "Goldilocks Zone"</a:t>
              </a:r>
              <a:endParaRPr lang="en-US" sz="4000" dirty="0"/>
            </a:p>
          </p:txBody>
        </p:sp>
        <p:sp>
          <p:nvSpPr>
            <p:cNvPr id="25" name="Text 20"/>
            <p:cNvSpPr/>
            <p:nvPr/>
          </p:nvSpPr>
          <p:spPr>
            <a:xfrm>
              <a:off x="4338320" y="6825734"/>
              <a:ext cx="5953760" cy="424398"/>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Not too much trust, not too little - just right</a:t>
              </a:r>
              <a:endParaRPr lang="en-US" sz="185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089660"/>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"ACME" Stock Echo Chamber</a:t>
            </a:r>
            <a:endParaRPr lang="en-US" sz="4400" dirty="0"/>
          </a:p>
        </p:txBody>
      </p:sp>
      <p:sp>
        <p:nvSpPr>
          <p:cNvPr id="4" name="Text 1"/>
          <p:cNvSpPr/>
          <p:nvPr/>
        </p:nvSpPr>
        <p:spPr>
          <a:xfrm>
            <a:off x="837724" y="309598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Investor A</a:t>
            </a:r>
            <a:endParaRPr lang="en-US" sz="2200" dirty="0"/>
          </a:p>
        </p:txBody>
      </p:sp>
      <p:sp>
        <p:nvSpPr>
          <p:cNvPr id="5" name="Text 2"/>
          <p:cNvSpPr/>
          <p:nvPr/>
        </p:nvSpPr>
        <p:spPr>
          <a:xfrm>
            <a:off x="837724" y="3687247"/>
            <a:ext cx="34423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Follows ACME enthusiasts</a:t>
            </a:r>
            <a:endParaRPr lang="en-US" sz="1850" dirty="0"/>
          </a:p>
        </p:txBody>
      </p:sp>
      <p:sp>
        <p:nvSpPr>
          <p:cNvPr id="6" name="Text 3"/>
          <p:cNvSpPr/>
          <p:nvPr/>
        </p:nvSpPr>
        <p:spPr>
          <a:xfrm>
            <a:off x="837724" y="4153972"/>
            <a:ext cx="3442335"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Gets AI recommendations based on positive sentiment</a:t>
            </a:r>
            <a:endParaRPr lang="en-US" sz="1850" dirty="0"/>
          </a:p>
        </p:txBody>
      </p:sp>
      <p:sp>
        <p:nvSpPr>
          <p:cNvPr id="7" name="Text 4"/>
          <p:cNvSpPr/>
          <p:nvPr/>
        </p:nvSpPr>
        <p:spPr>
          <a:xfrm>
            <a:off x="837724" y="5003721"/>
            <a:ext cx="3442335"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Becomes MORE confident in bullish view</a:t>
            </a:r>
            <a:endParaRPr lang="en-US" sz="1850" dirty="0"/>
          </a:p>
        </p:txBody>
      </p:sp>
      <p:sp>
        <p:nvSpPr>
          <p:cNvPr id="8" name="Text 5"/>
          <p:cNvSpPr/>
          <p:nvPr/>
        </p:nvSpPr>
        <p:spPr>
          <a:xfrm>
            <a:off x="4871561" y="309598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Investor B</a:t>
            </a:r>
            <a:endParaRPr lang="en-US" sz="2200" dirty="0"/>
          </a:p>
        </p:txBody>
      </p:sp>
      <p:sp>
        <p:nvSpPr>
          <p:cNvPr id="9" name="Text 6"/>
          <p:cNvSpPr/>
          <p:nvPr/>
        </p:nvSpPr>
        <p:spPr>
          <a:xfrm>
            <a:off x="4871561" y="3687247"/>
            <a:ext cx="34423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Follows ACME critics</a:t>
            </a:r>
            <a:endParaRPr lang="en-US" sz="1850" dirty="0"/>
          </a:p>
        </p:txBody>
      </p:sp>
      <p:sp>
        <p:nvSpPr>
          <p:cNvPr id="10" name="Text 7"/>
          <p:cNvSpPr/>
          <p:nvPr/>
        </p:nvSpPr>
        <p:spPr>
          <a:xfrm>
            <a:off x="4871561" y="4153972"/>
            <a:ext cx="3442335"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Gets AI recommendations based on negative sentiment</a:t>
            </a:r>
            <a:endParaRPr lang="en-US" sz="1850" dirty="0"/>
          </a:p>
        </p:txBody>
      </p:sp>
      <p:sp>
        <p:nvSpPr>
          <p:cNvPr id="11" name="Text 8"/>
          <p:cNvSpPr/>
          <p:nvPr/>
        </p:nvSpPr>
        <p:spPr>
          <a:xfrm>
            <a:off x="4871561" y="5003721"/>
            <a:ext cx="3442335"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Becomes MORE confident in bearish view</a:t>
            </a:r>
            <a:endParaRPr lang="en-US" sz="1850" dirty="0"/>
          </a:p>
        </p:txBody>
      </p:sp>
      <p:sp>
        <p:nvSpPr>
          <p:cNvPr id="12" name="Shape 9"/>
          <p:cNvSpPr/>
          <p:nvPr/>
        </p:nvSpPr>
        <p:spPr>
          <a:xfrm>
            <a:off x="837724" y="6122670"/>
            <a:ext cx="7468553" cy="1017151"/>
          </a:xfrm>
          <a:prstGeom prst="roundRect">
            <a:avLst>
              <a:gd name="adj" fmla="val 35302"/>
            </a:avLst>
          </a:prstGeom>
          <a:solidFill>
            <a:srgbClr val="DD785E"/>
          </a:solidFill>
          <a:ln/>
        </p:spPr>
        <p:txBody>
          <a:bodyPr/>
          <a:lstStyle/>
          <a:p>
            <a:endParaRPr lang="en-US"/>
          </a:p>
        </p:txBody>
      </p:sp>
      <p:pic>
        <p:nvPicPr>
          <p:cNvPr id="13" name="Image 1" descr="preencoded.png"/>
          <p:cNvPicPr>
            <a:picLocks noChangeAspect="1"/>
          </p:cNvPicPr>
          <p:nvPr/>
        </p:nvPicPr>
        <p:blipFill>
          <a:blip r:embed="rId4"/>
          <a:stretch>
            <a:fillRect/>
          </a:stretch>
        </p:blipFill>
        <p:spPr>
          <a:xfrm>
            <a:off x="1077039" y="6486644"/>
            <a:ext cx="299204" cy="239316"/>
          </a:xfrm>
          <a:prstGeom prst="rect">
            <a:avLst/>
          </a:prstGeom>
        </p:spPr>
      </p:pic>
      <p:sp>
        <p:nvSpPr>
          <p:cNvPr id="14" name="Text 10"/>
          <p:cNvSpPr/>
          <p:nvPr/>
        </p:nvSpPr>
        <p:spPr>
          <a:xfrm>
            <a:off x="1615559" y="6421755"/>
            <a:ext cx="6451402" cy="383024"/>
          </a:xfrm>
          <a:prstGeom prst="rect">
            <a:avLst/>
          </a:prstGeom>
          <a:noFill/>
          <a:ln/>
        </p:spPr>
        <p:txBody>
          <a:bodyPr wrap="none" lIns="0" tIns="0" rIns="0" bIns="0" rtlCol="0" anchor="t"/>
          <a:lstStyle/>
          <a:p>
            <a:pPr marL="0" indent="0" algn="l">
              <a:lnSpc>
                <a:spcPts val="3000"/>
              </a:lnSpc>
              <a:buNone/>
            </a:pPr>
            <a:r>
              <a:rPr lang="en-US" sz="1850" b="1" dirty="0">
                <a:solidFill>
                  <a:srgbClr val="000000"/>
                </a:solidFill>
                <a:latin typeface="PT Sans" pitchFamily="34" charset="0"/>
                <a:ea typeface="PT Sans" pitchFamily="34" charset="-122"/>
                <a:cs typeface="PT Sans" pitchFamily="34" charset="-120"/>
              </a:rPr>
              <a:t>Question:</a:t>
            </a:r>
            <a:r>
              <a:rPr lang="en-US" sz="1850" dirty="0">
                <a:solidFill>
                  <a:srgbClr val="000000"/>
                </a:solidFill>
                <a:latin typeface="PT Sans" pitchFamily="34" charset="0"/>
                <a:ea typeface="PT Sans" pitchFamily="34" charset="-122"/>
                <a:cs typeface="PT Sans" pitchFamily="34" charset="-120"/>
              </a:rPr>
              <a:t> Why is this dangerous for decision-making?</a:t>
            </a:r>
            <a:endParaRPr lang="en-US" sz="18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00088" y="550069"/>
            <a:ext cx="6211253" cy="588407"/>
          </a:xfrm>
          <a:prstGeom prst="rect">
            <a:avLst/>
          </a:prstGeom>
          <a:noFill/>
          <a:ln/>
        </p:spPr>
        <p:txBody>
          <a:bodyPr wrap="none" lIns="0" tIns="0" rIns="0" bIns="0" rtlCol="0" anchor="t"/>
          <a:lstStyle/>
          <a:p>
            <a:pPr marL="0" indent="0" algn="l">
              <a:lnSpc>
                <a:spcPts val="4600"/>
              </a:lnSpc>
              <a:buNone/>
            </a:pPr>
            <a:r>
              <a:rPr lang="en-US" sz="3700" dirty="0">
                <a:solidFill>
                  <a:srgbClr val="FFFFFF"/>
                </a:solidFill>
                <a:latin typeface="Nunito Semi Bold" pitchFamily="34" charset="0"/>
                <a:ea typeface="Nunito Semi Bold" pitchFamily="34" charset="-122"/>
                <a:cs typeface="Nunito Semi Bold" pitchFamily="34" charset="-120"/>
              </a:rPr>
              <a:t>Feedback Loop Amplification</a:t>
            </a:r>
            <a:endParaRPr lang="en-US" sz="3700" dirty="0"/>
          </a:p>
        </p:txBody>
      </p:sp>
      <p:sp>
        <p:nvSpPr>
          <p:cNvPr id="3" name="Text 1"/>
          <p:cNvSpPr/>
          <p:nvPr/>
        </p:nvSpPr>
        <p:spPr>
          <a:xfrm>
            <a:off x="2346365" y="2253972"/>
            <a:ext cx="2353508" cy="294203"/>
          </a:xfrm>
          <a:prstGeom prst="rect">
            <a:avLst/>
          </a:prstGeom>
          <a:noFill/>
          <a:ln/>
        </p:spPr>
        <p:txBody>
          <a:bodyPr wrap="none" lIns="0" tIns="0" rIns="0" bIns="0" rtlCol="0" anchor="t"/>
          <a:lstStyle/>
          <a:p>
            <a:pPr marL="0" indent="0" algn="r">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Human Bias</a:t>
            </a:r>
            <a:endParaRPr lang="en-US" sz="1850" dirty="0"/>
          </a:p>
        </p:txBody>
      </p:sp>
      <p:sp>
        <p:nvSpPr>
          <p:cNvPr id="4" name="Text 2"/>
          <p:cNvSpPr/>
          <p:nvPr/>
        </p:nvSpPr>
        <p:spPr>
          <a:xfrm>
            <a:off x="700088" y="2668191"/>
            <a:ext cx="3999786" cy="320040"/>
          </a:xfrm>
          <a:prstGeom prst="rect">
            <a:avLst/>
          </a:prstGeom>
          <a:noFill/>
          <a:ln/>
        </p:spPr>
        <p:txBody>
          <a:bodyPr wrap="none" lIns="0" tIns="0" rIns="0" bIns="0" rtlCol="0" anchor="t"/>
          <a:lstStyle/>
          <a:p>
            <a:pPr marL="0" indent="0" algn="r">
              <a:lnSpc>
                <a:spcPts val="2500"/>
              </a:lnSpc>
              <a:buNone/>
            </a:pPr>
            <a:r>
              <a:rPr lang="en-US" sz="1550" dirty="0">
                <a:solidFill>
                  <a:srgbClr val="FFFFFF"/>
                </a:solidFill>
                <a:latin typeface="PT Sans" pitchFamily="34" charset="0"/>
                <a:ea typeface="PT Sans" pitchFamily="34" charset="-122"/>
                <a:cs typeface="PT Sans" pitchFamily="34" charset="-120"/>
              </a:rPr>
              <a:t>Makes biased decision</a:t>
            </a:r>
            <a:endParaRPr lang="en-US" sz="1550" dirty="0"/>
          </a:p>
        </p:txBody>
      </p:sp>
      <p:pic>
        <p:nvPicPr>
          <p:cNvPr id="5" name="Image 0" descr="preencoded.png"/>
          <p:cNvPicPr>
            <a:picLocks noChangeAspect="1"/>
          </p:cNvPicPr>
          <p:nvPr/>
        </p:nvPicPr>
        <p:blipFill>
          <a:blip r:embed="rId3"/>
          <a:stretch>
            <a:fillRect/>
          </a:stretch>
        </p:blipFill>
        <p:spPr>
          <a:xfrm>
            <a:off x="4999911" y="1538526"/>
            <a:ext cx="4630579" cy="4630579"/>
          </a:xfrm>
          <a:prstGeom prst="rect">
            <a:avLst/>
          </a:prstGeom>
        </p:spPr>
      </p:pic>
      <p:pic>
        <p:nvPicPr>
          <p:cNvPr id="6" name="Image 1" descr="preencoded.png"/>
          <p:cNvPicPr>
            <a:picLocks noChangeAspect="1"/>
          </p:cNvPicPr>
          <p:nvPr/>
        </p:nvPicPr>
        <p:blipFill>
          <a:blip r:embed="rId4"/>
          <a:stretch>
            <a:fillRect/>
          </a:stretch>
        </p:blipFill>
        <p:spPr>
          <a:xfrm>
            <a:off x="6233517" y="2340769"/>
            <a:ext cx="299323" cy="374094"/>
          </a:xfrm>
          <a:prstGeom prst="rect">
            <a:avLst/>
          </a:prstGeom>
        </p:spPr>
      </p:pic>
      <p:sp>
        <p:nvSpPr>
          <p:cNvPr id="7" name="Text 3"/>
          <p:cNvSpPr/>
          <p:nvPr/>
        </p:nvSpPr>
        <p:spPr>
          <a:xfrm>
            <a:off x="9930527" y="2253972"/>
            <a:ext cx="2353508" cy="294203"/>
          </a:xfrm>
          <a:prstGeom prst="rect">
            <a:avLst/>
          </a:prstGeom>
          <a:noFill/>
          <a:ln/>
        </p:spPr>
        <p:txBody>
          <a:bodyPr wrap="none" lIns="0" tIns="0" rIns="0" bIns="0" rtlCol="0" anchor="t"/>
          <a:lstStyle/>
          <a:p>
            <a:pPr marL="0" indent="0" algn="l">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AI Learning</a:t>
            </a:r>
            <a:endParaRPr lang="en-US" sz="1850" dirty="0"/>
          </a:p>
        </p:txBody>
      </p:sp>
      <p:sp>
        <p:nvSpPr>
          <p:cNvPr id="8" name="Text 4"/>
          <p:cNvSpPr/>
          <p:nvPr/>
        </p:nvSpPr>
        <p:spPr>
          <a:xfrm>
            <a:off x="9930527" y="2668191"/>
            <a:ext cx="3999786" cy="3200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Learns from biased data</a:t>
            </a:r>
            <a:endParaRPr lang="en-US" sz="1550" dirty="0"/>
          </a:p>
        </p:txBody>
      </p:sp>
      <p:pic>
        <p:nvPicPr>
          <p:cNvPr id="9" name="Image 2" descr="preencoded.png"/>
          <p:cNvPicPr>
            <a:picLocks noChangeAspect="1"/>
          </p:cNvPicPr>
          <p:nvPr/>
        </p:nvPicPr>
        <p:blipFill>
          <a:blip r:embed="rId5"/>
          <a:stretch>
            <a:fillRect/>
          </a:stretch>
        </p:blipFill>
        <p:spPr>
          <a:xfrm>
            <a:off x="4999911" y="1538526"/>
            <a:ext cx="4630579" cy="4630579"/>
          </a:xfrm>
          <a:prstGeom prst="rect">
            <a:avLst/>
          </a:prstGeom>
        </p:spPr>
      </p:pic>
      <p:pic>
        <p:nvPicPr>
          <p:cNvPr id="10" name="Image 3" descr="preencoded.png"/>
          <p:cNvPicPr>
            <a:picLocks noChangeAspect="1"/>
          </p:cNvPicPr>
          <p:nvPr/>
        </p:nvPicPr>
        <p:blipFill>
          <a:blip r:embed="rId6"/>
          <a:stretch>
            <a:fillRect/>
          </a:stretch>
        </p:blipFill>
        <p:spPr>
          <a:xfrm>
            <a:off x="8491418" y="2734747"/>
            <a:ext cx="299323" cy="374094"/>
          </a:xfrm>
          <a:prstGeom prst="rect">
            <a:avLst/>
          </a:prstGeom>
        </p:spPr>
      </p:pic>
      <p:sp>
        <p:nvSpPr>
          <p:cNvPr id="11" name="Text 5"/>
          <p:cNvSpPr/>
          <p:nvPr/>
        </p:nvSpPr>
        <p:spPr>
          <a:xfrm>
            <a:off x="9930527" y="4719280"/>
            <a:ext cx="2353508" cy="294203"/>
          </a:xfrm>
          <a:prstGeom prst="rect">
            <a:avLst/>
          </a:prstGeom>
          <a:noFill/>
          <a:ln/>
        </p:spPr>
        <p:txBody>
          <a:bodyPr wrap="none" lIns="0" tIns="0" rIns="0" bIns="0" rtlCol="0" anchor="t"/>
          <a:lstStyle/>
          <a:p>
            <a:pPr marL="0" indent="0" algn="l">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Reinforcement</a:t>
            </a:r>
            <a:endParaRPr lang="en-US" sz="1850" dirty="0"/>
          </a:p>
        </p:txBody>
      </p:sp>
      <p:sp>
        <p:nvSpPr>
          <p:cNvPr id="12" name="Text 6"/>
          <p:cNvSpPr/>
          <p:nvPr/>
        </p:nvSpPr>
        <p:spPr>
          <a:xfrm>
            <a:off x="9930527" y="5133499"/>
            <a:ext cx="3999786" cy="3200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PT Sans" pitchFamily="34" charset="0"/>
                <a:ea typeface="PT Sans" pitchFamily="34" charset="-122"/>
                <a:cs typeface="PT Sans" pitchFamily="34" charset="-120"/>
              </a:rPr>
              <a:t>AI outputs reinforce bias</a:t>
            </a:r>
            <a:endParaRPr lang="en-US" sz="1550" dirty="0"/>
          </a:p>
        </p:txBody>
      </p:sp>
      <p:pic>
        <p:nvPicPr>
          <p:cNvPr id="13" name="Image 4" descr="preencoded.png"/>
          <p:cNvPicPr>
            <a:picLocks noChangeAspect="1"/>
          </p:cNvPicPr>
          <p:nvPr/>
        </p:nvPicPr>
        <p:blipFill>
          <a:blip r:embed="rId7"/>
          <a:stretch>
            <a:fillRect/>
          </a:stretch>
        </p:blipFill>
        <p:spPr>
          <a:xfrm>
            <a:off x="4999911" y="1538526"/>
            <a:ext cx="4630579" cy="4630579"/>
          </a:xfrm>
          <a:prstGeom prst="rect">
            <a:avLst/>
          </a:prstGeom>
        </p:spPr>
      </p:pic>
      <p:pic>
        <p:nvPicPr>
          <p:cNvPr id="14" name="Image 5" descr="preencoded.png"/>
          <p:cNvPicPr>
            <a:picLocks noChangeAspect="1"/>
          </p:cNvPicPr>
          <p:nvPr/>
        </p:nvPicPr>
        <p:blipFill>
          <a:blip r:embed="rId8"/>
          <a:stretch>
            <a:fillRect/>
          </a:stretch>
        </p:blipFill>
        <p:spPr>
          <a:xfrm>
            <a:off x="8097441" y="4992648"/>
            <a:ext cx="299323" cy="374094"/>
          </a:xfrm>
          <a:prstGeom prst="rect">
            <a:avLst/>
          </a:prstGeom>
        </p:spPr>
      </p:pic>
      <p:sp>
        <p:nvSpPr>
          <p:cNvPr id="15" name="Text 7"/>
          <p:cNvSpPr/>
          <p:nvPr/>
        </p:nvSpPr>
        <p:spPr>
          <a:xfrm>
            <a:off x="2346365" y="4719280"/>
            <a:ext cx="2353508" cy="294203"/>
          </a:xfrm>
          <a:prstGeom prst="rect">
            <a:avLst/>
          </a:prstGeom>
          <a:noFill/>
          <a:ln/>
        </p:spPr>
        <p:txBody>
          <a:bodyPr wrap="none" lIns="0" tIns="0" rIns="0" bIns="0" rtlCol="0" anchor="t"/>
          <a:lstStyle/>
          <a:p>
            <a:pPr marL="0" indent="0" algn="r">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Amplification</a:t>
            </a:r>
            <a:endParaRPr lang="en-US" sz="1850" dirty="0"/>
          </a:p>
        </p:txBody>
      </p:sp>
      <p:sp>
        <p:nvSpPr>
          <p:cNvPr id="16" name="Text 8"/>
          <p:cNvSpPr/>
          <p:nvPr/>
        </p:nvSpPr>
        <p:spPr>
          <a:xfrm>
            <a:off x="700088" y="5133499"/>
            <a:ext cx="3999786" cy="320040"/>
          </a:xfrm>
          <a:prstGeom prst="rect">
            <a:avLst/>
          </a:prstGeom>
          <a:noFill/>
          <a:ln/>
        </p:spPr>
        <p:txBody>
          <a:bodyPr wrap="none" lIns="0" tIns="0" rIns="0" bIns="0" rtlCol="0" anchor="t"/>
          <a:lstStyle/>
          <a:p>
            <a:pPr marL="0" indent="0" algn="r">
              <a:lnSpc>
                <a:spcPts val="2500"/>
              </a:lnSpc>
              <a:buNone/>
            </a:pPr>
            <a:r>
              <a:rPr lang="en-US" sz="1550" dirty="0">
                <a:solidFill>
                  <a:srgbClr val="FFFFFF"/>
                </a:solidFill>
                <a:latin typeface="PT Sans" pitchFamily="34" charset="0"/>
                <a:ea typeface="PT Sans" pitchFamily="34" charset="-122"/>
                <a:cs typeface="PT Sans" pitchFamily="34" charset="-120"/>
              </a:rPr>
              <a:t>Human becomes more confident</a:t>
            </a:r>
            <a:endParaRPr lang="en-US" sz="1550" dirty="0"/>
          </a:p>
        </p:txBody>
      </p:sp>
      <p:pic>
        <p:nvPicPr>
          <p:cNvPr id="17" name="Image 6" descr="preencoded.png"/>
          <p:cNvPicPr>
            <a:picLocks noChangeAspect="1"/>
          </p:cNvPicPr>
          <p:nvPr/>
        </p:nvPicPr>
        <p:blipFill>
          <a:blip r:embed="rId9"/>
          <a:stretch>
            <a:fillRect/>
          </a:stretch>
        </p:blipFill>
        <p:spPr>
          <a:xfrm>
            <a:off x="4999911" y="1538526"/>
            <a:ext cx="4630579" cy="4630579"/>
          </a:xfrm>
          <a:prstGeom prst="rect">
            <a:avLst/>
          </a:prstGeom>
        </p:spPr>
      </p:pic>
      <p:pic>
        <p:nvPicPr>
          <p:cNvPr id="18" name="Image 7" descr="preencoded.png"/>
          <p:cNvPicPr>
            <a:picLocks noChangeAspect="1"/>
          </p:cNvPicPr>
          <p:nvPr/>
        </p:nvPicPr>
        <p:blipFill>
          <a:blip r:embed="rId10"/>
          <a:stretch>
            <a:fillRect/>
          </a:stretch>
        </p:blipFill>
        <p:spPr>
          <a:xfrm>
            <a:off x="5839539" y="4598670"/>
            <a:ext cx="299323" cy="374094"/>
          </a:xfrm>
          <a:prstGeom prst="rect">
            <a:avLst/>
          </a:prstGeom>
        </p:spPr>
      </p:pic>
      <p:grpSp>
        <p:nvGrpSpPr>
          <p:cNvPr id="28" name="Group 27">
            <a:extLst>
              <a:ext uri="{FF2B5EF4-FFF2-40B4-BE49-F238E27FC236}">
                <a16:creationId xmlns:a16="http://schemas.microsoft.com/office/drawing/2014/main" id="{1E89D462-726C-37BF-5C68-489216EA20D5}"/>
              </a:ext>
            </a:extLst>
          </p:cNvPr>
          <p:cNvGrpSpPr/>
          <p:nvPr/>
        </p:nvGrpSpPr>
        <p:grpSpPr>
          <a:xfrm>
            <a:off x="700088" y="6494145"/>
            <a:ext cx="13230225" cy="1644372"/>
            <a:chOff x="700088" y="6494145"/>
            <a:chExt cx="13230225" cy="1644372"/>
          </a:xfrm>
        </p:grpSpPr>
        <p:sp>
          <p:nvSpPr>
            <p:cNvPr id="19" name="Text 9"/>
            <p:cNvSpPr/>
            <p:nvPr/>
          </p:nvSpPr>
          <p:spPr>
            <a:xfrm>
              <a:off x="700088" y="6494145"/>
              <a:ext cx="4243388" cy="660083"/>
            </a:xfrm>
            <a:prstGeom prst="rect">
              <a:avLst/>
            </a:prstGeom>
            <a:noFill/>
            <a:ln/>
          </p:spPr>
          <p:txBody>
            <a:bodyPr wrap="none" lIns="0" tIns="0" rIns="0" bIns="0" rtlCol="0" anchor="t"/>
            <a:lstStyle/>
            <a:p>
              <a:pPr marL="0" indent="0" algn="ctr">
                <a:lnSpc>
                  <a:spcPts val="5150"/>
                </a:lnSpc>
                <a:buNone/>
              </a:pPr>
              <a:r>
                <a:rPr lang="en-US" sz="5150" dirty="0">
                  <a:solidFill>
                    <a:srgbClr val="FFFFFF"/>
                  </a:solidFill>
                  <a:latin typeface="Nunito Semi Bold" pitchFamily="34" charset="0"/>
                  <a:ea typeface="Nunito Semi Bold" pitchFamily="34" charset="-122"/>
                  <a:cs typeface="Nunito Semi Bold" pitchFamily="34" charset="-120"/>
                </a:rPr>
                <a:t>+12</a:t>
              </a:r>
              <a:endParaRPr lang="en-US" sz="5150" dirty="0"/>
            </a:p>
          </p:txBody>
        </p:sp>
        <p:sp>
          <p:nvSpPr>
            <p:cNvPr id="20" name="Text 10"/>
            <p:cNvSpPr/>
            <p:nvPr/>
          </p:nvSpPr>
          <p:spPr>
            <a:xfrm>
              <a:off x="1644968" y="7404259"/>
              <a:ext cx="2353508" cy="294203"/>
            </a:xfrm>
            <a:prstGeom prst="rect">
              <a:avLst/>
            </a:prstGeom>
            <a:noFill/>
            <a:ln/>
          </p:spPr>
          <p:txBody>
            <a:bodyPr wrap="none" lIns="0" tIns="0" rIns="0" bIns="0" rtlCol="0" anchor="t"/>
            <a:lstStyle/>
            <a:p>
              <a:pPr marL="0" indent="0" algn="ctr">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Emotional Bias</a:t>
              </a:r>
              <a:endParaRPr lang="en-US" sz="1850" dirty="0"/>
            </a:p>
          </p:txBody>
        </p:sp>
        <p:sp>
          <p:nvSpPr>
            <p:cNvPr id="21" name="Text 11"/>
            <p:cNvSpPr/>
            <p:nvPr/>
          </p:nvSpPr>
          <p:spPr>
            <a:xfrm>
              <a:off x="700088" y="7818477"/>
              <a:ext cx="4243388" cy="3200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PT Sans" pitchFamily="34" charset="0"/>
                  <a:ea typeface="PT Sans" pitchFamily="34" charset="-122"/>
                  <a:cs typeface="PT Sans" pitchFamily="34" charset="-120"/>
                </a:rPr>
                <a:t>Points increase</a:t>
              </a:r>
              <a:endParaRPr lang="en-US" sz="1550" dirty="0"/>
            </a:p>
          </p:txBody>
        </p:sp>
        <p:sp>
          <p:nvSpPr>
            <p:cNvPr id="22" name="Text 12"/>
            <p:cNvSpPr/>
            <p:nvPr/>
          </p:nvSpPr>
          <p:spPr>
            <a:xfrm>
              <a:off x="5193506" y="6494145"/>
              <a:ext cx="4243388" cy="660083"/>
            </a:xfrm>
            <a:prstGeom prst="rect">
              <a:avLst/>
            </a:prstGeom>
            <a:noFill/>
            <a:ln/>
          </p:spPr>
          <p:txBody>
            <a:bodyPr wrap="none" lIns="0" tIns="0" rIns="0" bIns="0" rtlCol="0" anchor="t"/>
            <a:lstStyle/>
            <a:p>
              <a:pPr marL="0" indent="0" algn="ctr">
                <a:lnSpc>
                  <a:spcPts val="5150"/>
                </a:lnSpc>
                <a:buNone/>
              </a:pPr>
              <a:r>
                <a:rPr lang="en-US" sz="5150" dirty="0">
                  <a:solidFill>
                    <a:srgbClr val="FFFFFF"/>
                  </a:solidFill>
                  <a:latin typeface="Nunito Semi Bold" pitchFamily="34" charset="0"/>
                  <a:ea typeface="Nunito Semi Bold" pitchFamily="34" charset="-122"/>
                  <a:cs typeface="Nunito Semi Bold" pitchFamily="34" charset="-120"/>
                </a:rPr>
                <a:t>+6</a:t>
              </a:r>
              <a:endParaRPr lang="en-US" sz="5150" dirty="0"/>
            </a:p>
          </p:txBody>
        </p:sp>
        <p:sp>
          <p:nvSpPr>
            <p:cNvPr id="23" name="Text 13"/>
            <p:cNvSpPr/>
            <p:nvPr/>
          </p:nvSpPr>
          <p:spPr>
            <a:xfrm>
              <a:off x="6138386" y="7404259"/>
              <a:ext cx="2353508" cy="294203"/>
            </a:xfrm>
            <a:prstGeom prst="rect">
              <a:avLst/>
            </a:prstGeom>
            <a:noFill/>
            <a:ln/>
          </p:spPr>
          <p:txBody>
            <a:bodyPr wrap="none" lIns="0" tIns="0" rIns="0" bIns="0" rtlCol="0" anchor="t"/>
            <a:lstStyle/>
            <a:p>
              <a:pPr marL="0" indent="0" algn="ctr">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Social Bias</a:t>
              </a:r>
              <a:endParaRPr lang="en-US" sz="1850" dirty="0"/>
            </a:p>
          </p:txBody>
        </p:sp>
        <p:sp>
          <p:nvSpPr>
            <p:cNvPr id="24" name="Text 14"/>
            <p:cNvSpPr/>
            <p:nvPr/>
          </p:nvSpPr>
          <p:spPr>
            <a:xfrm>
              <a:off x="5193506" y="7818477"/>
              <a:ext cx="4243388" cy="3200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PT Sans" pitchFamily="34" charset="0"/>
                  <a:ea typeface="PT Sans" pitchFamily="34" charset="-122"/>
                  <a:cs typeface="PT Sans" pitchFamily="34" charset="-120"/>
                </a:rPr>
                <a:t>Points increase</a:t>
              </a:r>
              <a:endParaRPr lang="en-US" sz="1550" dirty="0"/>
            </a:p>
          </p:txBody>
        </p:sp>
        <p:sp>
          <p:nvSpPr>
            <p:cNvPr id="25" name="Text 15"/>
            <p:cNvSpPr/>
            <p:nvPr/>
          </p:nvSpPr>
          <p:spPr>
            <a:xfrm>
              <a:off x="9686925" y="6494145"/>
              <a:ext cx="4243388" cy="660083"/>
            </a:xfrm>
            <a:prstGeom prst="rect">
              <a:avLst/>
            </a:prstGeom>
            <a:noFill/>
            <a:ln/>
          </p:spPr>
          <p:txBody>
            <a:bodyPr wrap="none" lIns="0" tIns="0" rIns="0" bIns="0" rtlCol="0" anchor="t"/>
            <a:lstStyle/>
            <a:p>
              <a:pPr marL="0" indent="0" algn="ctr">
                <a:lnSpc>
                  <a:spcPts val="5150"/>
                </a:lnSpc>
                <a:buNone/>
              </a:pPr>
              <a:r>
                <a:rPr lang="en-US" sz="5150" dirty="0">
                  <a:solidFill>
                    <a:srgbClr val="FFFFFF"/>
                  </a:solidFill>
                  <a:latin typeface="Nunito Semi Bold" pitchFamily="34" charset="0"/>
                  <a:ea typeface="Nunito Semi Bold" pitchFamily="34" charset="-122"/>
                  <a:cs typeface="Nunito Semi Bold" pitchFamily="34" charset="-120"/>
                </a:rPr>
                <a:t>8%</a:t>
              </a:r>
              <a:endParaRPr lang="en-US" sz="5150" dirty="0"/>
            </a:p>
          </p:txBody>
        </p:sp>
        <p:sp>
          <p:nvSpPr>
            <p:cNvPr id="26" name="Text 16"/>
            <p:cNvSpPr/>
            <p:nvPr/>
          </p:nvSpPr>
          <p:spPr>
            <a:xfrm>
              <a:off x="10631805" y="7404259"/>
              <a:ext cx="2353508" cy="294203"/>
            </a:xfrm>
            <a:prstGeom prst="rect">
              <a:avLst/>
            </a:prstGeom>
            <a:noFill/>
            <a:ln/>
          </p:spPr>
          <p:txBody>
            <a:bodyPr wrap="none" lIns="0" tIns="0" rIns="0" bIns="0" rtlCol="0" anchor="t"/>
            <a:lstStyle/>
            <a:p>
              <a:pPr marL="0" indent="0" algn="ctr">
                <a:lnSpc>
                  <a:spcPts val="2300"/>
                </a:lnSpc>
                <a:buNone/>
              </a:pPr>
              <a:r>
                <a:rPr lang="en-US" sz="1850" dirty="0">
                  <a:solidFill>
                    <a:srgbClr val="FFFFFF"/>
                  </a:solidFill>
                  <a:latin typeface="Nunito Semi Bold" pitchFamily="34" charset="0"/>
                  <a:ea typeface="Nunito Semi Bold" pitchFamily="34" charset="-122"/>
                  <a:cs typeface="Nunito Semi Bold" pitchFamily="34" charset="-120"/>
                </a:rPr>
                <a:t>Monthly Growth</a:t>
              </a:r>
              <a:endParaRPr lang="en-US" sz="1850" dirty="0"/>
            </a:p>
          </p:txBody>
        </p:sp>
        <p:sp>
          <p:nvSpPr>
            <p:cNvPr id="27" name="Text 17"/>
            <p:cNvSpPr/>
            <p:nvPr/>
          </p:nvSpPr>
          <p:spPr>
            <a:xfrm>
              <a:off x="9686925" y="7818477"/>
              <a:ext cx="4243388" cy="3200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PT Sans" pitchFamily="34" charset="0"/>
                  <a:ea typeface="PT Sans" pitchFamily="34" charset="-122"/>
                  <a:cs typeface="PT Sans" pitchFamily="34" charset="-120"/>
                </a:rPr>
                <a:t>Compounds without intervention</a:t>
              </a:r>
              <a:endParaRPr lang="en-US" sz="155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696879"/>
            <a:ext cx="8514517"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Breaking the Bias Feedback Loop</a:t>
            </a:r>
            <a:endParaRPr lang="en-US" sz="4400" dirty="0"/>
          </a:p>
        </p:txBody>
      </p:sp>
      <p:sp>
        <p:nvSpPr>
          <p:cNvPr id="3" name="Shape 1"/>
          <p:cNvSpPr/>
          <p:nvPr/>
        </p:nvSpPr>
        <p:spPr>
          <a:xfrm>
            <a:off x="837724" y="2879646"/>
            <a:ext cx="4158734" cy="3652957"/>
          </a:xfrm>
          <a:prstGeom prst="roundRect">
            <a:avLst>
              <a:gd name="adj" fmla="val 9830"/>
            </a:avLst>
          </a:prstGeom>
          <a:solidFill>
            <a:srgbClr val="00002E"/>
          </a:solidFill>
          <a:ln w="22860">
            <a:solidFill>
              <a:srgbClr val="F2B42D"/>
            </a:solidFill>
            <a:prstDash val="solid"/>
          </a:ln>
        </p:spPr>
        <p:txBody>
          <a:bodyPr/>
          <a:lstStyle/>
          <a:p>
            <a:endParaRPr lang="en-US"/>
          </a:p>
        </p:txBody>
      </p:sp>
      <p:sp>
        <p:nvSpPr>
          <p:cNvPr id="4" name="Shape 2"/>
          <p:cNvSpPr/>
          <p:nvPr/>
        </p:nvSpPr>
        <p:spPr>
          <a:xfrm>
            <a:off x="1099899" y="3141821"/>
            <a:ext cx="718066" cy="718066"/>
          </a:xfrm>
          <a:prstGeom prst="roundRect">
            <a:avLst>
              <a:gd name="adj" fmla="val 12732932"/>
            </a:avLst>
          </a:prstGeom>
          <a:solidFill>
            <a:srgbClr val="F2B42D"/>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1297305" y="3298865"/>
            <a:ext cx="323136" cy="403860"/>
          </a:xfrm>
          <a:prstGeom prst="rect">
            <a:avLst/>
          </a:prstGeom>
        </p:spPr>
      </p:pic>
      <p:sp>
        <p:nvSpPr>
          <p:cNvPr id="6" name="Text 3"/>
          <p:cNvSpPr/>
          <p:nvPr/>
        </p:nvSpPr>
        <p:spPr>
          <a:xfrm>
            <a:off x="1099899" y="409920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Descriptive Outputs</a:t>
            </a:r>
            <a:endParaRPr lang="en-US" sz="2200" dirty="0"/>
          </a:p>
        </p:txBody>
      </p:sp>
      <p:sp>
        <p:nvSpPr>
          <p:cNvPr id="7" name="Text 4"/>
          <p:cNvSpPr/>
          <p:nvPr/>
        </p:nvSpPr>
        <p:spPr>
          <a:xfrm>
            <a:off x="1099899" y="4594741"/>
            <a:ext cx="3634383"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Use: "70% probability of threat"</a:t>
            </a:r>
            <a:endParaRPr lang="en-US" sz="1850" dirty="0"/>
          </a:p>
        </p:txBody>
      </p:sp>
      <p:sp>
        <p:nvSpPr>
          <p:cNvPr id="8" name="Text 5"/>
          <p:cNvSpPr/>
          <p:nvPr/>
        </p:nvSpPr>
        <p:spPr>
          <a:xfrm>
            <a:off x="1099899" y="5121354"/>
            <a:ext cx="3634383"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Instead of: "Block immediately"</a:t>
            </a:r>
            <a:endParaRPr lang="en-US" sz="1850" dirty="0"/>
          </a:p>
        </p:txBody>
      </p:sp>
      <p:sp>
        <p:nvSpPr>
          <p:cNvPr id="9" name="Text 6"/>
          <p:cNvSpPr/>
          <p:nvPr/>
        </p:nvSpPr>
        <p:spPr>
          <a:xfrm>
            <a:off x="1099899" y="5647968"/>
            <a:ext cx="3634383" cy="383024"/>
          </a:xfrm>
          <a:prstGeom prst="rect">
            <a:avLst/>
          </a:prstGeom>
          <a:noFill/>
          <a:ln/>
        </p:spPr>
        <p:txBody>
          <a:bodyPr wrap="none" lIns="0" tIns="0" rIns="0" bIns="0" rtlCol="0" anchor="t"/>
          <a:lstStyle/>
          <a:p>
            <a:pPr marL="0" indent="0" algn="l">
              <a:lnSpc>
                <a:spcPts val="3000"/>
              </a:lnSpc>
              <a:buNone/>
            </a:pPr>
            <a:r>
              <a:rPr lang="en-US" sz="1850" dirty="0">
                <a:solidFill>
                  <a:srgbClr val="F2B42D"/>
                </a:solidFill>
                <a:latin typeface="PT Sans" pitchFamily="34" charset="0"/>
                <a:ea typeface="PT Sans" pitchFamily="34" charset="-122"/>
                <a:cs typeface="PT Sans" pitchFamily="34" charset="-120"/>
              </a:rPr>
              <a:t>45% reduction in bias amplification</a:t>
            </a:r>
            <a:endParaRPr lang="en-US" sz="1850" dirty="0"/>
          </a:p>
        </p:txBody>
      </p:sp>
      <p:sp>
        <p:nvSpPr>
          <p:cNvPr id="10" name="Shape 7"/>
          <p:cNvSpPr/>
          <p:nvPr/>
        </p:nvSpPr>
        <p:spPr>
          <a:xfrm>
            <a:off x="5235773" y="2879646"/>
            <a:ext cx="4158734" cy="3652957"/>
          </a:xfrm>
          <a:prstGeom prst="roundRect">
            <a:avLst>
              <a:gd name="adj" fmla="val 9830"/>
            </a:avLst>
          </a:prstGeom>
          <a:solidFill>
            <a:srgbClr val="00002E"/>
          </a:solidFill>
          <a:ln w="22860">
            <a:solidFill>
              <a:srgbClr val="D7425E"/>
            </a:solidFill>
            <a:prstDash val="solid"/>
          </a:ln>
        </p:spPr>
        <p:txBody>
          <a:bodyPr/>
          <a:lstStyle/>
          <a:p>
            <a:endParaRPr lang="en-US"/>
          </a:p>
        </p:txBody>
      </p:sp>
      <p:sp>
        <p:nvSpPr>
          <p:cNvPr id="11" name="Shape 8"/>
          <p:cNvSpPr/>
          <p:nvPr/>
        </p:nvSpPr>
        <p:spPr>
          <a:xfrm>
            <a:off x="5497949" y="3141821"/>
            <a:ext cx="718066" cy="718066"/>
          </a:xfrm>
          <a:prstGeom prst="roundRect">
            <a:avLst>
              <a:gd name="adj" fmla="val 12732932"/>
            </a:avLst>
          </a:prstGeom>
          <a:solidFill>
            <a:srgbClr val="D7425E"/>
          </a:solidFill>
          <a:ln/>
        </p:spPr>
        <p:txBody>
          <a:bodyPr/>
          <a:lstStyle/>
          <a:p>
            <a:endParaRPr lang="en-US"/>
          </a:p>
        </p:txBody>
      </p:sp>
      <p:pic>
        <p:nvPicPr>
          <p:cNvPr id="12" name="Image 1" descr="preencoded.png"/>
          <p:cNvPicPr>
            <a:picLocks noChangeAspect="1"/>
          </p:cNvPicPr>
          <p:nvPr/>
        </p:nvPicPr>
        <p:blipFill>
          <a:blip r:embed="rId4"/>
          <a:stretch>
            <a:fillRect/>
          </a:stretch>
        </p:blipFill>
        <p:spPr>
          <a:xfrm>
            <a:off x="5695355" y="3298865"/>
            <a:ext cx="323136" cy="403860"/>
          </a:xfrm>
          <a:prstGeom prst="rect">
            <a:avLst/>
          </a:prstGeom>
        </p:spPr>
      </p:pic>
      <p:sp>
        <p:nvSpPr>
          <p:cNvPr id="13" name="Text 9"/>
          <p:cNvSpPr/>
          <p:nvPr/>
        </p:nvSpPr>
        <p:spPr>
          <a:xfrm>
            <a:off x="5497949" y="409920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Independent Review</a:t>
            </a:r>
            <a:endParaRPr lang="en-US" sz="2200" dirty="0"/>
          </a:p>
        </p:txBody>
      </p:sp>
      <p:sp>
        <p:nvSpPr>
          <p:cNvPr id="14" name="Text 10"/>
          <p:cNvSpPr/>
          <p:nvPr/>
        </p:nvSpPr>
        <p:spPr>
          <a:xfrm>
            <a:off x="5497949" y="4594741"/>
            <a:ext cx="3634383"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External teams challenge assessments</a:t>
            </a:r>
            <a:endParaRPr lang="en-US" sz="1850" dirty="0"/>
          </a:p>
        </p:txBody>
      </p:sp>
      <p:sp>
        <p:nvSpPr>
          <p:cNvPr id="15" name="Text 11"/>
          <p:cNvSpPr/>
          <p:nvPr/>
        </p:nvSpPr>
        <p:spPr>
          <a:xfrm>
            <a:off x="5497949" y="5504378"/>
            <a:ext cx="3634383"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Prevent organizational entrenchment</a:t>
            </a:r>
            <a:endParaRPr lang="en-US" sz="1850" dirty="0"/>
          </a:p>
        </p:txBody>
      </p:sp>
      <p:sp>
        <p:nvSpPr>
          <p:cNvPr id="16" name="Shape 12"/>
          <p:cNvSpPr/>
          <p:nvPr/>
        </p:nvSpPr>
        <p:spPr>
          <a:xfrm>
            <a:off x="9633823" y="2879646"/>
            <a:ext cx="4158853" cy="3652957"/>
          </a:xfrm>
          <a:prstGeom prst="roundRect">
            <a:avLst>
              <a:gd name="adj" fmla="val 9830"/>
            </a:avLst>
          </a:prstGeom>
          <a:solidFill>
            <a:srgbClr val="00002E"/>
          </a:solidFill>
          <a:ln w="22860">
            <a:solidFill>
              <a:srgbClr val="DD785E"/>
            </a:solidFill>
            <a:prstDash val="solid"/>
          </a:ln>
        </p:spPr>
        <p:txBody>
          <a:bodyPr/>
          <a:lstStyle/>
          <a:p>
            <a:endParaRPr lang="en-US"/>
          </a:p>
        </p:txBody>
      </p:sp>
      <p:sp>
        <p:nvSpPr>
          <p:cNvPr id="17" name="Shape 13"/>
          <p:cNvSpPr/>
          <p:nvPr/>
        </p:nvSpPr>
        <p:spPr>
          <a:xfrm>
            <a:off x="9895999" y="3141821"/>
            <a:ext cx="718066" cy="718066"/>
          </a:xfrm>
          <a:prstGeom prst="roundRect">
            <a:avLst>
              <a:gd name="adj" fmla="val 12732932"/>
            </a:avLst>
          </a:prstGeom>
          <a:solidFill>
            <a:srgbClr val="DD785E"/>
          </a:solidFill>
          <a:ln/>
        </p:spPr>
        <p:txBody>
          <a:bodyPr/>
          <a:lstStyle/>
          <a:p>
            <a:endParaRPr lang="en-US"/>
          </a:p>
        </p:txBody>
      </p:sp>
      <p:pic>
        <p:nvPicPr>
          <p:cNvPr id="18" name="Image 2" descr="preencoded.png"/>
          <p:cNvPicPr>
            <a:picLocks noChangeAspect="1"/>
          </p:cNvPicPr>
          <p:nvPr/>
        </p:nvPicPr>
        <p:blipFill>
          <a:blip r:embed="rId5"/>
          <a:stretch>
            <a:fillRect/>
          </a:stretch>
        </p:blipFill>
        <p:spPr>
          <a:xfrm>
            <a:off x="10093404" y="3298865"/>
            <a:ext cx="323136" cy="403860"/>
          </a:xfrm>
          <a:prstGeom prst="rect">
            <a:avLst/>
          </a:prstGeom>
        </p:spPr>
      </p:pic>
      <p:sp>
        <p:nvSpPr>
          <p:cNvPr id="19" name="Text 14"/>
          <p:cNvSpPr/>
          <p:nvPr/>
        </p:nvSpPr>
        <p:spPr>
          <a:xfrm>
            <a:off x="9895999" y="409920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Real-Time Monitoring</a:t>
            </a:r>
            <a:endParaRPr lang="en-US" sz="2200" dirty="0"/>
          </a:p>
        </p:txBody>
      </p:sp>
      <p:sp>
        <p:nvSpPr>
          <p:cNvPr id="20" name="Text 15"/>
          <p:cNvSpPr/>
          <p:nvPr/>
        </p:nvSpPr>
        <p:spPr>
          <a:xfrm>
            <a:off x="9895999" y="4594741"/>
            <a:ext cx="3634502"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Detect decision pattern anomalies</a:t>
            </a:r>
            <a:endParaRPr lang="en-US" sz="1850" dirty="0"/>
          </a:p>
        </p:txBody>
      </p:sp>
      <p:sp>
        <p:nvSpPr>
          <p:cNvPr id="21" name="Text 16"/>
          <p:cNvSpPr/>
          <p:nvPr/>
        </p:nvSpPr>
        <p:spPr>
          <a:xfrm>
            <a:off x="9895999" y="5121354"/>
            <a:ext cx="3634502"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Alert when confidence exceeds evidence</a:t>
            </a:r>
            <a:endParaRPr lang="en-US" sz="18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030724"/>
            <a:ext cx="6861096"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Overconfident Startup</a:t>
            </a:r>
            <a:endParaRPr lang="en-US" sz="4400" dirty="0"/>
          </a:p>
        </p:txBody>
      </p:sp>
      <p:sp>
        <p:nvSpPr>
          <p:cNvPr id="3" name="Text 1"/>
          <p:cNvSpPr/>
          <p:nvPr/>
        </p:nvSpPr>
        <p:spPr>
          <a:xfrm>
            <a:off x="1094204" y="2213491"/>
            <a:ext cx="9400183" cy="652224"/>
          </a:xfrm>
          <a:prstGeom prst="rect">
            <a:avLst/>
          </a:prstGeom>
          <a:noFill/>
          <a:ln/>
        </p:spPr>
        <p:txBody>
          <a:bodyPr wrap="none" lIns="0" tIns="0" rIns="0" bIns="0" rtlCol="0" anchor="t"/>
          <a:lstStyle/>
          <a:p>
            <a:pPr marL="0" indent="0" algn="l">
              <a:lnSpc>
                <a:spcPts val="3000"/>
              </a:lnSpc>
              <a:buNone/>
            </a:pPr>
            <a:r>
              <a:rPr lang="en-US" sz="2800" dirty="0">
                <a:solidFill>
                  <a:srgbClr val="FFFFFF"/>
                </a:solidFill>
                <a:latin typeface="PT Sans" pitchFamily="34" charset="0"/>
                <a:ea typeface="PT Sans" pitchFamily="34" charset="-122"/>
                <a:cs typeface="PT Sans" pitchFamily="34" charset="-120"/>
              </a:rPr>
              <a:t>"We've never been hacked, and with our amazing security team, we never will be!"</a:t>
            </a:r>
            <a:endParaRPr lang="en-US" sz="2800" dirty="0"/>
          </a:p>
        </p:txBody>
      </p:sp>
      <p:sp>
        <p:nvSpPr>
          <p:cNvPr id="4" name="Shape 2"/>
          <p:cNvSpPr/>
          <p:nvPr/>
        </p:nvSpPr>
        <p:spPr>
          <a:xfrm>
            <a:off x="837724" y="2213491"/>
            <a:ext cx="30480" cy="921425"/>
          </a:xfrm>
          <a:prstGeom prst="rect">
            <a:avLst/>
          </a:prstGeom>
          <a:solidFill>
            <a:srgbClr val="F2B42D"/>
          </a:solidFill>
          <a:ln/>
        </p:spPr>
        <p:txBody>
          <a:bodyPr/>
          <a:lstStyle/>
          <a:p>
            <a:endParaRPr lang="en-US"/>
          </a:p>
        </p:txBody>
      </p:sp>
      <p:sp>
        <p:nvSpPr>
          <p:cNvPr id="5" name="Text 3"/>
          <p:cNvSpPr/>
          <p:nvPr/>
        </p:nvSpPr>
        <p:spPr>
          <a:xfrm>
            <a:off x="837724" y="3404116"/>
            <a:ext cx="12954952" cy="383024"/>
          </a:xfrm>
          <a:prstGeom prst="rect">
            <a:avLst/>
          </a:prstGeom>
          <a:noFill/>
          <a:ln/>
        </p:spPr>
        <p:txBody>
          <a:bodyPr wrap="none" lIns="0" tIns="0" rIns="0" bIns="0" rtlCol="0" anchor="t"/>
          <a:lstStyle/>
          <a:p>
            <a:pPr marL="0" indent="0" algn="ctr">
              <a:lnSpc>
                <a:spcPts val="3000"/>
              </a:lnSpc>
              <a:buNone/>
            </a:pPr>
            <a:r>
              <a:rPr lang="en-US" sz="1850" b="1" dirty="0">
                <a:solidFill>
                  <a:srgbClr val="FFFFFF"/>
                </a:solidFill>
                <a:latin typeface="PT Sans" pitchFamily="34" charset="0"/>
                <a:ea typeface="PT Sans" pitchFamily="34" charset="-122"/>
                <a:cs typeface="PT Sans" pitchFamily="34" charset="-120"/>
              </a:rPr>
              <a:t>Your reaction as an investor:</a:t>
            </a:r>
            <a:endParaRPr lang="en-US" sz="1850" dirty="0"/>
          </a:p>
        </p:txBody>
      </p:sp>
      <p:sp>
        <p:nvSpPr>
          <p:cNvPr id="6" name="Shape 4"/>
          <p:cNvSpPr/>
          <p:nvPr/>
        </p:nvSpPr>
        <p:spPr>
          <a:xfrm>
            <a:off x="837724" y="4056340"/>
            <a:ext cx="538520" cy="538520"/>
          </a:xfrm>
          <a:prstGeom prst="roundRect">
            <a:avLst>
              <a:gd name="adj" fmla="val 66677"/>
            </a:avLst>
          </a:prstGeom>
          <a:solidFill>
            <a:srgbClr val="00002E"/>
          </a:solidFill>
          <a:ln w="22860">
            <a:solidFill>
              <a:srgbClr val="F2B42D"/>
            </a:solidFill>
            <a:prstDash val="solid"/>
          </a:ln>
        </p:spPr>
        <p:txBody>
          <a:bodyPr/>
          <a:lstStyle/>
          <a:p>
            <a:endParaRPr lang="en-US"/>
          </a:p>
        </p:txBody>
      </p:sp>
      <p:sp>
        <p:nvSpPr>
          <p:cNvPr id="7" name="Text 5"/>
          <p:cNvSpPr/>
          <p:nvPr/>
        </p:nvSpPr>
        <p:spPr>
          <a:xfrm>
            <a:off x="1615559" y="4138613"/>
            <a:ext cx="3341013"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Impressive confidence - invest more!</a:t>
            </a:r>
            <a:endParaRPr lang="en-US" sz="2200" dirty="0"/>
          </a:p>
        </p:txBody>
      </p:sp>
      <p:sp>
        <p:nvSpPr>
          <p:cNvPr id="8" name="Shape 6"/>
          <p:cNvSpPr/>
          <p:nvPr/>
        </p:nvSpPr>
        <p:spPr>
          <a:xfrm>
            <a:off x="5255776" y="4056340"/>
            <a:ext cx="538520" cy="538520"/>
          </a:xfrm>
          <a:prstGeom prst="roundRect">
            <a:avLst>
              <a:gd name="adj" fmla="val 66677"/>
            </a:avLst>
          </a:prstGeom>
          <a:solidFill>
            <a:srgbClr val="00002E"/>
          </a:solidFill>
          <a:ln w="22860">
            <a:solidFill>
              <a:srgbClr val="D7425E"/>
            </a:solidFill>
            <a:prstDash val="solid"/>
          </a:ln>
        </p:spPr>
        <p:txBody>
          <a:bodyPr/>
          <a:lstStyle/>
          <a:p>
            <a:endParaRPr lang="en-US"/>
          </a:p>
        </p:txBody>
      </p:sp>
      <p:sp>
        <p:nvSpPr>
          <p:cNvPr id="9" name="Text 7"/>
          <p:cNvSpPr/>
          <p:nvPr/>
        </p:nvSpPr>
        <p:spPr>
          <a:xfrm>
            <a:off x="6033611" y="4138613"/>
            <a:ext cx="3341013"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Red flag - they're overconfident</a:t>
            </a:r>
            <a:endParaRPr lang="en-US" sz="2200" dirty="0"/>
          </a:p>
        </p:txBody>
      </p:sp>
      <p:sp>
        <p:nvSpPr>
          <p:cNvPr id="10" name="Shape 8"/>
          <p:cNvSpPr/>
          <p:nvPr/>
        </p:nvSpPr>
        <p:spPr>
          <a:xfrm>
            <a:off x="9673828" y="4056340"/>
            <a:ext cx="538520" cy="538520"/>
          </a:xfrm>
          <a:prstGeom prst="roundRect">
            <a:avLst>
              <a:gd name="adj" fmla="val 66677"/>
            </a:avLst>
          </a:prstGeom>
          <a:solidFill>
            <a:srgbClr val="00002E"/>
          </a:solidFill>
          <a:ln w="22860">
            <a:solidFill>
              <a:srgbClr val="DD785E"/>
            </a:solidFill>
            <a:prstDash val="solid"/>
          </a:ln>
        </p:spPr>
        <p:txBody>
          <a:bodyPr/>
          <a:lstStyle/>
          <a:p>
            <a:endParaRPr lang="en-US"/>
          </a:p>
        </p:txBody>
      </p:sp>
      <p:sp>
        <p:nvSpPr>
          <p:cNvPr id="11" name="Text 9"/>
          <p:cNvSpPr/>
          <p:nvPr/>
        </p:nvSpPr>
        <p:spPr>
          <a:xfrm>
            <a:off x="10451663" y="4138613"/>
            <a:ext cx="3341013"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Ask about incident response plan</a:t>
            </a:r>
            <a:endParaRPr lang="en-US" sz="2200" dirty="0"/>
          </a:p>
        </p:txBody>
      </p:sp>
      <p:grpSp>
        <p:nvGrpSpPr>
          <p:cNvPr id="18" name="Group 17">
            <a:extLst>
              <a:ext uri="{FF2B5EF4-FFF2-40B4-BE49-F238E27FC236}">
                <a16:creationId xmlns:a16="http://schemas.microsoft.com/office/drawing/2014/main" id="{C6FA2D2A-D3A1-CCA4-D71D-FB08B8010E4C}"/>
              </a:ext>
            </a:extLst>
          </p:cNvPr>
          <p:cNvGrpSpPr/>
          <p:nvPr/>
        </p:nvGrpSpPr>
        <p:grpSpPr>
          <a:xfrm>
            <a:off x="852964" y="5456515"/>
            <a:ext cx="12954953" cy="1967508"/>
            <a:chOff x="837724" y="5231368"/>
            <a:chExt cx="12954953" cy="1967508"/>
          </a:xfrm>
        </p:grpSpPr>
        <p:sp>
          <p:nvSpPr>
            <p:cNvPr id="12" name="Text 10"/>
            <p:cNvSpPr/>
            <p:nvPr/>
          </p:nvSpPr>
          <p:spPr>
            <a:xfrm>
              <a:off x="837724" y="5231368"/>
              <a:ext cx="6327815" cy="789861"/>
            </a:xfrm>
            <a:prstGeom prst="rect">
              <a:avLst/>
            </a:prstGeom>
            <a:noFill/>
            <a:ln/>
          </p:spPr>
          <p:txBody>
            <a:bodyPr wrap="none" lIns="0" tIns="0" rIns="0" bIns="0" rtlCol="0" anchor="t"/>
            <a:lstStyle/>
            <a:p>
              <a:pPr marL="0" indent="0" algn="ctr">
                <a:lnSpc>
                  <a:spcPts val="6200"/>
                </a:lnSpc>
                <a:buNone/>
              </a:pPr>
              <a:r>
                <a:rPr lang="en-US" sz="6200" dirty="0">
                  <a:solidFill>
                    <a:srgbClr val="FFFFFF"/>
                  </a:solidFill>
                  <a:latin typeface="Nunito Semi Bold" pitchFamily="34" charset="0"/>
                  <a:ea typeface="Nunito Semi Bold" pitchFamily="34" charset="-122"/>
                  <a:cs typeface="Nunito Semi Bold" pitchFamily="34" charset="-120"/>
                </a:rPr>
                <a:t>86%</a:t>
              </a:r>
              <a:endParaRPr lang="en-US" sz="6200" dirty="0"/>
            </a:p>
          </p:txBody>
        </p:sp>
        <p:sp>
          <p:nvSpPr>
            <p:cNvPr id="13" name="Text 11"/>
            <p:cNvSpPr/>
            <p:nvPr/>
          </p:nvSpPr>
          <p:spPr>
            <a:xfrm>
              <a:off x="2593538" y="6320314"/>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Startups</a:t>
              </a:r>
              <a:endParaRPr lang="en-US" sz="2200" dirty="0"/>
            </a:p>
          </p:txBody>
        </p:sp>
        <p:sp>
          <p:nvSpPr>
            <p:cNvPr id="14" name="Text 12"/>
            <p:cNvSpPr/>
            <p:nvPr/>
          </p:nvSpPr>
          <p:spPr>
            <a:xfrm>
              <a:off x="837724" y="6815852"/>
              <a:ext cx="6327815" cy="383024"/>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Believe they won't face cyberattacks</a:t>
              </a:r>
              <a:endParaRPr lang="en-US" sz="1850" dirty="0"/>
            </a:p>
          </p:txBody>
        </p:sp>
        <p:sp>
          <p:nvSpPr>
            <p:cNvPr id="15" name="Text 13"/>
            <p:cNvSpPr/>
            <p:nvPr/>
          </p:nvSpPr>
          <p:spPr>
            <a:xfrm>
              <a:off x="7464743" y="5231368"/>
              <a:ext cx="6327934" cy="789861"/>
            </a:xfrm>
            <a:prstGeom prst="rect">
              <a:avLst/>
            </a:prstGeom>
            <a:noFill/>
            <a:ln/>
          </p:spPr>
          <p:txBody>
            <a:bodyPr wrap="none" lIns="0" tIns="0" rIns="0" bIns="0" rtlCol="0" anchor="t"/>
            <a:lstStyle/>
            <a:p>
              <a:pPr marL="0" indent="0" algn="ctr">
                <a:lnSpc>
                  <a:spcPts val="6200"/>
                </a:lnSpc>
                <a:buNone/>
              </a:pPr>
              <a:r>
                <a:rPr lang="en-US" sz="6200" dirty="0">
                  <a:solidFill>
                    <a:srgbClr val="FFFFFF"/>
                  </a:solidFill>
                  <a:latin typeface="Nunito Semi Bold" pitchFamily="34" charset="0"/>
                  <a:ea typeface="Nunito Semi Bold" pitchFamily="34" charset="-122"/>
                  <a:cs typeface="Nunito Semi Bold" pitchFamily="34" charset="-120"/>
                </a:rPr>
                <a:t>67%</a:t>
              </a:r>
              <a:endParaRPr lang="en-US" sz="6200" dirty="0"/>
            </a:p>
          </p:txBody>
        </p:sp>
        <p:sp>
          <p:nvSpPr>
            <p:cNvPr id="16" name="Text 14"/>
            <p:cNvSpPr/>
            <p:nvPr/>
          </p:nvSpPr>
          <p:spPr>
            <a:xfrm>
              <a:off x="9220557" y="6320314"/>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CISOs</a:t>
              </a:r>
              <a:endParaRPr lang="en-US" sz="2200" dirty="0"/>
            </a:p>
          </p:txBody>
        </p:sp>
        <p:sp>
          <p:nvSpPr>
            <p:cNvPr id="17" name="Text 15"/>
            <p:cNvSpPr/>
            <p:nvPr/>
          </p:nvSpPr>
          <p:spPr>
            <a:xfrm>
              <a:off x="7464743" y="6815852"/>
              <a:ext cx="6327934" cy="383024"/>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Underestimate breach likelihood</a:t>
              </a:r>
              <a:endParaRPr lang="en-US" sz="185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2366" y="654010"/>
            <a:ext cx="6301026" cy="699492"/>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Executive Optimism Bias</a:t>
            </a:r>
            <a:endParaRPr lang="en-US" sz="4400" dirty="0"/>
          </a:p>
        </p:txBody>
      </p:sp>
      <p:sp>
        <p:nvSpPr>
          <p:cNvPr id="4" name="Text 2"/>
          <p:cNvSpPr/>
          <p:nvPr/>
        </p:nvSpPr>
        <p:spPr>
          <a:xfrm>
            <a:off x="832366" y="3584734"/>
            <a:ext cx="4123611" cy="784860"/>
          </a:xfrm>
          <a:prstGeom prst="rect">
            <a:avLst/>
          </a:prstGeom>
          <a:noFill/>
          <a:ln/>
        </p:spPr>
        <p:txBody>
          <a:bodyPr wrap="none" lIns="0" tIns="0" rIns="0" bIns="0" rtlCol="0" anchor="t"/>
          <a:lstStyle/>
          <a:p>
            <a:pPr marL="0" indent="0" algn="ctr">
              <a:lnSpc>
                <a:spcPts val="6150"/>
              </a:lnSpc>
              <a:buNone/>
            </a:pPr>
            <a:r>
              <a:rPr lang="en-US" sz="6150" dirty="0">
                <a:solidFill>
                  <a:srgbClr val="FFFFFF"/>
                </a:solidFill>
                <a:latin typeface="Nunito Semi Bold" pitchFamily="34" charset="0"/>
                <a:ea typeface="Nunito Semi Bold" pitchFamily="34" charset="-122"/>
                <a:cs typeface="Nunito Semi Bold" pitchFamily="34" charset="-120"/>
              </a:rPr>
              <a:t>67%</a:t>
            </a:r>
            <a:endParaRPr lang="en-US" sz="6150" dirty="0"/>
          </a:p>
        </p:txBody>
      </p:sp>
      <p:sp>
        <p:nvSpPr>
          <p:cNvPr id="5" name="Text 3"/>
          <p:cNvSpPr/>
          <p:nvPr/>
        </p:nvSpPr>
        <p:spPr>
          <a:xfrm>
            <a:off x="1495068" y="4666774"/>
            <a:ext cx="2798088" cy="349687"/>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CISOs</a:t>
            </a:r>
            <a:endParaRPr lang="en-US" sz="2200" dirty="0"/>
          </a:p>
        </p:txBody>
      </p:sp>
      <p:sp>
        <p:nvSpPr>
          <p:cNvPr id="6" name="Text 4"/>
          <p:cNvSpPr/>
          <p:nvPr/>
        </p:nvSpPr>
        <p:spPr>
          <a:xfrm>
            <a:off x="832366" y="5159097"/>
            <a:ext cx="4123611" cy="761048"/>
          </a:xfrm>
          <a:prstGeom prst="rect">
            <a:avLst/>
          </a:prstGeom>
          <a:noFill/>
          <a:ln/>
        </p:spPr>
        <p:txBody>
          <a:bodyPr wrap="square" lIns="0" tIns="0" rIns="0" bIns="0" rtlCol="0" anchor="t"/>
          <a:lstStyle/>
          <a:p>
            <a:pPr marL="0" indent="0" algn="ctr">
              <a:lnSpc>
                <a:spcPts val="2950"/>
              </a:lnSpc>
              <a:buNone/>
            </a:pPr>
            <a:r>
              <a:rPr lang="en-US" sz="1850" dirty="0">
                <a:solidFill>
                  <a:srgbClr val="FFFFFF"/>
                </a:solidFill>
                <a:latin typeface="PT Sans" pitchFamily="34" charset="0"/>
                <a:ea typeface="PT Sans" pitchFamily="34" charset="-122"/>
                <a:cs typeface="PT Sans" pitchFamily="34" charset="-120"/>
              </a:rPr>
              <a:t>Estimate breach likelihood below industry averages</a:t>
            </a:r>
            <a:endParaRPr lang="en-US" sz="1850" dirty="0"/>
          </a:p>
        </p:txBody>
      </p:sp>
      <p:sp>
        <p:nvSpPr>
          <p:cNvPr id="7" name="Text 5"/>
          <p:cNvSpPr/>
          <p:nvPr/>
        </p:nvSpPr>
        <p:spPr>
          <a:xfrm>
            <a:off x="5253276" y="3584734"/>
            <a:ext cx="4123730" cy="784860"/>
          </a:xfrm>
          <a:prstGeom prst="rect">
            <a:avLst/>
          </a:prstGeom>
          <a:noFill/>
          <a:ln/>
        </p:spPr>
        <p:txBody>
          <a:bodyPr wrap="none" lIns="0" tIns="0" rIns="0" bIns="0" rtlCol="0" anchor="t"/>
          <a:lstStyle/>
          <a:p>
            <a:pPr marL="0" indent="0" algn="ctr">
              <a:lnSpc>
                <a:spcPts val="6150"/>
              </a:lnSpc>
              <a:buNone/>
            </a:pPr>
            <a:r>
              <a:rPr lang="en-US" sz="6150" dirty="0">
                <a:solidFill>
                  <a:srgbClr val="FFFFFF"/>
                </a:solidFill>
                <a:latin typeface="Nunito Semi Bold" pitchFamily="34" charset="0"/>
                <a:ea typeface="Nunito Semi Bold" pitchFamily="34" charset="-122"/>
                <a:cs typeface="Nunito Semi Bold" pitchFamily="34" charset="-120"/>
              </a:rPr>
              <a:t>40%</a:t>
            </a:r>
            <a:endParaRPr lang="en-US" sz="6150" dirty="0"/>
          </a:p>
        </p:txBody>
      </p:sp>
      <p:sp>
        <p:nvSpPr>
          <p:cNvPr id="8" name="Text 6"/>
          <p:cNvSpPr/>
          <p:nvPr/>
        </p:nvSpPr>
        <p:spPr>
          <a:xfrm>
            <a:off x="5916097" y="4666774"/>
            <a:ext cx="2798088" cy="349687"/>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Financial Impact</a:t>
            </a:r>
            <a:endParaRPr lang="en-US" sz="2200" dirty="0"/>
          </a:p>
        </p:txBody>
      </p:sp>
      <p:sp>
        <p:nvSpPr>
          <p:cNvPr id="9" name="Text 7"/>
          <p:cNvSpPr/>
          <p:nvPr/>
        </p:nvSpPr>
        <p:spPr>
          <a:xfrm>
            <a:off x="5253276" y="5159097"/>
            <a:ext cx="4123730" cy="380524"/>
          </a:xfrm>
          <a:prstGeom prst="rect">
            <a:avLst/>
          </a:prstGeom>
          <a:noFill/>
          <a:ln/>
        </p:spPr>
        <p:txBody>
          <a:bodyPr wrap="none" lIns="0" tIns="0" rIns="0" bIns="0" rtlCol="0" anchor="t"/>
          <a:lstStyle/>
          <a:p>
            <a:pPr marL="0" indent="0" algn="ctr">
              <a:lnSpc>
                <a:spcPts val="2950"/>
              </a:lnSpc>
              <a:buNone/>
            </a:pPr>
            <a:r>
              <a:rPr lang="en-US" sz="1850" dirty="0">
                <a:solidFill>
                  <a:srgbClr val="FFFFFF"/>
                </a:solidFill>
                <a:latin typeface="PT Sans" pitchFamily="34" charset="0"/>
                <a:ea typeface="PT Sans" pitchFamily="34" charset="-122"/>
                <a:cs typeface="PT Sans" pitchFamily="34" charset="-120"/>
              </a:rPr>
              <a:t>Estimates below actuarial data</a:t>
            </a:r>
            <a:endParaRPr lang="en-US" sz="1850" dirty="0"/>
          </a:p>
        </p:txBody>
      </p:sp>
      <p:sp>
        <p:nvSpPr>
          <p:cNvPr id="10" name="Text 8"/>
          <p:cNvSpPr/>
          <p:nvPr/>
        </p:nvSpPr>
        <p:spPr>
          <a:xfrm>
            <a:off x="9674304" y="3584734"/>
            <a:ext cx="4123611" cy="784860"/>
          </a:xfrm>
          <a:prstGeom prst="rect">
            <a:avLst/>
          </a:prstGeom>
          <a:noFill/>
          <a:ln/>
        </p:spPr>
        <p:txBody>
          <a:bodyPr wrap="none" lIns="0" tIns="0" rIns="0" bIns="0" rtlCol="0" anchor="t"/>
          <a:lstStyle/>
          <a:p>
            <a:pPr marL="0" indent="0" algn="ctr">
              <a:lnSpc>
                <a:spcPts val="6150"/>
              </a:lnSpc>
              <a:buNone/>
            </a:pPr>
            <a:r>
              <a:rPr lang="en-US" sz="6150" dirty="0">
                <a:solidFill>
                  <a:srgbClr val="FFFFFF"/>
                </a:solidFill>
                <a:latin typeface="Nunito Semi Bold" pitchFamily="34" charset="0"/>
                <a:ea typeface="Nunito Semi Bold" pitchFamily="34" charset="-122"/>
                <a:cs typeface="Nunito Semi Bold" pitchFamily="34" charset="-120"/>
              </a:rPr>
              <a:t>2-3x</a:t>
            </a:r>
            <a:endParaRPr lang="en-US" sz="6150" dirty="0"/>
          </a:p>
        </p:txBody>
      </p:sp>
      <p:sp>
        <p:nvSpPr>
          <p:cNvPr id="11" name="Text 9"/>
          <p:cNvSpPr/>
          <p:nvPr/>
        </p:nvSpPr>
        <p:spPr>
          <a:xfrm>
            <a:off x="10337006" y="4666774"/>
            <a:ext cx="2798088" cy="349687"/>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Recovery Time</a:t>
            </a:r>
            <a:endParaRPr lang="en-US" sz="2200" dirty="0"/>
          </a:p>
        </p:txBody>
      </p:sp>
      <p:sp>
        <p:nvSpPr>
          <p:cNvPr id="12" name="Text 10"/>
          <p:cNvSpPr/>
          <p:nvPr/>
        </p:nvSpPr>
        <p:spPr>
          <a:xfrm>
            <a:off x="9674304" y="5159097"/>
            <a:ext cx="4123611" cy="380524"/>
          </a:xfrm>
          <a:prstGeom prst="rect">
            <a:avLst/>
          </a:prstGeom>
          <a:noFill/>
          <a:ln/>
        </p:spPr>
        <p:txBody>
          <a:bodyPr wrap="none" lIns="0" tIns="0" rIns="0" bIns="0" rtlCol="0" anchor="t"/>
          <a:lstStyle/>
          <a:p>
            <a:pPr marL="0" indent="0" algn="ctr">
              <a:lnSpc>
                <a:spcPts val="2950"/>
              </a:lnSpc>
              <a:buNone/>
            </a:pPr>
            <a:r>
              <a:rPr lang="en-US" sz="1850" dirty="0">
                <a:solidFill>
                  <a:srgbClr val="FFFFFF"/>
                </a:solidFill>
                <a:latin typeface="PT Sans" pitchFamily="34" charset="0"/>
                <a:ea typeface="PT Sans" pitchFamily="34" charset="-122"/>
                <a:cs typeface="PT Sans" pitchFamily="34" charset="-120"/>
              </a:rPr>
              <a:t>Estimates shorter than actual durations</a:t>
            </a:r>
            <a:endParaRPr lang="en-US" sz="1850" dirty="0"/>
          </a:p>
        </p:txBody>
      </p:sp>
      <p:sp>
        <p:nvSpPr>
          <p:cNvPr id="13" name="Shape 11"/>
          <p:cNvSpPr/>
          <p:nvPr/>
        </p:nvSpPr>
        <p:spPr>
          <a:xfrm>
            <a:off x="832366" y="6187678"/>
            <a:ext cx="12965668" cy="1391007"/>
          </a:xfrm>
          <a:prstGeom prst="roundRect">
            <a:avLst>
              <a:gd name="adj" fmla="val 25648"/>
            </a:avLst>
          </a:prstGeom>
          <a:solidFill>
            <a:srgbClr val="D7425E"/>
          </a:solidFill>
          <a:ln/>
        </p:spPr>
        <p:txBody>
          <a:bodyPr/>
          <a:lstStyle/>
          <a:p>
            <a:endParaRPr lang="en-US"/>
          </a:p>
        </p:txBody>
      </p:sp>
      <p:pic>
        <p:nvPicPr>
          <p:cNvPr id="14" name="Image 0" descr="preencoded.png"/>
          <p:cNvPicPr>
            <a:picLocks noChangeAspect="1"/>
          </p:cNvPicPr>
          <p:nvPr/>
        </p:nvPicPr>
        <p:blipFill>
          <a:blip r:embed="rId3"/>
          <a:stretch>
            <a:fillRect/>
          </a:stretch>
        </p:blipFill>
        <p:spPr>
          <a:xfrm>
            <a:off x="1070134" y="6551057"/>
            <a:ext cx="297299" cy="237768"/>
          </a:xfrm>
          <a:prstGeom prst="rect">
            <a:avLst/>
          </a:prstGeom>
        </p:spPr>
      </p:pic>
      <p:sp>
        <p:nvSpPr>
          <p:cNvPr id="15" name="Text 12"/>
          <p:cNvSpPr/>
          <p:nvPr/>
        </p:nvSpPr>
        <p:spPr>
          <a:xfrm>
            <a:off x="1605201" y="6484858"/>
            <a:ext cx="11955066" cy="761048"/>
          </a:xfrm>
          <a:prstGeom prst="rect">
            <a:avLst/>
          </a:prstGeom>
          <a:noFill/>
          <a:ln/>
        </p:spPr>
        <p:txBody>
          <a:bodyPr wrap="square" lIns="0" tIns="0" rIns="0" bIns="0" rtlCol="0" anchor="t"/>
          <a:lstStyle/>
          <a:p>
            <a:pPr marL="0" indent="0" algn="l">
              <a:lnSpc>
                <a:spcPts val="2950"/>
              </a:lnSpc>
              <a:buNone/>
            </a:pPr>
            <a:r>
              <a:rPr lang="en-US" sz="1850" b="1" dirty="0">
                <a:solidFill>
                  <a:srgbClr val="FFFFFF"/>
                </a:solidFill>
                <a:latin typeface="PT Sans" pitchFamily="34" charset="0"/>
                <a:ea typeface="PT Sans" pitchFamily="34" charset="-122"/>
                <a:cs typeface="PT Sans" pitchFamily="34" charset="-120"/>
              </a:rPr>
              <a:t>Board-Level Impact:</a:t>
            </a:r>
            <a:r>
              <a:rPr lang="en-US" sz="1850" dirty="0">
                <a:solidFill>
                  <a:srgbClr val="FFFFFF"/>
                </a:solidFill>
                <a:latin typeface="PT Sans" pitchFamily="34" charset="0"/>
                <a:ea typeface="PT Sans" pitchFamily="34" charset="-122"/>
                <a:cs typeface="PT Sans" pitchFamily="34" charset="-120"/>
              </a:rPr>
              <a:t> Under-investment in incident response, overconfidence in compliance, inadequate crisis preparation</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27919" y="514588"/>
            <a:ext cx="8617625"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Evolution of Mental Models in Security</a:t>
            </a:r>
            <a:endParaRPr lang="en-US" sz="4400" dirty="0"/>
          </a:p>
        </p:txBody>
      </p:sp>
      <p:grpSp>
        <p:nvGrpSpPr>
          <p:cNvPr id="19" name="Group 18">
            <a:extLst>
              <a:ext uri="{FF2B5EF4-FFF2-40B4-BE49-F238E27FC236}">
                <a16:creationId xmlns:a16="http://schemas.microsoft.com/office/drawing/2014/main" id="{4DDB2CA5-E8D2-EFD2-56DE-332FDCEA9010}"/>
              </a:ext>
            </a:extLst>
          </p:cNvPr>
          <p:cNvGrpSpPr/>
          <p:nvPr/>
        </p:nvGrpSpPr>
        <p:grpSpPr>
          <a:xfrm>
            <a:off x="837724" y="2370415"/>
            <a:ext cx="12954952" cy="4671536"/>
            <a:chOff x="837724" y="2370415"/>
            <a:chExt cx="12954952" cy="4671536"/>
          </a:xfrm>
        </p:grpSpPr>
        <p:sp>
          <p:nvSpPr>
            <p:cNvPr id="3" name="Shape 1"/>
            <p:cNvSpPr/>
            <p:nvPr/>
          </p:nvSpPr>
          <p:spPr>
            <a:xfrm>
              <a:off x="7299960" y="2370415"/>
              <a:ext cx="30480" cy="4671536"/>
            </a:xfrm>
            <a:prstGeom prst="roundRect">
              <a:avLst>
                <a:gd name="adj" fmla="val 1178055"/>
              </a:avLst>
            </a:prstGeom>
            <a:solidFill>
              <a:srgbClr val="FFFFFF">
                <a:alpha val="24000"/>
              </a:srgbClr>
            </a:solidFill>
            <a:ln/>
          </p:spPr>
          <p:txBody>
            <a:bodyPr/>
            <a:lstStyle/>
            <a:p>
              <a:endParaRPr lang="en-US"/>
            </a:p>
          </p:txBody>
        </p:sp>
        <p:sp>
          <p:nvSpPr>
            <p:cNvPr id="4" name="Shape 2"/>
            <p:cNvSpPr/>
            <p:nvPr/>
          </p:nvSpPr>
          <p:spPr>
            <a:xfrm>
              <a:off x="6358354" y="2624376"/>
              <a:ext cx="718066" cy="30480"/>
            </a:xfrm>
            <a:prstGeom prst="roundRect">
              <a:avLst>
                <a:gd name="adj" fmla="val 1178055"/>
              </a:avLst>
            </a:prstGeom>
            <a:solidFill>
              <a:srgbClr val="F2B42D"/>
            </a:solidFill>
            <a:ln/>
          </p:spPr>
          <p:txBody>
            <a:bodyPr/>
            <a:lstStyle/>
            <a:p>
              <a:endParaRPr lang="en-US"/>
            </a:p>
          </p:txBody>
        </p:sp>
        <p:sp>
          <p:nvSpPr>
            <p:cNvPr id="5" name="Shape 3"/>
            <p:cNvSpPr/>
            <p:nvPr/>
          </p:nvSpPr>
          <p:spPr>
            <a:xfrm>
              <a:off x="7045940" y="2370415"/>
              <a:ext cx="538520" cy="538520"/>
            </a:xfrm>
            <a:prstGeom prst="roundRect">
              <a:avLst>
                <a:gd name="adj" fmla="val 66677"/>
              </a:avLst>
            </a:prstGeom>
            <a:solidFill>
              <a:srgbClr val="00002E"/>
            </a:solidFill>
            <a:ln w="22860">
              <a:solidFill>
                <a:srgbClr val="F2B42D"/>
              </a:solidFill>
              <a:prstDash val="solid"/>
            </a:ln>
          </p:spPr>
          <p:txBody>
            <a:bodyPr/>
            <a:lstStyle/>
            <a:p>
              <a:endParaRPr lang="en-US"/>
            </a:p>
          </p:txBody>
        </p:sp>
        <p:sp>
          <p:nvSpPr>
            <p:cNvPr id="6" name="Text 4"/>
            <p:cNvSpPr/>
            <p:nvPr/>
          </p:nvSpPr>
          <p:spPr>
            <a:xfrm>
              <a:off x="7146191" y="2428399"/>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FFFFFF"/>
                  </a:solidFill>
                  <a:latin typeface="Nunito Semi Bold" pitchFamily="34" charset="0"/>
                  <a:ea typeface="Nunito Semi Bold" pitchFamily="34" charset="-122"/>
                  <a:cs typeface="Nunito Semi Bold" pitchFamily="34" charset="-120"/>
                </a:rPr>
                <a:t>1</a:t>
              </a:r>
              <a:endParaRPr lang="en-US" sz="2650" dirty="0"/>
            </a:p>
          </p:txBody>
        </p:sp>
        <p:sp>
          <p:nvSpPr>
            <p:cNvPr id="7" name="Text 5"/>
            <p:cNvSpPr/>
            <p:nvPr/>
          </p:nvSpPr>
          <p:spPr>
            <a:xfrm>
              <a:off x="2994660" y="2452688"/>
              <a:ext cx="3123724" cy="351949"/>
            </a:xfrm>
            <a:prstGeom prst="rect">
              <a:avLst/>
            </a:prstGeom>
            <a:noFill/>
            <a:ln/>
          </p:spPr>
          <p:txBody>
            <a:bodyPr wrap="none" lIns="0" tIns="0" rIns="0" bIns="0" rtlCol="0" anchor="t"/>
            <a:lstStyle/>
            <a:p>
              <a:pPr marL="0" indent="0" algn="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1965: Leavitt's Diamond</a:t>
              </a:r>
              <a:endParaRPr lang="en-US" sz="2200" dirty="0"/>
            </a:p>
          </p:txBody>
        </p:sp>
        <p:sp>
          <p:nvSpPr>
            <p:cNvPr id="8" name="Text 6"/>
            <p:cNvSpPr/>
            <p:nvPr/>
          </p:nvSpPr>
          <p:spPr>
            <a:xfrm>
              <a:off x="1991360" y="3030021"/>
              <a:ext cx="4157504" cy="228600"/>
            </a:xfrm>
            <a:prstGeom prst="rect">
              <a:avLst/>
            </a:prstGeom>
            <a:noFill/>
            <a:ln/>
          </p:spPr>
          <p:txBody>
            <a:bodyPr wrap="none" lIns="0" tIns="0" rIns="0" bIns="0" rtlCol="0" anchor="t"/>
            <a:lstStyle/>
            <a:p>
              <a:pPr marL="0" indent="0" algn="r">
                <a:lnSpc>
                  <a:spcPts val="3000"/>
                </a:lnSpc>
                <a:buNone/>
              </a:pPr>
              <a:r>
                <a:rPr lang="en-US" sz="1850" dirty="0">
                  <a:solidFill>
                    <a:srgbClr val="FFFFFF"/>
                  </a:solidFill>
                  <a:latin typeface="PT Sans" pitchFamily="34" charset="0"/>
                  <a:ea typeface="PT Sans" pitchFamily="34" charset="-122"/>
                  <a:cs typeface="PT Sans" pitchFamily="34" charset="-120"/>
                </a:rPr>
                <a:t>People, Tasks, Technology, Structure</a:t>
              </a:r>
              <a:endParaRPr lang="en-US" sz="1850" dirty="0"/>
            </a:p>
          </p:txBody>
        </p:sp>
        <p:sp>
          <p:nvSpPr>
            <p:cNvPr id="9" name="Shape 7"/>
            <p:cNvSpPr/>
            <p:nvPr/>
          </p:nvSpPr>
          <p:spPr>
            <a:xfrm>
              <a:off x="7553980" y="4060627"/>
              <a:ext cx="718066" cy="30480"/>
            </a:xfrm>
            <a:prstGeom prst="roundRect">
              <a:avLst>
                <a:gd name="adj" fmla="val 1178055"/>
              </a:avLst>
            </a:prstGeom>
            <a:solidFill>
              <a:srgbClr val="D7425E"/>
            </a:solidFill>
            <a:ln/>
          </p:spPr>
          <p:txBody>
            <a:bodyPr/>
            <a:lstStyle/>
            <a:p>
              <a:endParaRPr lang="en-US"/>
            </a:p>
          </p:txBody>
        </p:sp>
        <p:sp>
          <p:nvSpPr>
            <p:cNvPr id="10" name="Shape 8"/>
            <p:cNvSpPr/>
            <p:nvPr/>
          </p:nvSpPr>
          <p:spPr>
            <a:xfrm>
              <a:off x="7045940" y="3806666"/>
              <a:ext cx="538520" cy="538520"/>
            </a:xfrm>
            <a:prstGeom prst="roundRect">
              <a:avLst>
                <a:gd name="adj" fmla="val 66677"/>
              </a:avLst>
            </a:prstGeom>
            <a:solidFill>
              <a:srgbClr val="00002E"/>
            </a:solidFill>
            <a:ln w="22860">
              <a:solidFill>
                <a:srgbClr val="D7425E"/>
              </a:solidFill>
              <a:prstDash val="solid"/>
            </a:ln>
          </p:spPr>
          <p:txBody>
            <a:bodyPr/>
            <a:lstStyle/>
            <a:p>
              <a:endParaRPr lang="en-US"/>
            </a:p>
          </p:txBody>
        </p:sp>
        <p:sp>
          <p:nvSpPr>
            <p:cNvPr id="11" name="Text 9"/>
            <p:cNvSpPr/>
            <p:nvPr/>
          </p:nvSpPr>
          <p:spPr>
            <a:xfrm>
              <a:off x="7146191" y="3864650"/>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FFFFFF"/>
                  </a:solidFill>
                  <a:latin typeface="Nunito Semi Bold" pitchFamily="34" charset="0"/>
                  <a:ea typeface="Nunito Semi Bold" pitchFamily="34" charset="-122"/>
                  <a:cs typeface="Nunito Semi Bold" pitchFamily="34" charset="-120"/>
                </a:rPr>
                <a:t>2</a:t>
              </a:r>
              <a:endParaRPr lang="en-US" sz="2650" dirty="0"/>
            </a:p>
          </p:txBody>
        </p:sp>
        <p:sp>
          <p:nvSpPr>
            <p:cNvPr id="12" name="Text 10"/>
            <p:cNvSpPr/>
            <p:nvPr/>
          </p:nvSpPr>
          <p:spPr>
            <a:xfrm>
              <a:off x="8512016" y="3888938"/>
              <a:ext cx="286452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1999: PPT Framework</a:t>
              </a:r>
              <a:endParaRPr lang="en-US" sz="2200" dirty="0"/>
            </a:p>
          </p:txBody>
        </p:sp>
        <p:sp>
          <p:nvSpPr>
            <p:cNvPr id="13" name="Text 11"/>
            <p:cNvSpPr/>
            <p:nvPr/>
          </p:nvSpPr>
          <p:spPr>
            <a:xfrm>
              <a:off x="8512016" y="4384477"/>
              <a:ext cx="5280660" cy="383024"/>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People, Process, Technology</a:t>
              </a:r>
              <a:endParaRPr lang="en-US" sz="1850" dirty="0"/>
            </a:p>
          </p:txBody>
        </p:sp>
        <p:sp>
          <p:nvSpPr>
            <p:cNvPr id="14" name="Shape 12"/>
            <p:cNvSpPr/>
            <p:nvPr/>
          </p:nvSpPr>
          <p:spPr>
            <a:xfrm>
              <a:off x="6358354" y="5298638"/>
              <a:ext cx="718066" cy="30480"/>
            </a:xfrm>
            <a:prstGeom prst="roundRect">
              <a:avLst>
                <a:gd name="adj" fmla="val 1178055"/>
              </a:avLst>
            </a:prstGeom>
            <a:solidFill>
              <a:srgbClr val="DD785E"/>
            </a:solidFill>
            <a:ln/>
          </p:spPr>
          <p:txBody>
            <a:bodyPr/>
            <a:lstStyle/>
            <a:p>
              <a:endParaRPr lang="en-US"/>
            </a:p>
          </p:txBody>
        </p:sp>
        <p:sp>
          <p:nvSpPr>
            <p:cNvPr id="15" name="Shape 13"/>
            <p:cNvSpPr/>
            <p:nvPr/>
          </p:nvSpPr>
          <p:spPr>
            <a:xfrm>
              <a:off x="7045940" y="5044678"/>
              <a:ext cx="538520" cy="538520"/>
            </a:xfrm>
            <a:prstGeom prst="roundRect">
              <a:avLst>
                <a:gd name="adj" fmla="val 66677"/>
              </a:avLst>
            </a:prstGeom>
            <a:solidFill>
              <a:srgbClr val="00002E"/>
            </a:solidFill>
            <a:ln w="22860">
              <a:solidFill>
                <a:srgbClr val="DD785E"/>
              </a:solidFill>
              <a:prstDash val="solid"/>
            </a:ln>
          </p:spPr>
          <p:txBody>
            <a:bodyPr/>
            <a:lstStyle/>
            <a:p>
              <a:endParaRPr lang="en-US"/>
            </a:p>
          </p:txBody>
        </p:sp>
        <p:sp>
          <p:nvSpPr>
            <p:cNvPr id="16" name="Text 14"/>
            <p:cNvSpPr/>
            <p:nvPr/>
          </p:nvSpPr>
          <p:spPr>
            <a:xfrm>
              <a:off x="7146191" y="5102662"/>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FFFFFF"/>
                  </a:solidFill>
                  <a:latin typeface="Nunito Semi Bold" pitchFamily="34" charset="0"/>
                  <a:ea typeface="Nunito Semi Bold" pitchFamily="34" charset="-122"/>
                  <a:cs typeface="Nunito Semi Bold" pitchFamily="34" charset="-120"/>
                </a:rPr>
                <a:t>3</a:t>
              </a:r>
              <a:endParaRPr lang="en-US" sz="2650" dirty="0"/>
            </a:p>
          </p:txBody>
        </p:sp>
        <p:sp>
          <p:nvSpPr>
            <p:cNvPr id="17" name="Text 15"/>
            <p:cNvSpPr/>
            <p:nvPr/>
          </p:nvSpPr>
          <p:spPr>
            <a:xfrm>
              <a:off x="3173135" y="5126950"/>
              <a:ext cx="2945249" cy="351949"/>
            </a:xfrm>
            <a:prstGeom prst="rect">
              <a:avLst/>
            </a:prstGeom>
            <a:noFill/>
            <a:ln/>
          </p:spPr>
          <p:txBody>
            <a:bodyPr wrap="none" lIns="0" tIns="0" rIns="0" bIns="0" rtlCol="0" anchor="t"/>
            <a:lstStyle/>
            <a:p>
              <a:pPr marL="0" indent="0" algn="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2023: Enhanced Model</a:t>
              </a:r>
              <a:endParaRPr lang="en-US" sz="2200" dirty="0"/>
            </a:p>
          </p:txBody>
        </p:sp>
        <p:sp>
          <p:nvSpPr>
            <p:cNvPr id="18" name="Text 16"/>
            <p:cNvSpPr/>
            <p:nvPr/>
          </p:nvSpPr>
          <p:spPr>
            <a:xfrm>
              <a:off x="837724" y="5622488"/>
              <a:ext cx="5280660" cy="383024"/>
            </a:xfrm>
            <a:prstGeom prst="rect">
              <a:avLst/>
            </a:prstGeom>
            <a:noFill/>
            <a:ln/>
          </p:spPr>
          <p:txBody>
            <a:bodyPr wrap="none" lIns="0" tIns="0" rIns="0" bIns="0" rtlCol="0" anchor="t"/>
            <a:lstStyle/>
            <a:p>
              <a:pPr marL="0" indent="0" algn="r">
                <a:lnSpc>
                  <a:spcPts val="3000"/>
                </a:lnSpc>
                <a:buNone/>
              </a:pPr>
              <a:r>
                <a:rPr lang="en-US" sz="1850" dirty="0">
                  <a:solidFill>
                    <a:srgbClr val="FFFFFF"/>
                  </a:solidFill>
                  <a:latin typeface="PT Sans" pitchFamily="34" charset="0"/>
                  <a:ea typeface="PT Sans" pitchFamily="34" charset="-122"/>
                  <a:cs typeface="PT Sans" pitchFamily="34" charset="-120"/>
                </a:rPr>
                <a:t>Add Leadership, Culture, Strategy</a:t>
              </a:r>
              <a:endParaRPr lang="en-US" sz="185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6991" y="540187"/>
            <a:ext cx="6626543" cy="577215"/>
          </a:xfrm>
          <a:prstGeom prst="rect">
            <a:avLst/>
          </a:prstGeom>
          <a:noFill/>
          <a:ln/>
        </p:spPr>
        <p:txBody>
          <a:bodyPr wrap="none" lIns="0" tIns="0" rIns="0" bIns="0" rtlCol="0" anchor="t"/>
          <a:lstStyle/>
          <a:p>
            <a:pPr marL="0" indent="0" algn="l">
              <a:lnSpc>
                <a:spcPts val="4500"/>
              </a:lnSpc>
              <a:buNone/>
            </a:pPr>
            <a:r>
              <a:rPr lang="en-US" sz="3600" dirty="0">
                <a:solidFill>
                  <a:srgbClr val="FFFFFF"/>
                </a:solidFill>
                <a:latin typeface="Nunito Semi Bold" pitchFamily="34" charset="0"/>
                <a:ea typeface="Nunito Semi Bold" pitchFamily="34" charset="-122"/>
                <a:cs typeface="Nunito Semi Bold" pitchFamily="34" charset="-120"/>
              </a:rPr>
              <a:t>Countering Optimism Bias</a:t>
            </a:r>
            <a:endParaRPr lang="en-US" sz="3600" dirty="0"/>
          </a:p>
        </p:txBody>
      </p:sp>
      <p:pic>
        <p:nvPicPr>
          <p:cNvPr id="3" name="Image 0" descr="preencoded.png"/>
          <p:cNvPicPr>
            <a:picLocks noChangeAspect="1"/>
          </p:cNvPicPr>
          <p:nvPr/>
        </p:nvPicPr>
        <p:blipFill>
          <a:blip r:embed="rId3"/>
          <a:stretch>
            <a:fillRect/>
          </a:stretch>
        </p:blipFill>
        <p:spPr>
          <a:xfrm>
            <a:off x="686991" y="1509951"/>
            <a:ext cx="981432" cy="1544836"/>
          </a:xfrm>
          <a:prstGeom prst="rect">
            <a:avLst/>
          </a:prstGeom>
        </p:spPr>
      </p:pic>
      <p:sp>
        <p:nvSpPr>
          <p:cNvPr id="4" name="Text 1"/>
          <p:cNvSpPr/>
          <p:nvPr/>
        </p:nvSpPr>
        <p:spPr>
          <a:xfrm>
            <a:off x="1864638" y="1706166"/>
            <a:ext cx="2322076" cy="288727"/>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Pre-Mortem Exercises</a:t>
            </a:r>
            <a:endParaRPr lang="en-US" sz="1800" dirty="0"/>
          </a:p>
        </p:txBody>
      </p:sp>
      <p:sp>
        <p:nvSpPr>
          <p:cNvPr id="5" name="Text 2"/>
          <p:cNvSpPr/>
          <p:nvPr/>
        </p:nvSpPr>
        <p:spPr>
          <a:xfrm>
            <a:off x="1864638" y="2112645"/>
            <a:ext cx="12078772" cy="314087"/>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Imagine AI initiatives have failed</a:t>
            </a:r>
            <a:endParaRPr lang="en-US" sz="1500" dirty="0"/>
          </a:p>
        </p:txBody>
      </p:sp>
      <p:sp>
        <p:nvSpPr>
          <p:cNvPr id="6" name="Text 3"/>
          <p:cNvSpPr/>
          <p:nvPr/>
        </p:nvSpPr>
        <p:spPr>
          <a:xfrm>
            <a:off x="1864638" y="2544485"/>
            <a:ext cx="12078772" cy="314087"/>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Work backward to identify risks</a:t>
            </a:r>
            <a:endParaRPr lang="en-US" sz="1500" dirty="0"/>
          </a:p>
        </p:txBody>
      </p:sp>
      <p:pic>
        <p:nvPicPr>
          <p:cNvPr id="7" name="Image 1" descr="preencoded.png"/>
          <p:cNvPicPr>
            <a:picLocks noChangeAspect="1"/>
          </p:cNvPicPr>
          <p:nvPr/>
        </p:nvPicPr>
        <p:blipFill>
          <a:blip r:embed="rId4"/>
          <a:stretch>
            <a:fillRect/>
          </a:stretch>
        </p:blipFill>
        <p:spPr>
          <a:xfrm>
            <a:off x="686991" y="3054787"/>
            <a:ext cx="981432" cy="1544836"/>
          </a:xfrm>
          <a:prstGeom prst="rect">
            <a:avLst/>
          </a:prstGeom>
        </p:spPr>
      </p:pic>
      <p:sp>
        <p:nvSpPr>
          <p:cNvPr id="8" name="Text 4"/>
          <p:cNvSpPr/>
          <p:nvPr/>
        </p:nvSpPr>
        <p:spPr>
          <a:xfrm>
            <a:off x="1864638" y="3251002"/>
            <a:ext cx="3182541" cy="288727"/>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Decision Observer (~Devil’s Advocate) Assignments</a:t>
            </a:r>
            <a:endParaRPr lang="en-US" sz="1800" dirty="0"/>
          </a:p>
        </p:txBody>
      </p:sp>
      <p:sp>
        <p:nvSpPr>
          <p:cNvPr id="9" name="Text 5"/>
          <p:cNvSpPr/>
          <p:nvPr/>
        </p:nvSpPr>
        <p:spPr>
          <a:xfrm>
            <a:off x="1864638" y="3657481"/>
            <a:ext cx="12078772" cy="314087"/>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Formally assign team members to argue against proposals</a:t>
            </a:r>
            <a:endParaRPr lang="en-US" sz="1500" dirty="0"/>
          </a:p>
        </p:txBody>
      </p:sp>
      <p:sp>
        <p:nvSpPr>
          <p:cNvPr id="10" name="Text 6"/>
          <p:cNvSpPr/>
          <p:nvPr/>
        </p:nvSpPr>
        <p:spPr>
          <a:xfrm>
            <a:off x="1864638" y="4089321"/>
            <a:ext cx="12078772" cy="314087"/>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Rotate roles to prevent typecasting</a:t>
            </a:r>
            <a:endParaRPr lang="en-US" sz="1500" dirty="0"/>
          </a:p>
        </p:txBody>
      </p:sp>
      <p:pic>
        <p:nvPicPr>
          <p:cNvPr id="11" name="Image 2" descr="preencoded.png"/>
          <p:cNvPicPr>
            <a:picLocks noChangeAspect="1"/>
          </p:cNvPicPr>
          <p:nvPr/>
        </p:nvPicPr>
        <p:blipFill>
          <a:blip r:embed="rId5"/>
          <a:stretch>
            <a:fillRect/>
          </a:stretch>
        </p:blipFill>
        <p:spPr>
          <a:xfrm>
            <a:off x="686991" y="4599623"/>
            <a:ext cx="981432" cy="1544836"/>
          </a:xfrm>
          <a:prstGeom prst="rect">
            <a:avLst/>
          </a:prstGeom>
        </p:spPr>
      </p:pic>
      <p:sp>
        <p:nvSpPr>
          <p:cNvPr id="12" name="Text 7"/>
          <p:cNvSpPr/>
          <p:nvPr/>
        </p:nvSpPr>
        <p:spPr>
          <a:xfrm>
            <a:off x="1864638" y="4795838"/>
            <a:ext cx="3371969" cy="288727"/>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External Perspective Integration</a:t>
            </a:r>
            <a:endParaRPr lang="en-US" sz="1800" dirty="0"/>
          </a:p>
        </p:txBody>
      </p:sp>
      <p:sp>
        <p:nvSpPr>
          <p:cNvPr id="13" name="Text 8"/>
          <p:cNvSpPr/>
          <p:nvPr/>
        </p:nvSpPr>
        <p:spPr>
          <a:xfrm>
            <a:off x="1864638" y="5202317"/>
            <a:ext cx="12078772" cy="314087"/>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Advisory boards, independent consultants</a:t>
            </a:r>
            <a:endParaRPr lang="en-US" sz="1500" dirty="0"/>
          </a:p>
        </p:txBody>
      </p:sp>
      <p:sp>
        <p:nvSpPr>
          <p:cNvPr id="14" name="Text 9"/>
          <p:cNvSpPr/>
          <p:nvPr/>
        </p:nvSpPr>
        <p:spPr>
          <a:xfrm>
            <a:off x="1864638" y="5634157"/>
            <a:ext cx="12078772" cy="314087"/>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Counter organizational blind spots</a:t>
            </a:r>
            <a:endParaRPr lang="en-US" sz="1500" dirty="0"/>
          </a:p>
        </p:txBody>
      </p:sp>
      <p:pic>
        <p:nvPicPr>
          <p:cNvPr id="15" name="Image 3" descr="preencoded.png"/>
          <p:cNvPicPr>
            <a:picLocks noChangeAspect="1"/>
          </p:cNvPicPr>
          <p:nvPr/>
        </p:nvPicPr>
        <p:blipFill>
          <a:blip r:embed="rId6"/>
          <a:stretch>
            <a:fillRect/>
          </a:stretch>
        </p:blipFill>
        <p:spPr>
          <a:xfrm>
            <a:off x="686991" y="6144458"/>
            <a:ext cx="981432" cy="1544836"/>
          </a:xfrm>
          <a:prstGeom prst="rect">
            <a:avLst/>
          </a:prstGeom>
        </p:spPr>
      </p:pic>
      <p:sp>
        <p:nvSpPr>
          <p:cNvPr id="16" name="Text 10"/>
          <p:cNvSpPr/>
          <p:nvPr/>
        </p:nvSpPr>
        <p:spPr>
          <a:xfrm>
            <a:off x="1864638" y="6340673"/>
            <a:ext cx="2997756" cy="288727"/>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Probabilistic Communication</a:t>
            </a:r>
            <a:endParaRPr lang="en-US" sz="1800" dirty="0"/>
          </a:p>
        </p:txBody>
      </p:sp>
      <p:sp>
        <p:nvSpPr>
          <p:cNvPr id="17" name="Text 11"/>
          <p:cNvSpPr/>
          <p:nvPr/>
        </p:nvSpPr>
        <p:spPr>
          <a:xfrm>
            <a:off x="1864638" y="6747153"/>
            <a:ext cx="12078772" cy="314087"/>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Present ranges instead of point estimates</a:t>
            </a:r>
            <a:endParaRPr lang="en-US" sz="1500" dirty="0"/>
          </a:p>
        </p:txBody>
      </p:sp>
      <p:sp>
        <p:nvSpPr>
          <p:cNvPr id="18" name="Text 12"/>
          <p:cNvSpPr/>
          <p:nvPr/>
        </p:nvSpPr>
        <p:spPr>
          <a:xfrm>
            <a:off x="1864638" y="7178993"/>
            <a:ext cx="12078772" cy="314087"/>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Include uncertainty acknowledgment</a:t>
            </a:r>
            <a:endParaRPr lang="en-US" sz="1500" dirty="0"/>
          </a:p>
        </p:txBody>
      </p:sp>
      <p:pic>
        <p:nvPicPr>
          <p:cNvPr id="1026" name="Picture 2" descr="Snapshots of the Mind by Gary Klein | Goodreads">
            <a:extLst>
              <a:ext uri="{FF2B5EF4-FFF2-40B4-BE49-F238E27FC236}">
                <a16:creationId xmlns:a16="http://schemas.microsoft.com/office/drawing/2014/main" id="{B8173EDF-967F-F3F1-2140-5CD29832D1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2779" y="736520"/>
            <a:ext cx="3714193" cy="55643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5F9AECA-3027-CAB2-C5B5-22FD7CAD5620}"/>
              </a:ext>
            </a:extLst>
          </p:cNvPr>
          <p:cNvPicPr>
            <a:picLocks noChangeAspect="1"/>
          </p:cNvPicPr>
          <p:nvPr/>
        </p:nvPicPr>
        <p:blipFill>
          <a:blip r:embed="rId8"/>
          <a:stretch>
            <a:fillRect/>
          </a:stretch>
        </p:blipFill>
        <p:spPr>
          <a:xfrm rot="20551318">
            <a:off x="9437543" y="3337865"/>
            <a:ext cx="4552916" cy="3728906"/>
          </a:xfrm>
          <a:prstGeom prst="rect">
            <a:avLst/>
          </a:prstGeom>
        </p:spPr>
      </p:pic>
      <p:sp>
        <p:nvSpPr>
          <p:cNvPr id="20" name="Rectangle 19">
            <a:extLst>
              <a:ext uri="{FF2B5EF4-FFF2-40B4-BE49-F238E27FC236}">
                <a16:creationId xmlns:a16="http://schemas.microsoft.com/office/drawing/2014/main" id="{42A1973C-0650-366F-09A6-CCA91D1C0781}"/>
              </a:ext>
            </a:extLst>
          </p:cNvPr>
          <p:cNvSpPr/>
          <p:nvPr/>
        </p:nvSpPr>
        <p:spPr>
          <a:xfrm>
            <a:off x="5513213" y="7682815"/>
            <a:ext cx="9659333" cy="461665"/>
          </a:xfrm>
          <a:prstGeom prst="rect">
            <a:avLst/>
          </a:prstGeom>
        </p:spPr>
        <p:txBody>
          <a:bodyPr wrap="square">
            <a:spAutoFit/>
          </a:bodyPr>
          <a:lstStyle/>
          <a:p>
            <a:r>
              <a:rPr lang="en-US" sz="2400" dirty="0">
                <a:solidFill>
                  <a:schemeClr val="bg1"/>
                </a:solidFill>
              </a:rPr>
              <a:t>https://beckisaltzman.com/product/acl-decision-notebook-template/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131094"/>
            <a:ext cx="6329482"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Smartphone Debate</a:t>
            </a:r>
            <a:endParaRPr lang="en-US" sz="4400" dirty="0"/>
          </a:p>
        </p:txBody>
      </p:sp>
      <p:sp>
        <p:nvSpPr>
          <p:cNvPr id="4" name="Text 1"/>
          <p:cNvSpPr/>
          <p:nvPr/>
        </p:nvSpPr>
        <p:spPr>
          <a:xfrm>
            <a:off x="837724" y="2433399"/>
            <a:ext cx="3442335"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Expert A: "iPhone is clearly superior!"</a:t>
            </a:r>
            <a:endParaRPr lang="en-US" sz="2200" dirty="0"/>
          </a:p>
        </p:txBody>
      </p:sp>
      <p:sp>
        <p:nvSpPr>
          <p:cNvPr id="5" name="Text 2"/>
          <p:cNvSpPr/>
          <p:nvPr/>
        </p:nvSpPr>
        <p:spPr>
          <a:xfrm>
            <a:off x="837724" y="3376613"/>
            <a:ext cx="34423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Better ecosystem integration</a:t>
            </a:r>
            <a:endParaRPr lang="en-US" sz="1850" dirty="0"/>
          </a:p>
        </p:txBody>
      </p:sp>
      <p:sp>
        <p:nvSpPr>
          <p:cNvPr id="6" name="Text 3"/>
          <p:cNvSpPr/>
          <p:nvPr/>
        </p:nvSpPr>
        <p:spPr>
          <a:xfrm>
            <a:off x="837724" y="3843337"/>
            <a:ext cx="34423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Superior security features</a:t>
            </a:r>
            <a:endParaRPr lang="en-US" sz="1850" dirty="0"/>
          </a:p>
        </p:txBody>
      </p:sp>
      <p:sp>
        <p:nvSpPr>
          <p:cNvPr id="7" name="Text 4"/>
          <p:cNvSpPr/>
          <p:nvPr/>
        </p:nvSpPr>
        <p:spPr>
          <a:xfrm>
            <a:off x="837724" y="4310063"/>
            <a:ext cx="34423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Premium design quality</a:t>
            </a:r>
            <a:endParaRPr lang="en-US" sz="1850" dirty="0"/>
          </a:p>
        </p:txBody>
      </p:sp>
      <p:sp>
        <p:nvSpPr>
          <p:cNvPr id="8" name="Text 5"/>
          <p:cNvSpPr/>
          <p:nvPr/>
        </p:nvSpPr>
        <p:spPr>
          <a:xfrm>
            <a:off x="4871561" y="2433399"/>
            <a:ext cx="3442335"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Expert B: "Galaxy is obviously better!"</a:t>
            </a:r>
            <a:endParaRPr lang="en-US" sz="2200" dirty="0"/>
          </a:p>
        </p:txBody>
      </p:sp>
      <p:sp>
        <p:nvSpPr>
          <p:cNvPr id="9" name="Text 6"/>
          <p:cNvSpPr/>
          <p:nvPr/>
        </p:nvSpPr>
        <p:spPr>
          <a:xfrm>
            <a:off x="4871561" y="3376613"/>
            <a:ext cx="34423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More customization options</a:t>
            </a:r>
            <a:endParaRPr lang="en-US" sz="1850" dirty="0"/>
          </a:p>
        </p:txBody>
      </p:sp>
      <p:sp>
        <p:nvSpPr>
          <p:cNvPr id="10" name="Text 7"/>
          <p:cNvSpPr/>
          <p:nvPr/>
        </p:nvSpPr>
        <p:spPr>
          <a:xfrm>
            <a:off x="4871561" y="3843337"/>
            <a:ext cx="34423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Better value proposition</a:t>
            </a:r>
            <a:endParaRPr lang="en-US" sz="1850" dirty="0"/>
          </a:p>
        </p:txBody>
      </p:sp>
      <p:sp>
        <p:nvSpPr>
          <p:cNvPr id="11" name="Text 8"/>
          <p:cNvSpPr/>
          <p:nvPr/>
        </p:nvSpPr>
        <p:spPr>
          <a:xfrm>
            <a:off x="4871561" y="4310063"/>
            <a:ext cx="3442335"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FFFFF"/>
                </a:solidFill>
                <a:latin typeface="PT Sans" pitchFamily="34" charset="0"/>
                <a:ea typeface="PT Sans" pitchFamily="34" charset="-122"/>
                <a:cs typeface="PT Sans" pitchFamily="34" charset="-120"/>
              </a:rPr>
              <a:t>Advanced feature set</a:t>
            </a:r>
            <a:endParaRPr lang="en-US" sz="1850" dirty="0"/>
          </a:p>
        </p:txBody>
      </p:sp>
      <p:sp>
        <p:nvSpPr>
          <p:cNvPr id="12" name="Text 9"/>
          <p:cNvSpPr/>
          <p:nvPr/>
        </p:nvSpPr>
        <p:spPr>
          <a:xfrm>
            <a:off x="837724" y="5045988"/>
            <a:ext cx="7468553" cy="383024"/>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Both cite impressive statistics. Both are equally credible.</a:t>
            </a:r>
            <a:endParaRPr lang="en-US" sz="1850" dirty="0"/>
          </a:p>
        </p:txBody>
      </p:sp>
      <p:sp>
        <p:nvSpPr>
          <p:cNvPr id="13" name="Shape 10"/>
          <p:cNvSpPr/>
          <p:nvPr/>
        </p:nvSpPr>
        <p:spPr>
          <a:xfrm>
            <a:off x="837724" y="5698212"/>
            <a:ext cx="7468553" cy="1400175"/>
          </a:xfrm>
          <a:prstGeom prst="roundRect">
            <a:avLst>
              <a:gd name="adj" fmla="val 25645"/>
            </a:avLst>
          </a:prstGeom>
          <a:solidFill>
            <a:srgbClr val="59ABA9"/>
          </a:solidFill>
          <a:ln/>
        </p:spPr>
        <p:txBody>
          <a:bodyPr/>
          <a:lstStyle/>
          <a:p>
            <a:endParaRPr lang="en-US"/>
          </a:p>
        </p:txBody>
      </p:sp>
      <p:pic>
        <p:nvPicPr>
          <p:cNvPr id="14" name="Image 1" descr="preencoded.png"/>
          <p:cNvPicPr>
            <a:picLocks noChangeAspect="1"/>
          </p:cNvPicPr>
          <p:nvPr/>
        </p:nvPicPr>
        <p:blipFill>
          <a:blip r:embed="rId4"/>
          <a:stretch>
            <a:fillRect/>
          </a:stretch>
        </p:blipFill>
        <p:spPr>
          <a:xfrm>
            <a:off x="1077039" y="6062186"/>
            <a:ext cx="299204" cy="239316"/>
          </a:xfrm>
          <a:prstGeom prst="rect">
            <a:avLst/>
          </a:prstGeom>
        </p:spPr>
      </p:pic>
      <p:sp>
        <p:nvSpPr>
          <p:cNvPr id="15" name="Text 11"/>
          <p:cNvSpPr/>
          <p:nvPr/>
        </p:nvSpPr>
        <p:spPr>
          <a:xfrm>
            <a:off x="1615559" y="5997297"/>
            <a:ext cx="6451402" cy="766048"/>
          </a:xfrm>
          <a:prstGeom prst="rect">
            <a:avLst/>
          </a:prstGeom>
          <a:noFill/>
          <a:ln/>
        </p:spPr>
        <p:txBody>
          <a:bodyPr wrap="square" lIns="0" tIns="0" rIns="0" bIns="0" rtlCol="0" anchor="t"/>
          <a:lstStyle/>
          <a:p>
            <a:pPr marL="0" indent="0" algn="l">
              <a:lnSpc>
                <a:spcPts val="3000"/>
              </a:lnSpc>
              <a:buNone/>
            </a:pPr>
            <a:r>
              <a:rPr lang="en-US" sz="1850" b="1" dirty="0">
                <a:solidFill>
                  <a:srgbClr val="000000"/>
                </a:solidFill>
                <a:latin typeface="PT Sans" pitchFamily="34" charset="0"/>
                <a:ea typeface="PT Sans" pitchFamily="34" charset="-122"/>
                <a:cs typeface="PT Sans" pitchFamily="34" charset="-120"/>
              </a:rPr>
              <a:t>Question:</a:t>
            </a:r>
            <a:r>
              <a:rPr lang="en-US" sz="1850" dirty="0">
                <a:solidFill>
                  <a:srgbClr val="000000"/>
                </a:solidFill>
                <a:latin typeface="PT Sans" pitchFamily="34" charset="0"/>
                <a:ea typeface="PT Sans" pitchFamily="34" charset="-122"/>
                <a:cs typeface="PT Sans" pitchFamily="34" charset="-120"/>
              </a:rPr>
              <a:t> Who's right? How is this like cybersecurity risk assessment?</a:t>
            </a:r>
            <a:endParaRPr lang="en-US" sz="18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143476"/>
            <a:ext cx="7275552"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The False Precision Problem</a:t>
            </a:r>
            <a:endParaRPr lang="en-US" sz="4400" dirty="0"/>
          </a:p>
        </p:txBody>
      </p:sp>
      <p:sp>
        <p:nvSpPr>
          <p:cNvPr id="3" name="Text 1"/>
          <p:cNvSpPr/>
          <p:nvPr/>
        </p:nvSpPr>
        <p:spPr>
          <a:xfrm>
            <a:off x="3461804" y="2318980"/>
            <a:ext cx="7188676" cy="562689"/>
          </a:xfrm>
          <a:prstGeom prst="rect">
            <a:avLst/>
          </a:prstGeom>
          <a:noFill/>
          <a:ln/>
        </p:spPr>
        <p:txBody>
          <a:bodyPr wrap="none" lIns="0" tIns="0" rIns="0" bIns="0" rtlCol="0" anchor="t"/>
          <a:lstStyle/>
          <a:p>
            <a:pPr marL="0" indent="0" algn="ctr">
              <a:lnSpc>
                <a:spcPts val="3000"/>
              </a:lnSpc>
              <a:buNone/>
            </a:pPr>
            <a:r>
              <a:rPr lang="en-US" sz="1850" b="1" dirty="0">
                <a:solidFill>
                  <a:srgbClr val="FFFFFF"/>
                </a:solidFill>
                <a:latin typeface="PT Sans" pitchFamily="34" charset="0"/>
                <a:ea typeface="PT Sans" pitchFamily="34" charset="-122"/>
                <a:cs typeface="PT Sans" pitchFamily="34" charset="-120"/>
              </a:rPr>
              <a:t>How Anchoring Distorts Risk Assessment</a:t>
            </a:r>
            <a:endParaRPr lang="en-US" sz="1850" dirty="0"/>
          </a:p>
        </p:txBody>
      </p:sp>
      <p:sp>
        <p:nvSpPr>
          <p:cNvPr id="4" name="Shape 2"/>
          <p:cNvSpPr/>
          <p:nvPr/>
        </p:nvSpPr>
        <p:spPr>
          <a:xfrm>
            <a:off x="837724" y="2978468"/>
            <a:ext cx="12954952" cy="2168962"/>
          </a:xfrm>
          <a:prstGeom prst="roundRect">
            <a:avLst>
              <a:gd name="adj" fmla="val 16555"/>
            </a:avLst>
          </a:prstGeom>
          <a:solidFill>
            <a:srgbClr val="00002E"/>
          </a:solidFill>
          <a:ln w="22860">
            <a:solidFill>
              <a:srgbClr val="F2B42D"/>
            </a:solidFill>
            <a:prstDash val="solid"/>
          </a:ln>
        </p:spPr>
        <p:txBody>
          <a:bodyPr/>
          <a:lstStyle/>
          <a:p>
            <a:endParaRPr lang="en-US"/>
          </a:p>
        </p:txBody>
      </p:sp>
      <p:sp>
        <p:nvSpPr>
          <p:cNvPr id="5" name="Shape 3"/>
          <p:cNvSpPr/>
          <p:nvPr/>
        </p:nvSpPr>
        <p:spPr>
          <a:xfrm>
            <a:off x="860584" y="3001327"/>
            <a:ext cx="4303038" cy="2123242"/>
          </a:xfrm>
          <a:prstGeom prst="roundRect">
            <a:avLst>
              <a:gd name="adj" fmla="val 16911"/>
            </a:avLst>
          </a:prstGeom>
          <a:solidFill>
            <a:srgbClr val="00002E"/>
          </a:solidFill>
          <a:ln/>
        </p:spPr>
        <p:txBody>
          <a:bodyPr/>
          <a:lstStyle/>
          <a:p>
            <a:endParaRPr lang="en-US"/>
          </a:p>
        </p:txBody>
      </p:sp>
      <p:sp>
        <p:nvSpPr>
          <p:cNvPr id="6" name="Text 4"/>
          <p:cNvSpPr/>
          <p:nvPr/>
        </p:nvSpPr>
        <p:spPr>
          <a:xfrm>
            <a:off x="1099899" y="324064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Initial Ratings Anchor</a:t>
            </a:r>
            <a:endParaRPr lang="en-US" sz="2200" dirty="0"/>
          </a:p>
        </p:txBody>
      </p:sp>
      <p:sp>
        <p:nvSpPr>
          <p:cNvPr id="7" name="Text 5"/>
          <p:cNvSpPr/>
          <p:nvPr/>
        </p:nvSpPr>
        <p:spPr>
          <a:xfrm>
            <a:off x="1099899" y="3736181"/>
            <a:ext cx="3824407"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First "likelihood" or "impact" ratings influence all future evaluations</a:t>
            </a:r>
            <a:endParaRPr lang="en-US" sz="1850" dirty="0"/>
          </a:p>
        </p:txBody>
      </p:sp>
      <p:sp>
        <p:nvSpPr>
          <p:cNvPr id="8" name="Shape 6"/>
          <p:cNvSpPr/>
          <p:nvPr/>
        </p:nvSpPr>
        <p:spPr>
          <a:xfrm>
            <a:off x="5163622" y="3001327"/>
            <a:ext cx="4303038" cy="2123242"/>
          </a:xfrm>
          <a:prstGeom prst="rect">
            <a:avLst/>
          </a:prstGeom>
          <a:solidFill>
            <a:srgbClr val="00002E"/>
          </a:solidFill>
          <a:ln/>
        </p:spPr>
        <p:txBody>
          <a:bodyPr/>
          <a:lstStyle/>
          <a:p>
            <a:endParaRPr lang="en-US"/>
          </a:p>
        </p:txBody>
      </p:sp>
      <p:sp>
        <p:nvSpPr>
          <p:cNvPr id="9" name="Shape 7"/>
          <p:cNvSpPr/>
          <p:nvPr/>
        </p:nvSpPr>
        <p:spPr>
          <a:xfrm>
            <a:off x="5163622" y="3001327"/>
            <a:ext cx="30480" cy="2123242"/>
          </a:xfrm>
          <a:prstGeom prst="roundRect">
            <a:avLst>
              <a:gd name="adj" fmla="val 1178055"/>
            </a:avLst>
          </a:prstGeom>
          <a:solidFill>
            <a:srgbClr val="F05B77"/>
          </a:solidFill>
          <a:ln/>
        </p:spPr>
        <p:txBody>
          <a:bodyPr/>
          <a:lstStyle/>
          <a:p>
            <a:endParaRPr lang="en-US"/>
          </a:p>
        </p:txBody>
      </p:sp>
      <p:sp>
        <p:nvSpPr>
          <p:cNvPr id="10" name="Text 8"/>
          <p:cNvSpPr/>
          <p:nvPr/>
        </p:nvSpPr>
        <p:spPr>
          <a:xfrm>
            <a:off x="5402937" y="324064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False Precision</a:t>
            </a:r>
            <a:endParaRPr lang="en-US" sz="2200" dirty="0"/>
          </a:p>
        </p:txBody>
      </p:sp>
      <p:sp>
        <p:nvSpPr>
          <p:cNvPr id="11" name="Text 9"/>
          <p:cNvSpPr/>
          <p:nvPr/>
        </p:nvSpPr>
        <p:spPr>
          <a:xfrm>
            <a:off x="5402937" y="3736181"/>
            <a:ext cx="3824407" cy="1149072"/>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Risk matrices multiply ordinal scales creating illusion of quantitative analysis</a:t>
            </a:r>
            <a:endParaRPr lang="en-US" sz="1850" dirty="0"/>
          </a:p>
        </p:txBody>
      </p:sp>
      <p:sp>
        <p:nvSpPr>
          <p:cNvPr id="12" name="Shape 10"/>
          <p:cNvSpPr/>
          <p:nvPr/>
        </p:nvSpPr>
        <p:spPr>
          <a:xfrm>
            <a:off x="9466659" y="3001327"/>
            <a:ext cx="4303157" cy="2123242"/>
          </a:xfrm>
          <a:prstGeom prst="rect">
            <a:avLst/>
          </a:prstGeom>
          <a:solidFill>
            <a:srgbClr val="00002E"/>
          </a:solidFill>
          <a:ln/>
        </p:spPr>
        <p:txBody>
          <a:bodyPr/>
          <a:lstStyle/>
          <a:p>
            <a:endParaRPr lang="en-US"/>
          </a:p>
        </p:txBody>
      </p:sp>
      <p:sp>
        <p:nvSpPr>
          <p:cNvPr id="13" name="Shape 11"/>
          <p:cNvSpPr/>
          <p:nvPr/>
        </p:nvSpPr>
        <p:spPr>
          <a:xfrm>
            <a:off x="9466659" y="3001327"/>
            <a:ext cx="30480" cy="2123242"/>
          </a:xfrm>
          <a:prstGeom prst="roundRect">
            <a:avLst>
              <a:gd name="adj" fmla="val 1178055"/>
            </a:avLst>
          </a:prstGeom>
          <a:solidFill>
            <a:srgbClr val="C35E44"/>
          </a:solidFill>
          <a:ln/>
        </p:spPr>
        <p:txBody>
          <a:bodyPr/>
          <a:lstStyle/>
          <a:p>
            <a:endParaRPr lang="en-US"/>
          </a:p>
        </p:txBody>
      </p:sp>
      <p:sp>
        <p:nvSpPr>
          <p:cNvPr id="14" name="Text 12"/>
          <p:cNvSpPr/>
          <p:nvPr/>
        </p:nvSpPr>
        <p:spPr>
          <a:xfrm>
            <a:off x="9705975" y="3240643"/>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Persistent Bias</a:t>
            </a:r>
            <a:endParaRPr lang="en-US" sz="2200" dirty="0"/>
          </a:p>
        </p:txBody>
      </p:sp>
      <p:sp>
        <p:nvSpPr>
          <p:cNvPr id="15" name="Text 13"/>
          <p:cNvSpPr/>
          <p:nvPr/>
        </p:nvSpPr>
        <p:spPr>
          <a:xfrm>
            <a:off x="9705975" y="3736181"/>
            <a:ext cx="3824526" cy="766048"/>
          </a:xfrm>
          <a:prstGeom prst="rect">
            <a:avLst/>
          </a:prstGeom>
          <a:noFill/>
          <a:ln/>
        </p:spPr>
        <p:txBody>
          <a:bodyPr wrap="square" lIns="0" tIns="0" rIns="0" bIns="0" rtlCol="0" anchor="t"/>
          <a:lstStyle/>
          <a:p>
            <a:pPr marL="0" indent="0" algn="l">
              <a:lnSpc>
                <a:spcPts val="3000"/>
              </a:lnSpc>
              <a:buNone/>
            </a:pPr>
            <a:r>
              <a:rPr lang="en-US" sz="1850" dirty="0">
                <a:solidFill>
                  <a:srgbClr val="FFFFFF"/>
                </a:solidFill>
                <a:latin typeface="PT Sans" pitchFamily="34" charset="0"/>
                <a:ea typeface="PT Sans" pitchFamily="34" charset="-122"/>
                <a:cs typeface="PT Sans" pitchFamily="34" charset="-120"/>
              </a:rPr>
              <a:t>84% of risk updates stay within one level of previous scores</a:t>
            </a:r>
            <a:endParaRPr lang="en-US" sz="1850" dirty="0"/>
          </a:p>
        </p:txBody>
      </p:sp>
      <p:sp>
        <p:nvSpPr>
          <p:cNvPr id="16" name="Shape 14"/>
          <p:cNvSpPr/>
          <p:nvPr/>
        </p:nvSpPr>
        <p:spPr>
          <a:xfrm>
            <a:off x="837724" y="5416629"/>
            <a:ext cx="12954952" cy="1017151"/>
          </a:xfrm>
          <a:prstGeom prst="roundRect">
            <a:avLst>
              <a:gd name="adj" fmla="val 35302"/>
            </a:avLst>
          </a:prstGeom>
          <a:solidFill>
            <a:srgbClr val="D7425E"/>
          </a:solidFill>
          <a:ln/>
        </p:spPr>
        <p:txBody>
          <a:bodyPr/>
          <a:lstStyle/>
          <a:p>
            <a:endParaRPr lang="en-US"/>
          </a:p>
        </p:txBody>
      </p:sp>
      <p:pic>
        <p:nvPicPr>
          <p:cNvPr id="17" name="Image 0" descr="preencoded.png"/>
          <p:cNvPicPr>
            <a:picLocks noChangeAspect="1"/>
          </p:cNvPicPr>
          <p:nvPr/>
        </p:nvPicPr>
        <p:blipFill>
          <a:blip r:embed="rId3"/>
          <a:stretch>
            <a:fillRect/>
          </a:stretch>
        </p:blipFill>
        <p:spPr>
          <a:xfrm>
            <a:off x="1077039" y="5780603"/>
            <a:ext cx="299204" cy="239316"/>
          </a:xfrm>
          <a:prstGeom prst="rect">
            <a:avLst/>
          </a:prstGeom>
        </p:spPr>
      </p:pic>
      <p:sp>
        <p:nvSpPr>
          <p:cNvPr id="18" name="Text 15"/>
          <p:cNvSpPr/>
          <p:nvPr/>
        </p:nvSpPr>
        <p:spPr>
          <a:xfrm>
            <a:off x="1615559" y="5715714"/>
            <a:ext cx="11937802" cy="383024"/>
          </a:xfrm>
          <a:prstGeom prst="rect">
            <a:avLst/>
          </a:prstGeom>
          <a:noFill/>
          <a:ln/>
        </p:spPr>
        <p:txBody>
          <a:bodyPr wrap="none" lIns="0" tIns="0" rIns="0" bIns="0" rtlCol="0" anchor="t"/>
          <a:lstStyle/>
          <a:p>
            <a:pPr marL="0" indent="0" algn="l">
              <a:lnSpc>
                <a:spcPts val="3000"/>
              </a:lnSpc>
              <a:buNone/>
            </a:pPr>
            <a:r>
              <a:rPr lang="en-US" sz="1850" b="1" dirty="0">
                <a:solidFill>
                  <a:srgbClr val="FFFFFF"/>
                </a:solidFill>
                <a:latin typeface="PT Sans" pitchFamily="34" charset="0"/>
                <a:ea typeface="PT Sans" pitchFamily="34" charset="-122"/>
                <a:cs typeface="PT Sans" pitchFamily="34" charset="-120"/>
              </a:rPr>
              <a:t>The Math Problem:</a:t>
            </a:r>
            <a:r>
              <a:rPr lang="en-US" sz="1850" dirty="0">
                <a:solidFill>
                  <a:srgbClr val="FFFFFF"/>
                </a:solidFill>
                <a:latin typeface="PT Sans" pitchFamily="34" charset="0"/>
                <a:ea typeface="PT Sans" pitchFamily="34" charset="-122"/>
                <a:cs typeface="PT Sans" pitchFamily="34" charset="-120"/>
              </a:rPr>
              <a:t> "Medium × High" appears quantitative but is purely subjective</a:t>
            </a:r>
            <a:endParaRPr lang="en-US" sz="1850" dirty="0"/>
          </a:p>
        </p:txBody>
      </p:sp>
      <p:sp>
        <p:nvSpPr>
          <p:cNvPr id="19" name="Text 16"/>
          <p:cNvSpPr/>
          <p:nvPr/>
        </p:nvSpPr>
        <p:spPr>
          <a:xfrm>
            <a:off x="837724" y="6702981"/>
            <a:ext cx="12954952" cy="383024"/>
          </a:xfrm>
          <a:prstGeom prst="rect">
            <a:avLst/>
          </a:prstGeom>
          <a:noFill/>
          <a:ln/>
        </p:spPr>
        <p:txBody>
          <a:bodyPr wrap="none" lIns="0" tIns="0" rIns="0" bIns="0" rtlCol="0" anchor="t"/>
          <a:lstStyle/>
          <a:p>
            <a:pPr marL="0" indent="0" algn="ctr">
              <a:lnSpc>
                <a:spcPts val="3000"/>
              </a:lnSpc>
              <a:buNone/>
            </a:pPr>
            <a:r>
              <a:rPr lang="en-US" sz="1850" b="1" dirty="0">
                <a:solidFill>
                  <a:srgbClr val="FFFFFF"/>
                </a:solidFill>
                <a:latin typeface="PT Sans" pitchFamily="34" charset="0"/>
                <a:ea typeface="PT Sans" pitchFamily="34" charset="-122"/>
                <a:cs typeface="PT Sans" pitchFamily="34" charset="-120"/>
              </a:rPr>
              <a:t>Result:</a:t>
            </a:r>
            <a:r>
              <a:rPr lang="en-US" sz="1850" dirty="0">
                <a:solidFill>
                  <a:srgbClr val="FFFFFF"/>
                </a:solidFill>
                <a:latin typeface="PT Sans" pitchFamily="34" charset="0"/>
                <a:ea typeface="PT Sans" pitchFamily="34" charset="-122"/>
                <a:cs typeface="PT Sans" pitchFamily="34" charset="-120"/>
              </a:rPr>
              <a:t> Systematic errors in cybersecurity resource allocation</a:t>
            </a:r>
            <a:endParaRPr lang="en-US" sz="1850" dirty="0"/>
          </a:p>
        </p:txBody>
      </p:sp>
      <p:pic>
        <p:nvPicPr>
          <p:cNvPr id="20" name="Image 0" descr="preencoded.png">
            <a:extLst>
              <a:ext uri="{FF2B5EF4-FFF2-40B4-BE49-F238E27FC236}">
                <a16:creationId xmlns:a16="http://schemas.microsoft.com/office/drawing/2014/main" id="{B7C6D09B-3045-03D5-5CCB-9D8D5E013F39}"/>
              </a:ext>
            </a:extLst>
          </p:cNvPr>
          <p:cNvPicPr>
            <a:picLocks noChangeAspect="1"/>
          </p:cNvPicPr>
          <p:nvPr/>
        </p:nvPicPr>
        <p:blipFill>
          <a:blip r:embed="rId4"/>
          <a:stretch>
            <a:fillRect/>
          </a:stretch>
        </p:blipFill>
        <p:spPr>
          <a:xfrm rot="20469181">
            <a:off x="11891983" y="965320"/>
            <a:ext cx="2204663" cy="2204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2838" y="630793"/>
            <a:ext cx="7062668" cy="674608"/>
          </a:xfrm>
          <a:prstGeom prst="rect">
            <a:avLst/>
          </a:prstGeom>
          <a:noFill/>
          <a:ln/>
        </p:spPr>
        <p:txBody>
          <a:bodyPr wrap="none" lIns="0" tIns="0" rIns="0" bIns="0" rtlCol="0" anchor="t"/>
          <a:lstStyle/>
          <a:p>
            <a:pPr marL="0" indent="0" algn="l">
              <a:lnSpc>
                <a:spcPts val="5300"/>
              </a:lnSpc>
              <a:buNone/>
            </a:pPr>
            <a:r>
              <a:rPr lang="en-US" sz="4250" dirty="0">
                <a:solidFill>
                  <a:srgbClr val="FFFFFF"/>
                </a:solidFill>
                <a:latin typeface="Nunito Semi Bold" pitchFamily="34" charset="0"/>
                <a:ea typeface="Nunito Semi Bold" pitchFamily="34" charset="-122"/>
                <a:cs typeface="Nunito Semi Bold" pitchFamily="34" charset="-120"/>
              </a:rPr>
              <a:t>Escaping the Anchoring Trap</a:t>
            </a:r>
            <a:endParaRPr lang="en-US" sz="4250" dirty="0"/>
          </a:p>
        </p:txBody>
      </p:sp>
      <p:sp>
        <p:nvSpPr>
          <p:cNvPr id="3" name="Shape 1"/>
          <p:cNvSpPr/>
          <p:nvPr/>
        </p:nvSpPr>
        <p:spPr>
          <a:xfrm>
            <a:off x="802838" y="1764149"/>
            <a:ext cx="6397704" cy="3059192"/>
          </a:xfrm>
          <a:prstGeom prst="roundRect">
            <a:avLst>
              <a:gd name="adj" fmla="val 11248"/>
            </a:avLst>
          </a:prstGeom>
          <a:solidFill>
            <a:srgbClr val="00002E">
              <a:alpha val="75000"/>
            </a:srgbClr>
          </a:solidFill>
          <a:ln w="30480">
            <a:solidFill>
              <a:srgbClr val="F2B42D"/>
            </a:solidFill>
            <a:prstDash val="solid"/>
          </a:ln>
        </p:spPr>
        <p:txBody>
          <a:bodyPr/>
          <a:lstStyle/>
          <a:p>
            <a:endParaRPr lang="en-US"/>
          </a:p>
        </p:txBody>
      </p:sp>
      <p:sp>
        <p:nvSpPr>
          <p:cNvPr id="4" name="Shape 2"/>
          <p:cNvSpPr/>
          <p:nvPr/>
        </p:nvSpPr>
        <p:spPr>
          <a:xfrm>
            <a:off x="833318" y="1794629"/>
            <a:ext cx="6336744" cy="688181"/>
          </a:xfrm>
          <a:prstGeom prst="roundRect">
            <a:avLst>
              <a:gd name="adj" fmla="val 44686"/>
            </a:avLst>
          </a:prstGeom>
          <a:solidFill>
            <a:srgbClr val="00002E"/>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3829645" y="1912263"/>
            <a:ext cx="344091" cy="430054"/>
          </a:xfrm>
          <a:prstGeom prst="rect">
            <a:avLst/>
          </a:prstGeom>
        </p:spPr>
      </p:pic>
      <p:sp>
        <p:nvSpPr>
          <p:cNvPr id="6" name="Text 3"/>
          <p:cNvSpPr/>
          <p:nvPr/>
        </p:nvSpPr>
        <p:spPr>
          <a:xfrm>
            <a:off x="1062633" y="2712125"/>
            <a:ext cx="3102412" cy="337304"/>
          </a:xfrm>
          <a:prstGeom prst="rect">
            <a:avLst/>
          </a:prstGeom>
          <a:noFill/>
          <a:ln/>
        </p:spPr>
        <p:txBody>
          <a:bodyPr wrap="none" lIns="0" tIns="0" rIns="0" bIns="0" rtlCol="0" anchor="t"/>
          <a:lstStyle/>
          <a:p>
            <a:pPr marL="0" indent="0" algn="l">
              <a:lnSpc>
                <a:spcPts val="2650"/>
              </a:lnSpc>
              <a:buNone/>
            </a:pPr>
            <a:r>
              <a:rPr lang="en-US" sz="2100" dirty="0">
                <a:solidFill>
                  <a:srgbClr val="FFFFFF"/>
                </a:solidFill>
                <a:latin typeface="Nunito Semi Bold" pitchFamily="34" charset="0"/>
                <a:ea typeface="Nunito Semi Bold" pitchFamily="34" charset="-122"/>
                <a:cs typeface="Nunito Semi Bold" pitchFamily="34" charset="-120"/>
              </a:rPr>
              <a:t>Scenario-Based Planning</a:t>
            </a:r>
            <a:endParaRPr lang="en-US" sz="2100" dirty="0"/>
          </a:p>
        </p:txBody>
      </p:sp>
      <p:sp>
        <p:nvSpPr>
          <p:cNvPr id="7" name="Text 4"/>
          <p:cNvSpPr/>
          <p:nvPr/>
        </p:nvSpPr>
        <p:spPr>
          <a:xfrm>
            <a:off x="1062633" y="3187065"/>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FFFFF"/>
                </a:solidFill>
                <a:latin typeface="PT Sans" pitchFamily="34" charset="0"/>
                <a:ea typeface="PT Sans" pitchFamily="34" charset="-122"/>
                <a:cs typeface="PT Sans" pitchFamily="34" charset="-120"/>
              </a:rPr>
              <a:t>Replace numeric scores with narrative scenarios</a:t>
            </a:r>
            <a:endParaRPr lang="en-US" sz="1800" dirty="0"/>
          </a:p>
        </p:txBody>
      </p:sp>
      <p:sp>
        <p:nvSpPr>
          <p:cNvPr id="8" name="Text 5"/>
          <p:cNvSpPr/>
          <p:nvPr/>
        </p:nvSpPr>
        <p:spPr>
          <a:xfrm>
            <a:off x="1062633" y="3691771"/>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FFFFF"/>
                </a:solidFill>
                <a:latin typeface="PT Sans" pitchFamily="34" charset="0"/>
                <a:ea typeface="PT Sans" pitchFamily="34" charset="-122"/>
                <a:cs typeface="PT Sans" pitchFamily="34" charset="-120"/>
              </a:rPr>
              <a:t>Forces consideration of concrete details</a:t>
            </a:r>
            <a:endParaRPr lang="en-US" sz="1800" dirty="0"/>
          </a:p>
        </p:txBody>
      </p:sp>
      <p:sp>
        <p:nvSpPr>
          <p:cNvPr id="9" name="Text 6"/>
          <p:cNvSpPr/>
          <p:nvPr/>
        </p:nvSpPr>
        <p:spPr>
          <a:xfrm>
            <a:off x="1062633" y="4196477"/>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2B42D"/>
                </a:solidFill>
                <a:latin typeface="PT Sans" pitchFamily="34" charset="0"/>
                <a:ea typeface="PT Sans" pitchFamily="34" charset="-122"/>
                <a:cs typeface="PT Sans" pitchFamily="34" charset="-120"/>
              </a:rPr>
              <a:t>35% improvement in resource allocation</a:t>
            </a:r>
            <a:endParaRPr lang="en-US" sz="1800" dirty="0"/>
          </a:p>
        </p:txBody>
      </p:sp>
      <p:sp>
        <p:nvSpPr>
          <p:cNvPr id="10" name="Shape 7"/>
          <p:cNvSpPr/>
          <p:nvPr/>
        </p:nvSpPr>
        <p:spPr>
          <a:xfrm>
            <a:off x="7429857" y="1764149"/>
            <a:ext cx="6397704" cy="3059192"/>
          </a:xfrm>
          <a:prstGeom prst="roundRect">
            <a:avLst>
              <a:gd name="adj" fmla="val 11248"/>
            </a:avLst>
          </a:prstGeom>
          <a:solidFill>
            <a:srgbClr val="00002E">
              <a:alpha val="75000"/>
            </a:srgbClr>
          </a:solidFill>
          <a:ln w="30480">
            <a:solidFill>
              <a:srgbClr val="D7425E"/>
            </a:solidFill>
            <a:prstDash val="solid"/>
          </a:ln>
        </p:spPr>
        <p:txBody>
          <a:bodyPr/>
          <a:lstStyle/>
          <a:p>
            <a:endParaRPr lang="en-US"/>
          </a:p>
        </p:txBody>
      </p:sp>
      <p:sp>
        <p:nvSpPr>
          <p:cNvPr id="11" name="Shape 8"/>
          <p:cNvSpPr/>
          <p:nvPr/>
        </p:nvSpPr>
        <p:spPr>
          <a:xfrm>
            <a:off x="7460337" y="1794629"/>
            <a:ext cx="6336744" cy="688181"/>
          </a:xfrm>
          <a:prstGeom prst="roundRect">
            <a:avLst>
              <a:gd name="adj" fmla="val 44686"/>
            </a:avLst>
          </a:prstGeom>
          <a:solidFill>
            <a:srgbClr val="00002E"/>
          </a:solidFill>
          <a:ln/>
        </p:spPr>
        <p:txBody>
          <a:bodyPr/>
          <a:lstStyle/>
          <a:p>
            <a:endParaRPr lang="en-US"/>
          </a:p>
        </p:txBody>
      </p:sp>
      <p:pic>
        <p:nvPicPr>
          <p:cNvPr id="12" name="Image 1" descr="preencoded.png"/>
          <p:cNvPicPr>
            <a:picLocks noChangeAspect="1"/>
          </p:cNvPicPr>
          <p:nvPr/>
        </p:nvPicPr>
        <p:blipFill>
          <a:blip r:embed="rId4"/>
          <a:stretch>
            <a:fillRect/>
          </a:stretch>
        </p:blipFill>
        <p:spPr>
          <a:xfrm>
            <a:off x="10456664" y="1912263"/>
            <a:ext cx="344091" cy="430054"/>
          </a:xfrm>
          <a:prstGeom prst="rect">
            <a:avLst/>
          </a:prstGeom>
        </p:spPr>
      </p:pic>
      <p:sp>
        <p:nvSpPr>
          <p:cNvPr id="13" name="Text 9"/>
          <p:cNvSpPr/>
          <p:nvPr/>
        </p:nvSpPr>
        <p:spPr>
          <a:xfrm>
            <a:off x="7689652" y="2712125"/>
            <a:ext cx="2903934" cy="337304"/>
          </a:xfrm>
          <a:prstGeom prst="rect">
            <a:avLst/>
          </a:prstGeom>
          <a:noFill/>
          <a:ln/>
        </p:spPr>
        <p:txBody>
          <a:bodyPr wrap="none" lIns="0" tIns="0" rIns="0" bIns="0" rtlCol="0" anchor="t"/>
          <a:lstStyle/>
          <a:p>
            <a:pPr marL="0" indent="0" algn="l">
              <a:lnSpc>
                <a:spcPts val="2650"/>
              </a:lnSpc>
              <a:buNone/>
            </a:pPr>
            <a:r>
              <a:rPr lang="en-US" sz="2100" dirty="0">
                <a:solidFill>
                  <a:srgbClr val="FFFFFF"/>
                </a:solidFill>
                <a:latin typeface="Nunito Semi Bold" pitchFamily="34" charset="0"/>
                <a:ea typeface="Nunito Semi Bold" pitchFamily="34" charset="-122"/>
                <a:cs typeface="Nunito Semi Bold" pitchFamily="34" charset="-120"/>
              </a:rPr>
              <a:t>Monte Carlo Simulation</a:t>
            </a:r>
            <a:endParaRPr lang="en-US" sz="2100" dirty="0"/>
          </a:p>
        </p:txBody>
      </p:sp>
      <p:sp>
        <p:nvSpPr>
          <p:cNvPr id="14" name="Text 10"/>
          <p:cNvSpPr/>
          <p:nvPr/>
        </p:nvSpPr>
        <p:spPr>
          <a:xfrm>
            <a:off x="7689652" y="3187065"/>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FFFFF"/>
                </a:solidFill>
                <a:latin typeface="PT Sans" pitchFamily="34" charset="0"/>
                <a:ea typeface="PT Sans" pitchFamily="34" charset="-122"/>
                <a:cs typeface="PT Sans" pitchFamily="34" charset="-120"/>
              </a:rPr>
              <a:t>Probabilistic modeling for genuine quantification</a:t>
            </a:r>
            <a:endParaRPr lang="en-US" sz="1800" dirty="0"/>
          </a:p>
        </p:txBody>
      </p:sp>
      <p:sp>
        <p:nvSpPr>
          <p:cNvPr id="15" name="Text 11"/>
          <p:cNvSpPr/>
          <p:nvPr/>
        </p:nvSpPr>
        <p:spPr>
          <a:xfrm>
            <a:off x="7689652" y="3691771"/>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FFFFF"/>
                </a:solidFill>
                <a:latin typeface="PT Sans" pitchFamily="34" charset="0"/>
                <a:ea typeface="PT Sans" pitchFamily="34" charset="-122"/>
                <a:cs typeface="PT Sans" pitchFamily="34" charset="-120"/>
              </a:rPr>
              <a:t>Explicitly represents uncertainty and ranges</a:t>
            </a:r>
            <a:endParaRPr lang="en-US" sz="1800" dirty="0"/>
          </a:p>
        </p:txBody>
      </p:sp>
      <p:sp>
        <p:nvSpPr>
          <p:cNvPr id="16" name="Shape 12"/>
          <p:cNvSpPr/>
          <p:nvPr/>
        </p:nvSpPr>
        <p:spPr>
          <a:xfrm>
            <a:off x="802838" y="5052655"/>
            <a:ext cx="6397704" cy="2554486"/>
          </a:xfrm>
          <a:prstGeom prst="roundRect">
            <a:avLst>
              <a:gd name="adj" fmla="val 13470"/>
            </a:avLst>
          </a:prstGeom>
          <a:solidFill>
            <a:srgbClr val="00002E">
              <a:alpha val="75000"/>
            </a:srgbClr>
          </a:solidFill>
          <a:ln w="30480">
            <a:solidFill>
              <a:srgbClr val="DD785E"/>
            </a:solidFill>
            <a:prstDash val="solid"/>
          </a:ln>
        </p:spPr>
        <p:txBody>
          <a:bodyPr/>
          <a:lstStyle/>
          <a:p>
            <a:endParaRPr lang="en-US"/>
          </a:p>
        </p:txBody>
      </p:sp>
      <p:sp>
        <p:nvSpPr>
          <p:cNvPr id="17" name="Shape 13"/>
          <p:cNvSpPr/>
          <p:nvPr/>
        </p:nvSpPr>
        <p:spPr>
          <a:xfrm>
            <a:off x="833318" y="5083135"/>
            <a:ext cx="6336744" cy="688181"/>
          </a:xfrm>
          <a:prstGeom prst="roundRect">
            <a:avLst>
              <a:gd name="adj" fmla="val 44686"/>
            </a:avLst>
          </a:prstGeom>
          <a:solidFill>
            <a:srgbClr val="00002E"/>
          </a:solidFill>
          <a:ln/>
        </p:spPr>
        <p:txBody>
          <a:bodyPr/>
          <a:lstStyle/>
          <a:p>
            <a:endParaRPr lang="en-US"/>
          </a:p>
        </p:txBody>
      </p:sp>
      <p:pic>
        <p:nvPicPr>
          <p:cNvPr id="18" name="Image 2" descr="preencoded.png"/>
          <p:cNvPicPr>
            <a:picLocks noChangeAspect="1"/>
          </p:cNvPicPr>
          <p:nvPr/>
        </p:nvPicPr>
        <p:blipFill>
          <a:blip r:embed="rId5"/>
          <a:stretch>
            <a:fillRect/>
          </a:stretch>
        </p:blipFill>
        <p:spPr>
          <a:xfrm>
            <a:off x="3829645" y="5200769"/>
            <a:ext cx="344091" cy="430054"/>
          </a:xfrm>
          <a:prstGeom prst="rect">
            <a:avLst/>
          </a:prstGeom>
        </p:spPr>
      </p:pic>
      <p:sp>
        <p:nvSpPr>
          <p:cNvPr id="19" name="Text 14"/>
          <p:cNvSpPr/>
          <p:nvPr/>
        </p:nvSpPr>
        <p:spPr>
          <a:xfrm>
            <a:off x="1062633" y="6000631"/>
            <a:ext cx="3379232" cy="337304"/>
          </a:xfrm>
          <a:prstGeom prst="rect">
            <a:avLst/>
          </a:prstGeom>
          <a:noFill/>
          <a:ln/>
        </p:spPr>
        <p:txBody>
          <a:bodyPr wrap="none" lIns="0" tIns="0" rIns="0" bIns="0" rtlCol="0" anchor="t"/>
          <a:lstStyle/>
          <a:p>
            <a:pPr marL="0" indent="0" algn="l">
              <a:lnSpc>
                <a:spcPts val="2650"/>
              </a:lnSpc>
              <a:buNone/>
            </a:pPr>
            <a:r>
              <a:rPr lang="en-US" sz="2100" dirty="0">
                <a:solidFill>
                  <a:srgbClr val="FFFFFF"/>
                </a:solidFill>
                <a:latin typeface="Nunito Semi Bold" pitchFamily="34" charset="0"/>
                <a:ea typeface="Nunito Semi Bold" pitchFamily="34" charset="-122"/>
                <a:cs typeface="Nunito Semi Bold" pitchFamily="34" charset="-120"/>
              </a:rPr>
              <a:t>Red Team Risk Assessment</a:t>
            </a:r>
            <a:endParaRPr lang="en-US" sz="2100" dirty="0"/>
          </a:p>
        </p:txBody>
      </p:sp>
      <p:sp>
        <p:nvSpPr>
          <p:cNvPr id="20" name="Text 15"/>
          <p:cNvSpPr/>
          <p:nvPr/>
        </p:nvSpPr>
        <p:spPr>
          <a:xfrm>
            <a:off x="1062633" y="6475571"/>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FFFFF"/>
                </a:solidFill>
                <a:latin typeface="PT Sans" pitchFamily="34" charset="0"/>
                <a:ea typeface="PT Sans" pitchFamily="34" charset="-122"/>
                <a:cs typeface="PT Sans" pitchFamily="34" charset="-120"/>
              </a:rPr>
              <a:t>Independent teams challenge primary evaluations</a:t>
            </a:r>
            <a:endParaRPr lang="en-US" sz="1800" dirty="0"/>
          </a:p>
        </p:txBody>
      </p:sp>
      <p:sp>
        <p:nvSpPr>
          <p:cNvPr id="21" name="Text 16"/>
          <p:cNvSpPr/>
          <p:nvPr/>
        </p:nvSpPr>
        <p:spPr>
          <a:xfrm>
            <a:off x="1062633" y="6980277"/>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FFFFF"/>
                </a:solidFill>
                <a:latin typeface="PT Sans" pitchFamily="34" charset="0"/>
                <a:ea typeface="PT Sans" pitchFamily="34" charset="-122"/>
                <a:cs typeface="PT Sans" pitchFamily="34" charset="-120"/>
              </a:rPr>
              <a:t>Reveals extent of anchoring effects</a:t>
            </a:r>
            <a:endParaRPr lang="en-US" sz="1800" dirty="0"/>
          </a:p>
        </p:txBody>
      </p:sp>
      <p:sp>
        <p:nvSpPr>
          <p:cNvPr id="22" name="Shape 17"/>
          <p:cNvSpPr/>
          <p:nvPr/>
        </p:nvSpPr>
        <p:spPr>
          <a:xfrm>
            <a:off x="7429857" y="5052655"/>
            <a:ext cx="6397704" cy="2554486"/>
          </a:xfrm>
          <a:prstGeom prst="roundRect">
            <a:avLst>
              <a:gd name="adj" fmla="val 13470"/>
            </a:avLst>
          </a:prstGeom>
          <a:solidFill>
            <a:srgbClr val="00002E">
              <a:alpha val="75000"/>
            </a:srgbClr>
          </a:solidFill>
          <a:ln w="30480">
            <a:solidFill>
              <a:srgbClr val="48A8E2"/>
            </a:solidFill>
            <a:prstDash val="solid"/>
          </a:ln>
        </p:spPr>
        <p:txBody>
          <a:bodyPr/>
          <a:lstStyle/>
          <a:p>
            <a:endParaRPr lang="en-US"/>
          </a:p>
        </p:txBody>
      </p:sp>
      <p:sp>
        <p:nvSpPr>
          <p:cNvPr id="23" name="Shape 18"/>
          <p:cNvSpPr/>
          <p:nvPr/>
        </p:nvSpPr>
        <p:spPr>
          <a:xfrm>
            <a:off x="7460337" y="5083135"/>
            <a:ext cx="6336744" cy="688181"/>
          </a:xfrm>
          <a:prstGeom prst="roundRect">
            <a:avLst>
              <a:gd name="adj" fmla="val 44686"/>
            </a:avLst>
          </a:prstGeom>
          <a:solidFill>
            <a:srgbClr val="00002E"/>
          </a:solidFill>
          <a:ln/>
        </p:spPr>
        <p:txBody>
          <a:bodyPr/>
          <a:lstStyle/>
          <a:p>
            <a:endParaRPr lang="en-US"/>
          </a:p>
        </p:txBody>
      </p:sp>
      <p:pic>
        <p:nvPicPr>
          <p:cNvPr id="24" name="Image 3" descr="preencoded.png"/>
          <p:cNvPicPr>
            <a:picLocks noChangeAspect="1"/>
          </p:cNvPicPr>
          <p:nvPr/>
        </p:nvPicPr>
        <p:blipFill>
          <a:blip r:embed="rId6"/>
          <a:stretch>
            <a:fillRect/>
          </a:stretch>
        </p:blipFill>
        <p:spPr>
          <a:xfrm>
            <a:off x="10456664" y="5200769"/>
            <a:ext cx="344091" cy="430054"/>
          </a:xfrm>
          <a:prstGeom prst="rect">
            <a:avLst/>
          </a:prstGeom>
        </p:spPr>
      </p:pic>
      <p:sp>
        <p:nvSpPr>
          <p:cNvPr id="25" name="Text 19"/>
          <p:cNvSpPr/>
          <p:nvPr/>
        </p:nvSpPr>
        <p:spPr>
          <a:xfrm>
            <a:off x="7689652" y="6000631"/>
            <a:ext cx="2698790" cy="337304"/>
          </a:xfrm>
          <a:prstGeom prst="rect">
            <a:avLst/>
          </a:prstGeom>
          <a:noFill/>
          <a:ln/>
        </p:spPr>
        <p:txBody>
          <a:bodyPr wrap="none" lIns="0" tIns="0" rIns="0" bIns="0" rtlCol="0" anchor="t"/>
          <a:lstStyle/>
          <a:p>
            <a:pPr marL="0" indent="0" algn="l">
              <a:lnSpc>
                <a:spcPts val="2650"/>
              </a:lnSpc>
              <a:buNone/>
            </a:pPr>
            <a:r>
              <a:rPr lang="en-US" sz="2100" dirty="0">
                <a:solidFill>
                  <a:srgbClr val="FFFFFF"/>
                </a:solidFill>
                <a:latin typeface="Nunito Semi Bold" pitchFamily="34" charset="0"/>
                <a:ea typeface="Nunito Semi Bold" pitchFamily="34" charset="-122"/>
                <a:cs typeface="Nunito Semi Bold" pitchFamily="34" charset="-120"/>
              </a:rPr>
              <a:t>Dynamic Risk Scoring</a:t>
            </a:r>
            <a:endParaRPr lang="en-US" sz="2100" dirty="0"/>
          </a:p>
        </p:txBody>
      </p:sp>
      <p:sp>
        <p:nvSpPr>
          <p:cNvPr id="26" name="Text 20"/>
          <p:cNvSpPr/>
          <p:nvPr/>
        </p:nvSpPr>
        <p:spPr>
          <a:xfrm>
            <a:off x="7689652" y="6475571"/>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FFFFF"/>
                </a:solidFill>
                <a:latin typeface="PT Sans" pitchFamily="34" charset="0"/>
                <a:ea typeface="PT Sans" pitchFamily="34" charset="-122"/>
                <a:cs typeface="PT Sans" pitchFamily="34" charset="-120"/>
              </a:rPr>
              <a:t>Continuous updates based on threat intelligence</a:t>
            </a:r>
            <a:endParaRPr lang="en-US" sz="1800" dirty="0"/>
          </a:p>
        </p:txBody>
      </p:sp>
      <p:sp>
        <p:nvSpPr>
          <p:cNvPr id="27" name="Text 21"/>
          <p:cNvSpPr/>
          <p:nvPr/>
        </p:nvSpPr>
        <p:spPr>
          <a:xfrm>
            <a:off x="7689652" y="6980277"/>
            <a:ext cx="5878116" cy="367070"/>
          </a:xfrm>
          <a:prstGeom prst="rect">
            <a:avLst/>
          </a:prstGeom>
          <a:noFill/>
          <a:ln/>
        </p:spPr>
        <p:txBody>
          <a:bodyPr wrap="none" lIns="0" tIns="0" rIns="0" bIns="0" rtlCol="0" anchor="t"/>
          <a:lstStyle/>
          <a:p>
            <a:pPr marL="0" indent="0" algn="l">
              <a:lnSpc>
                <a:spcPts val="2850"/>
              </a:lnSpc>
              <a:buNone/>
            </a:pPr>
            <a:r>
              <a:rPr lang="en-US" sz="1800" dirty="0">
                <a:solidFill>
                  <a:srgbClr val="FFFFFF"/>
                </a:solidFill>
                <a:latin typeface="PT Sans" pitchFamily="34" charset="0"/>
                <a:ea typeface="PT Sans" pitchFamily="34" charset="-122"/>
                <a:cs typeface="PT Sans" pitchFamily="34" charset="-120"/>
              </a:rPr>
              <a:t>Reduces persistence of anchoring</a:t>
            </a:r>
            <a:endParaRPr lang="en-US" sz="1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957977"/>
            <a:ext cx="10178177"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MAESTRO Threat Modeling Framework (for AI)</a:t>
            </a:r>
            <a:endParaRPr lang="en-US" sz="4400" dirty="0"/>
          </a:p>
        </p:txBody>
      </p:sp>
      <p:pic>
        <p:nvPicPr>
          <p:cNvPr id="3" name="Image 0" descr="preencoded.png"/>
          <p:cNvPicPr>
            <a:picLocks noChangeAspect="1"/>
          </p:cNvPicPr>
          <p:nvPr/>
        </p:nvPicPr>
        <p:blipFill>
          <a:blip r:embed="rId3"/>
          <a:stretch>
            <a:fillRect/>
          </a:stretch>
        </p:blipFill>
        <p:spPr>
          <a:xfrm>
            <a:off x="837724" y="2140744"/>
            <a:ext cx="239316" cy="299204"/>
          </a:xfrm>
          <a:prstGeom prst="rect">
            <a:avLst/>
          </a:prstGeom>
        </p:spPr>
      </p:pic>
      <p:sp>
        <p:nvSpPr>
          <p:cNvPr id="4" name="Shape 1"/>
          <p:cNvSpPr/>
          <p:nvPr/>
        </p:nvSpPr>
        <p:spPr>
          <a:xfrm>
            <a:off x="837724" y="2517100"/>
            <a:ext cx="4158734" cy="30480"/>
          </a:xfrm>
          <a:prstGeom prst="rect">
            <a:avLst/>
          </a:prstGeom>
          <a:solidFill>
            <a:srgbClr val="F2B42D"/>
          </a:solidFill>
          <a:ln/>
        </p:spPr>
        <p:txBody>
          <a:bodyPr/>
          <a:lstStyle/>
          <a:p>
            <a:endParaRPr lang="en-US"/>
          </a:p>
        </p:txBody>
      </p:sp>
      <p:sp>
        <p:nvSpPr>
          <p:cNvPr id="5" name="Text 2"/>
          <p:cNvSpPr/>
          <p:nvPr/>
        </p:nvSpPr>
        <p:spPr>
          <a:xfrm>
            <a:off x="837724" y="2697718"/>
            <a:ext cx="3266480"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M - Misuse Case Analysis</a:t>
            </a:r>
            <a:endParaRPr lang="en-US" sz="2200" dirty="0"/>
          </a:p>
        </p:txBody>
      </p:sp>
      <p:pic>
        <p:nvPicPr>
          <p:cNvPr id="6" name="Image 1" descr="preencoded.png"/>
          <p:cNvPicPr>
            <a:picLocks noChangeAspect="1"/>
          </p:cNvPicPr>
          <p:nvPr/>
        </p:nvPicPr>
        <p:blipFill>
          <a:blip r:embed="rId4"/>
          <a:stretch>
            <a:fillRect/>
          </a:stretch>
        </p:blipFill>
        <p:spPr>
          <a:xfrm>
            <a:off x="5235773" y="2140744"/>
            <a:ext cx="239316" cy="299204"/>
          </a:xfrm>
          <a:prstGeom prst="rect">
            <a:avLst/>
          </a:prstGeom>
        </p:spPr>
      </p:pic>
      <p:sp>
        <p:nvSpPr>
          <p:cNvPr id="7" name="Shape 3"/>
          <p:cNvSpPr/>
          <p:nvPr/>
        </p:nvSpPr>
        <p:spPr>
          <a:xfrm>
            <a:off x="5235773" y="2517100"/>
            <a:ext cx="4158734" cy="30480"/>
          </a:xfrm>
          <a:prstGeom prst="rect">
            <a:avLst/>
          </a:prstGeom>
          <a:solidFill>
            <a:srgbClr val="D7425E"/>
          </a:solidFill>
          <a:ln/>
        </p:spPr>
        <p:txBody>
          <a:bodyPr/>
          <a:lstStyle/>
          <a:p>
            <a:endParaRPr lang="en-US"/>
          </a:p>
        </p:txBody>
      </p:sp>
      <p:sp>
        <p:nvSpPr>
          <p:cNvPr id="8" name="Text 4"/>
          <p:cNvSpPr/>
          <p:nvPr/>
        </p:nvSpPr>
        <p:spPr>
          <a:xfrm>
            <a:off x="5235773" y="2697718"/>
            <a:ext cx="3554968"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A - Attack Surface Mapping</a:t>
            </a:r>
            <a:endParaRPr lang="en-US" sz="2200" dirty="0"/>
          </a:p>
        </p:txBody>
      </p:sp>
      <p:pic>
        <p:nvPicPr>
          <p:cNvPr id="9" name="Image 2" descr="preencoded.png"/>
          <p:cNvPicPr>
            <a:picLocks noChangeAspect="1"/>
          </p:cNvPicPr>
          <p:nvPr/>
        </p:nvPicPr>
        <p:blipFill>
          <a:blip r:embed="rId5"/>
          <a:stretch>
            <a:fillRect/>
          </a:stretch>
        </p:blipFill>
        <p:spPr>
          <a:xfrm>
            <a:off x="9633823" y="2140744"/>
            <a:ext cx="239316" cy="299204"/>
          </a:xfrm>
          <a:prstGeom prst="rect">
            <a:avLst/>
          </a:prstGeom>
        </p:spPr>
      </p:pic>
      <p:sp>
        <p:nvSpPr>
          <p:cNvPr id="10" name="Shape 5"/>
          <p:cNvSpPr/>
          <p:nvPr/>
        </p:nvSpPr>
        <p:spPr>
          <a:xfrm>
            <a:off x="9633823" y="2517100"/>
            <a:ext cx="4158853" cy="30480"/>
          </a:xfrm>
          <a:prstGeom prst="rect">
            <a:avLst/>
          </a:prstGeom>
          <a:solidFill>
            <a:srgbClr val="DD785E"/>
          </a:solidFill>
          <a:ln/>
        </p:spPr>
        <p:txBody>
          <a:bodyPr/>
          <a:lstStyle/>
          <a:p>
            <a:endParaRPr lang="en-US"/>
          </a:p>
        </p:txBody>
      </p:sp>
      <p:sp>
        <p:nvSpPr>
          <p:cNvPr id="11" name="Text 6"/>
          <p:cNvSpPr/>
          <p:nvPr/>
        </p:nvSpPr>
        <p:spPr>
          <a:xfrm>
            <a:off x="9633823" y="2697718"/>
            <a:ext cx="4158853" cy="703898"/>
          </a:xfrm>
          <a:prstGeom prst="rect">
            <a:avLst/>
          </a:prstGeom>
          <a:noFill/>
          <a:ln/>
        </p:spPr>
        <p:txBody>
          <a:bodyPr wrap="squar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E - Exploitation Scenario Development</a:t>
            </a:r>
            <a:endParaRPr lang="en-US" sz="2200" dirty="0"/>
          </a:p>
        </p:txBody>
      </p:sp>
      <p:pic>
        <p:nvPicPr>
          <p:cNvPr id="12" name="Image 3" descr="preencoded.png"/>
          <p:cNvPicPr>
            <a:picLocks noChangeAspect="1"/>
          </p:cNvPicPr>
          <p:nvPr/>
        </p:nvPicPr>
        <p:blipFill>
          <a:blip r:embed="rId6"/>
          <a:stretch>
            <a:fillRect/>
          </a:stretch>
        </p:blipFill>
        <p:spPr>
          <a:xfrm>
            <a:off x="837724" y="3820358"/>
            <a:ext cx="239316" cy="299204"/>
          </a:xfrm>
          <a:prstGeom prst="rect">
            <a:avLst/>
          </a:prstGeom>
        </p:spPr>
      </p:pic>
      <p:sp>
        <p:nvSpPr>
          <p:cNvPr id="13" name="Shape 7"/>
          <p:cNvSpPr/>
          <p:nvPr/>
        </p:nvSpPr>
        <p:spPr>
          <a:xfrm>
            <a:off x="837724" y="4196715"/>
            <a:ext cx="4158734" cy="30480"/>
          </a:xfrm>
          <a:prstGeom prst="rect">
            <a:avLst/>
          </a:prstGeom>
          <a:solidFill>
            <a:srgbClr val="48A8E2"/>
          </a:solidFill>
          <a:ln/>
        </p:spPr>
        <p:txBody>
          <a:bodyPr/>
          <a:lstStyle/>
          <a:p>
            <a:endParaRPr lang="en-US"/>
          </a:p>
        </p:txBody>
      </p:sp>
      <p:sp>
        <p:nvSpPr>
          <p:cNvPr id="14" name="Text 8"/>
          <p:cNvSpPr/>
          <p:nvPr/>
        </p:nvSpPr>
        <p:spPr>
          <a:xfrm>
            <a:off x="837724" y="4377333"/>
            <a:ext cx="3711773"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S - Security Control Mapping</a:t>
            </a:r>
            <a:endParaRPr lang="en-US" sz="2200" dirty="0"/>
          </a:p>
        </p:txBody>
      </p:sp>
      <p:pic>
        <p:nvPicPr>
          <p:cNvPr id="15" name="Image 4" descr="preencoded.png"/>
          <p:cNvPicPr>
            <a:picLocks noChangeAspect="1"/>
          </p:cNvPicPr>
          <p:nvPr/>
        </p:nvPicPr>
        <p:blipFill>
          <a:blip r:embed="rId7"/>
          <a:stretch>
            <a:fillRect/>
          </a:stretch>
        </p:blipFill>
        <p:spPr>
          <a:xfrm>
            <a:off x="5235773" y="3820358"/>
            <a:ext cx="239316" cy="299204"/>
          </a:xfrm>
          <a:prstGeom prst="rect">
            <a:avLst/>
          </a:prstGeom>
        </p:spPr>
      </p:pic>
      <p:sp>
        <p:nvSpPr>
          <p:cNvPr id="16" name="Shape 9"/>
          <p:cNvSpPr/>
          <p:nvPr/>
        </p:nvSpPr>
        <p:spPr>
          <a:xfrm>
            <a:off x="5235773" y="4196715"/>
            <a:ext cx="4158734" cy="30480"/>
          </a:xfrm>
          <a:prstGeom prst="rect">
            <a:avLst/>
          </a:prstGeom>
          <a:solidFill>
            <a:srgbClr val="59ABA9"/>
          </a:solidFill>
          <a:ln/>
        </p:spPr>
        <p:txBody>
          <a:bodyPr/>
          <a:lstStyle/>
          <a:p>
            <a:endParaRPr lang="en-US"/>
          </a:p>
        </p:txBody>
      </p:sp>
      <p:sp>
        <p:nvSpPr>
          <p:cNvPr id="17" name="Text 10"/>
          <p:cNvSpPr/>
          <p:nvPr/>
        </p:nvSpPr>
        <p:spPr>
          <a:xfrm>
            <a:off x="5235773" y="4377333"/>
            <a:ext cx="3307199"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T - Testing and Validation</a:t>
            </a:r>
            <a:endParaRPr lang="en-US" sz="2200" dirty="0"/>
          </a:p>
        </p:txBody>
      </p:sp>
      <p:pic>
        <p:nvPicPr>
          <p:cNvPr id="18" name="Image 5" descr="preencoded.png"/>
          <p:cNvPicPr>
            <a:picLocks noChangeAspect="1"/>
          </p:cNvPicPr>
          <p:nvPr/>
        </p:nvPicPr>
        <p:blipFill>
          <a:blip r:embed="rId8"/>
          <a:stretch>
            <a:fillRect/>
          </a:stretch>
        </p:blipFill>
        <p:spPr>
          <a:xfrm>
            <a:off x="9633823" y="3820358"/>
            <a:ext cx="239316" cy="299204"/>
          </a:xfrm>
          <a:prstGeom prst="rect">
            <a:avLst/>
          </a:prstGeom>
        </p:spPr>
      </p:pic>
      <p:sp>
        <p:nvSpPr>
          <p:cNvPr id="19" name="Shape 11"/>
          <p:cNvSpPr/>
          <p:nvPr/>
        </p:nvSpPr>
        <p:spPr>
          <a:xfrm>
            <a:off x="9633823" y="4196715"/>
            <a:ext cx="4158853" cy="30480"/>
          </a:xfrm>
          <a:prstGeom prst="rect">
            <a:avLst/>
          </a:prstGeom>
          <a:solidFill>
            <a:srgbClr val="F2B42D"/>
          </a:solidFill>
          <a:ln/>
        </p:spPr>
        <p:txBody>
          <a:bodyPr/>
          <a:lstStyle/>
          <a:p>
            <a:endParaRPr lang="en-US"/>
          </a:p>
        </p:txBody>
      </p:sp>
      <p:sp>
        <p:nvSpPr>
          <p:cNvPr id="20" name="Text 12"/>
          <p:cNvSpPr/>
          <p:nvPr/>
        </p:nvSpPr>
        <p:spPr>
          <a:xfrm>
            <a:off x="9633823" y="4377333"/>
            <a:ext cx="4116705"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R - Risk Assessment Integration</a:t>
            </a:r>
            <a:endParaRPr lang="en-US" sz="2200" dirty="0"/>
          </a:p>
        </p:txBody>
      </p:sp>
      <p:pic>
        <p:nvPicPr>
          <p:cNvPr id="21" name="Image 6" descr="preencoded.png"/>
          <p:cNvPicPr>
            <a:picLocks noChangeAspect="1"/>
          </p:cNvPicPr>
          <p:nvPr/>
        </p:nvPicPr>
        <p:blipFill>
          <a:blip r:embed="rId9"/>
          <a:stretch>
            <a:fillRect/>
          </a:stretch>
        </p:blipFill>
        <p:spPr>
          <a:xfrm>
            <a:off x="837724" y="5148024"/>
            <a:ext cx="239316" cy="299204"/>
          </a:xfrm>
          <a:prstGeom prst="rect">
            <a:avLst/>
          </a:prstGeom>
        </p:spPr>
      </p:pic>
      <p:sp>
        <p:nvSpPr>
          <p:cNvPr id="22" name="Shape 13"/>
          <p:cNvSpPr/>
          <p:nvPr/>
        </p:nvSpPr>
        <p:spPr>
          <a:xfrm>
            <a:off x="837724" y="5524381"/>
            <a:ext cx="12954952" cy="30480"/>
          </a:xfrm>
          <a:prstGeom prst="rect">
            <a:avLst/>
          </a:prstGeom>
          <a:solidFill>
            <a:srgbClr val="D7425E"/>
          </a:solidFill>
          <a:ln/>
        </p:spPr>
        <p:txBody>
          <a:bodyPr/>
          <a:lstStyle/>
          <a:p>
            <a:endParaRPr lang="en-US"/>
          </a:p>
        </p:txBody>
      </p:sp>
      <p:sp>
        <p:nvSpPr>
          <p:cNvPr id="23" name="Text 14"/>
          <p:cNvSpPr/>
          <p:nvPr/>
        </p:nvSpPr>
        <p:spPr>
          <a:xfrm>
            <a:off x="837724" y="5704999"/>
            <a:ext cx="3060978" cy="351949"/>
          </a:xfrm>
          <a:prstGeom prst="rect">
            <a:avLst/>
          </a:prstGeom>
          <a:noFill/>
          <a:ln/>
        </p:spPr>
        <p:txBody>
          <a:bodyPr wrap="none" lIns="0" tIns="0" rIns="0" bIns="0" rtlCol="0" anchor="t"/>
          <a:lstStyle/>
          <a:p>
            <a:pPr marL="0" indent="0" algn="l">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O - Ongoing Monitoring</a:t>
            </a:r>
            <a:endParaRPr lang="en-US" sz="2200" dirty="0"/>
          </a:p>
        </p:txBody>
      </p:sp>
      <p:sp>
        <p:nvSpPr>
          <p:cNvPr id="24" name="Text 15"/>
          <p:cNvSpPr/>
          <p:nvPr/>
        </p:nvSpPr>
        <p:spPr>
          <a:xfrm>
            <a:off x="837724" y="6505575"/>
            <a:ext cx="12954952" cy="766048"/>
          </a:xfrm>
          <a:prstGeom prst="rect">
            <a:avLst/>
          </a:prstGeom>
          <a:noFill/>
          <a:ln/>
        </p:spPr>
        <p:txBody>
          <a:bodyPr wrap="square" lIns="0" tIns="0" rIns="0" bIns="0" rtlCol="0" anchor="t"/>
          <a:lstStyle/>
          <a:p>
            <a:pPr marL="0" indent="0" algn="l">
              <a:lnSpc>
                <a:spcPts val="3000"/>
              </a:lnSpc>
              <a:buNone/>
            </a:pPr>
            <a:r>
              <a:rPr lang="en-US" sz="1850" b="1" dirty="0">
                <a:solidFill>
                  <a:srgbClr val="FFFFFF"/>
                </a:solidFill>
                <a:latin typeface="PT Sans" pitchFamily="34" charset="0"/>
                <a:ea typeface="PT Sans" pitchFamily="34" charset="-122"/>
                <a:cs typeface="PT Sans" pitchFamily="34" charset="-120"/>
              </a:rPr>
              <a:t>Why MAESTRO for AI?</a:t>
            </a:r>
            <a:r>
              <a:rPr lang="en-US" sz="1850" dirty="0">
                <a:solidFill>
                  <a:srgbClr val="FFFFFF"/>
                </a:solidFill>
                <a:latin typeface="PT Sans" pitchFamily="34" charset="0"/>
                <a:ea typeface="PT Sans" pitchFamily="34" charset="-122"/>
                <a:cs typeface="PT Sans" pitchFamily="34" charset="-120"/>
              </a:rPr>
              <a:t> Extends traditional threat modeling to agentic AI systems with autonomous behavior and emergent capabilities</a:t>
            </a:r>
            <a:endParaRPr lang="en-US" sz="18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72822" y="528638"/>
            <a:ext cx="8993029" cy="565309"/>
          </a:xfrm>
          <a:prstGeom prst="rect">
            <a:avLst/>
          </a:prstGeom>
          <a:noFill/>
          <a:ln/>
        </p:spPr>
        <p:txBody>
          <a:bodyPr wrap="none" lIns="0" tIns="0" rIns="0" bIns="0" rtlCol="0" anchor="t"/>
          <a:lstStyle/>
          <a:p>
            <a:pPr marL="0" indent="0" algn="l">
              <a:lnSpc>
                <a:spcPts val="4450"/>
              </a:lnSpc>
              <a:buNone/>
            </a:pPr>
            <a:r>
              <a:rPr lang="en-US" sz="3550" dirty="0">
                <a:solidFill>
                  <a:srgbClr val="FFFFFF"/>
                </a:solidFill>
                <a:latin typeface="Nunito Semi Bold" pitchFamily="34" charset="0"/>
                <a:ea typeface="Nunito Semi Bold" pitchFamily="34" charset="-122"/>
                <a:cs typeface="Nunito Semi Bold" pitchFamily="34" charset="-120"/>
              </a:rPr>
              <a:t>RockCyber CARE &amp; RISE Frameworks for AI</a:t>
            </a:r>
            <a:endParaRPr lang="en-US" sz="3550" dirty="0"/>
          </a:p>
        </p:txBody>
      </p:sp>
      <p:sp>
        <p:nvSpPr>
          <p:cNvPr id="3" name="Text 1"/>
          <p:cNvSpPr/>
          <p:nvPr/>
        </p:nvSpPr>
        <p:spPr>
          <a:xfrm>
            <a:off x="672822" y="1574483"/>
            <a:ext cx="3796308" cy="282773"/>
          </a:xfrm>
          <a:prstGeom prst="rect">
            <a:avLst/>
          </a:prstGeom>
          <a:noFill/>
          <a:ln/>
        </p:spPr>
        <p:txBody>
          <a:bodyPr wrap="none" lIns="0" tIns="0" rIns="0" bIns="0" rtlCol="0" anchor="t"/>
          <a:lstStyle/>
          <a:p>
            <a:pPr marL="0" indent="0" algn="l">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RISE Framework (Strategic Lifecycle)</a:t>
            </a:r>
            <a:endParaRPr lang="en-US" sz="1750" dirty="0"/>
          </a:p>
        </p:txBody>
      </p:sp>
      <p:sp>
        <p:nvSpPr>
          <p:cNvPr id="4" name="Shape 2"/>
          <p:cNvSpPr/>
          <p:nvPr/>
        </p:nvSpPr>
        <p:spPr>
          <a:xfrm>
            <a:off x="672822" y="2073473"/>
            <a:ext cx="6407944" cy="1212652"/>
          </a:xfrm>
          <a:prstGeom prst="roundRect">
            <a:avLst>
              <a:gd name="adj" fmla="val 23780"/>
            </a:avLst>
          </a:prstGeom>
          <a:solidFill>
            <a:srgbClr val="00002E">
              <a:alpha val="75000"/>
            </a:srgbClr>
          </a:solidFill>
          <a:ln w="22860">
            <a:solidFill>
              <a:srgbClr val="F2B42D"/>
            </a:solidFill>
            <a:prstDash val="solid"/>
          </a:ln>
        </p:spPr>
        <p:txBody>
          <a:bodyPr/>
          <a:lstStyle/>
          <a:p>
            <a:endParaRPr lang="en-US"/>
          </a:p>
        </p:txBody>
      </p:sp>
      <p:sp>
        <p:nvSpPr>
          <p:cNvPr id="5" name="Shape 3"/>
          <p:cNvSpPr/>
          <p:nvPr/>
        </p:nvSpPr>
        <p:spPr>
          <a:xfrm>
            <a:off x="695682" y="2096333"/>
            <a:ext cx="768906" cy="1166932"/>
          </a:xfrm>
          <a:prstGeom prst="roundRect">
            <a:avLst>
              <a:gd name="adj" fmla="val 33937"/>
            </a:avLst>
          </a:prstGeom>
          <a:solidFill>
            <a:srgbClr val="00002E"/>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924520" y="2499598"/>
            <a:ext cx="288369" cy="360402"/>
          </a:xfrm>
          <a:prstGeom prst="rect">
            <a:avLst/>
          </a:prstGeom>
        </p:spPr>
      </p:pic>
      <p:sp>
        <p:nvSpPr>
          <p:cNvPr id="7" name="Text 4"/>
          <p:cNvSpPr/>
          <p:nvPr/>
        </p:nvSpPr>
        <p:spPr>
          <a:xfrm>
            <a:off x="1656755" y="2288500"/>
            <a:ext cx="2261711" cy="28277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Nunito Semi Bold" pitchFamily="34" charset="0"/>
                <a:ea typeface="Nunito Semi Bold" pitchFamily="34" charset="-122"/>
                <a:cs typeface="Nunito Semi Bold" pitchFamily="34" charset="-120"/>
              </a:rPr>
              <a:t>R</a:t>
            </a:r>
            <a:r>
              <a:rPr lang="en-US" sz="1750" dirty="0">
                <a:solidFill>
                  <a:srgbClr val="FFFFFF"/>
                </a:solidFill>
                <a:latin typeface="Nunito Semi Bold" pitchFamily="34" charset="0"/>
                <a:ea typeface="Nunito Semi Bold" pitchFamily="34" charset="-122"/>
                <a:cs typeface="Nunito Semi Bold" pitchFamily="34" charset="-120"/>
              </a:rPr>
              <a:t>esearch</a:t>
            </a:r>
            <a:endParaRPr lang="en-US" sz="1750" dirty="0"/>
          </a:p>
        </p:txBody>
      </p:sp>
      <p:sp>
        <p:nvSpPr>
          <p:cNvPr id="8" name="Text 5"/>
          <p:cNvSpPr/>
          <p:nvPr/>
        </p:nvSpPr>
        <p:spPr>
          <a:xfrm>
            <a:off x="1656755" y="2763441"/>
            <a:ext cx="5401151" cy="307658"/>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PT Sans" pitchFamily="34" charset="0"/>
                <a:ea typeface="PT Sans" pitchFamily="34" charset="-122"/>
                <a:cs typeface="PT Sans" pitchFamily="34" charset="-120"/>
              </a:rPr>
              <a:t>Threat analysis, use case evaluation</a:t>
            </a:r>
            <a:endParaRPr lang="en-US" sz="1500" dirty="0"/>
          </a:p>
        </p:txBody>
      </p:sp>
      <p:sp>
        <p:nvSpPr>
          <p:cNvPr id="9" name="Shape 6"/>
          <p:cNvSpPr/>
          <p:nvPr/>
        </p:nvSpPr>
        <p:spPr>
          <a:xfrm>
            <a:off x="672822" y="3478292"/>
            <a:ext cx="6407944" cy="1212652"/>
          </a:xfrm>
          <a:prstGeom prst="roundRect">
            <a:avLst>
              <a:gd name="adj" fmla="val 23780"/>
            </a:avLst>
          </a:prstGeom>
          <a:solidFill>
            <a:srgbClr val="00002E">
              <a:alpha val="75000"/>
            </a:srgbClr>
          </a:solidFill>
          <a:ln w="22860">
            <a:solidFill>
              <a:srgbClr val="D7425E"/>
            </a:solidFill>
            <a:prstDash val="solid"/>
          </a:ln>
        </p:spPr>
        <p:txBody>
          <a:bodyPr/>
          <a:lstStyle/>
          <a:p>
            <a:endParaRPr lang="en-US"/>
          </a:p>
        </p:txBody>
      </p:sp>
      <p:sp>
        <p:nvSpPr>
          <p:cNvPr id="10" name="Shape 7"/>
          <p:cNvSpPr/>
          <p:nvPr/>
        </p:nvSpPr>
        <p:spPr>
          <a:xfrm>
            <a:off x="695682" y="3501152"/>
            <a:ext cx="768906" cy="1166932"/>
          </a:xfrm>
          <a:prstGeom prst="roundRect">
            <a:avLst>
              <a:gd name="adj" fmla="val 33937"/>
            </a:avLst>
          </a:prstGeom>
          <a:solidFill>
            <a:srgbClr val="00002E"/>
          </a:solidFill>
          <a:ln/>
        </p:spPr>
        <p:txBody>
          <a:bodyPr/>
          <a:lstStyle/>
          <a:p>
            <a:endParaRPr lang="en-US"/>
          </a:p>
        </p:txBody>
      </p:sp>
      <p:pic>
        <p:nvPicPr>
          <p:cNvPr id="11" name="Image 1" descr="preencoded.png"/>
          <p:cNvPicPr>
            <a:picLocks noChangeAspect="1"/>
          </p:cNvPicPr>
          <p:nvPr/>
        </p:nvPicPr>
        <p:blipFill>
          <a:blip r:embed="rId4"/>
          <a:stretch>
            <a:fillRect/>
          </a:stretch>
        </p:blipFill>
        <p:spPr>
          <a:xfrm>
            <a:off x="924520" y="3904417"/>
            <a:ext cx="288369" cy="360402"/>
          </a:xfrm>
          <a:prstGeom prst="rect">
            <a:avLst/>
          </a:prstGeom>
        </p:spPr>
      </p:pic>
      <p:sp>
        <p:nvSpPr>
          <p:cNvPr id="12" name="Text 8"/>
          <p:cNvSpPr/>
          <p:nvPr/>
        </p:nvSpPr>
        <p:spPr>
          <a:xfrm>
            <a:off x="1656755" y="3693319"/>
            <a:ext cx="2261711" cy="28277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Nunito Semi Bold" pitchFamily="34" charset="0"/>
                <a:ea typeface="Nunito Semi Bold" pitchFamily="34" charset="-122"/>
                <a:cs typeface="Nunito Semi Bold" pitchFamily="34" charset="-120"/>
              </a:rPr>
              <a:t>I</a:t>
            </a:r>
            <a:r>
              <a:rPr lang="en-US" sz="1750" dirty="0">
                <a:solidFill>
                  <a:srgbClr val="FFFFFF"/>
                </a:solidFill>
                <a:latin typeface="Nunito Semi Bold" pitchFamily="34" charset="0"/>
                <a:ea typeface="Nunito Semi Bold" pitchFamily="34" charset="-122"/>
                <a:cs typeface="Nunito Semi Bold" pitchFamily="34" charset="-120"/>
              </a:rPr>
              <a:t>mplement</a:t>
            </a:r>
            <a:endParaRPr lang="en-US" sz="1750" dirty="0"/>
          </a:p>
        </p:txBody>
      </p:sp>
      <p:sp>
        <p:nvSpPr>
          <p:cNvPr id="13" name="Text 9"/>
          <p:cNvSpPr/>
          <p:nvPr/>
        </p:nvSpPr>
        <p:spPr>
          <a:xfrm>
            <a:off x="1656755" y="4168259"/>
            <a:ext cx="5401151" cy="307658"/>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PT Sans" pitchFamily="34" charset="0"/>
                <a:ea typeface="PT Sans" pitchFamily="34" charset="-122"/>
                <a:cs typeface="PT Sans" pitchFamily="34" charset="-120"/>
              </a:rPr>
              <a:t>Pilot deployment, security controls</a:t>
            </a:r>
            <a:endParaRPr lang="en-US" sz="1500" dirty="0"/>
          </a:p>
        </p:txBody>
      </p:sp>
      <p:sp>
        <p:nvSpPr>
          <p:cNvPr id="14" name="Shape 10"/>
          <p:cNvSpPr/>
          <p:nvPr/>
        </p:nvSpPr>
        <p:spPr>
          <a:xfrm>
            <a:off x="672822" y="4883110"/>
            <a:ext cx="6407944" cy="1212652"/>
          </a:xfrm>
          <a:prstGeom prst="roundRect">
            <a:avLst>
              <a:gd name="adj" fmla="val 23780"/>
            </a:avLst>
          </a:prstGeom>
          <a:solidFill>
            <a:srgbClr val="00002E">
              <a:alpha val="75000"/>
            </a:srgbClr>
          </a:solidFill>
          <a:ln w="22860">
            <a:solidFill>
              <a:srgbClr val="DD785E"/>
            </a:solidFill>
            <a:prstDash val="solid"/>
          </a:ln>
        </p:spPr>
        <p:txBody>
          <a:bodyPr/>
          <a:lstStyle/>
          <a:p>
            <a:endParaRPr lang="en-US"/>
          </a:p>
        </p:txBody>
      </p:sp>
      <p:sp>
        <p:nvSpPr>
          <p:cNvPr id="15" name="Shape 11"/>
          <p:cNvSpPr/>
          <p:nvPr/>
        </p:nvSpPr>
        <p:spPr>
          <a:xfrm>
            <a:off x="695682" y="4905970"/>
            <a:ext cx="768906" cy="1166932"/>
          </a:xfrm>
          <a:prstGeom prst="roundRect">
            <a:avLst>
              <a:gd name="adj" fmla="val 33937"/>
            </a:avLst>
          </a:prstGeom>
          <a:solidFill>
            <a:srgbClr val="00002E"/>
          </a:solidFill>
          <a:ln/>
        </p:spPr>
        <p:txBody>
          <a:bodyPr/>
          <a:lstStyle/>
          <a:p>
            <a:endParaRPr lang="en-US"/>
          </a:p>
        </p:txBody>
      </p:sp>
      <p:pic>
        <p:nvPicPr>
          <p:cNvPr id="16" name="Image 2" descr="preencoded.png"/>
          <p:cNvPicPr>
            <a:picLocks noChangeAspect="1"/>
          </p:cNvPicPr>
          <p:nvPr/>
        </p:nvPicPr>
        <p:blipFill>
          <a:blip r:embed="rId5"/>
          <a:stretch>
            <a:fillRect/>
          </a:stretch>
        </p:blipFill>
        <p:spPr>
          <a:xfrm>
            <a:off x="924520" y="5309235"/>
            <a:ext cx="288369" cy="360402"/>
          </a:xfrm>
          <a:prstGeom prst="rect">
            <a:avLst/>
          </a:prstGeom>
        </p:spPr>
      </p:pic>
      <p:sp>
        <p:nvSpPr>
          <p:cNvPr id="17" name="Text 12"/>
          <p:cNvSpPr/>
          <p:nvPr/>
        </p:nvSpPr>
        <p:spPr>
          <a:xfrm>
            <a:off x="1656755" y="5098137"/>
            <a:ext cx="2261711" cy="28277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Nunito Semi Bold" pitchFamily="34" charset="0"/>
                <a:ea typeface="Nunito Semi Bold" pitchFamily="34" charset="-122"/>
                <a:cs typeface="Nunito Semi Bold" pitchFamily="34" charset="-120"/>
              </a:rPr>
              <a:t>S</a:t>
            </a:r>
            <a:r>
              <a:rPr lang="en-US" sz="1750" dirty="0">
                <a:solidFill>
                  <a:srgbClr val="FFFFFF"/>
                </a:solidFill>
                <a:latin typeface="Nunito Semi Bold" pitchFamily="34" charset="0"/>
                <a:ea typeface="Nunito Semi Bold" pitchFamily="34" charset="-122"/>
                <a:cs typeface="Nunito Semi Bold" pitchFamily="34" charset="-120"/>
              </a:rPr>
              <a:t>ustain</a:t>
            </a:r>
            <a:endParaRPr lang="en-US" sz="1750" dirty="0"/>
          </a:p>
        </p:txBody>
      </p:sp>
      <p:sp>
        <p:nvSpPr>
          <p:cNvPr id="18" name="Text 13"/>
          <p:cNvSpPr/>
          <p:nvPr/>
        </p:nvSpPr>
        <p:spPr>
          <a:xfrm>
            <a:off x="1656755" y="5573078"/>
            <a:ext cx="5401151" cy="307658"/>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PT Sans" pitchFamily="34" charset="0"/>
                <a:ea typeface="PT Sans" pitchFamily="34" charset="-122"/>
                <a:cs typeface="PT Sans" pitchFamily="34" charset="-120"/>
              </a:rPr>
              <a:t>Ongoing operations, incident response</a:t>
            </a:r>
            <a:endParaRPr lang="en-US" sz="1500" dirty="0"/>
          </a:p>
        </p:txBody>
      </p:sp>
      <p:sp>
        <p:nvSpPr>
          <p:cNvPr id="19" name="Shape 14"/>
          <p:cNvSpPr/>
          <p:nvPr/>
        </p:nvSpPr>
        <p:spPr>
          <a:xfrm>
            <a:off x="672822" y="6287929"/>
            <a:ext cx="6407944" cy="1212652"/>
          </a:xfrm>
          <a:prstGeom prst="roundRect">
            <a:avLst>
              <a:gd name="adj" fmla="val 23780"/>
            </a:avLst>
          </a:prstGeom>
          <a:solidFill>
            <a:srgbClr val="00002E">
              <a:alpha val="75000"/>
            </a:srgbClr>
          </a:solidFill>
          <a:ln w="22860">
            <a:solidFill>
              <a:srgbClr val="48A8E2"/>
            </a:solidFill>
            <a:prstDash val="solid"/>
          </a:ln>
        </p:spPr>
        <p:txBody>
          <a:bodyPr/>
          <a:lstStyle/>
          <a:p>
            <a:endParaRPr lang="en-US"/>
          </a:p>
        </p:txBody>
      </p:sp>
      <p:sp>
        <p:nvSpPr>
          <p:cNvPr id="20" name="Shape 15"/>
          <p:cNvSpPr/>
          <p:nvPr/>
        </p:nvSpPr>
        <p:spPr>
          <a:xfrm>
            <a:off x="695682" y="6310789"/>
            <a:ext cx="768906" cy="1166932"/>
          </a:xfrm>
          <a:prstGeom prst="roundRect">
            <a:avLst>
              <a:gd name="adj" fmla="val 33937"/>
            </a:avLst>
          </a:prstGeom>
          <a:solidFill>
            <a:srgbClr val="00002E"/>
          </a:solidFill>
          <a:ln/>
        </p:spPr>
        <p:txBody>
          <a:bodyPr/>
          <a:lstStyle/>
          <a:p>
            <a:endParaRPr lang="en-US"/>
          </a:p>
        </p:txBody>
      </p:sp>
      <p:pic>
        <p:nvPicPr>
          <p:cNvPr id="21" name="Image 3" descr="preencoded.png"/>
          <p:cNvPicPr>
            <a:picLocks noChangeAspect="1"/>
          </p:cNvPicPr>
          <p:nvPr/>
        </p:nvPicPr>
        <p:blipFill>
          <a:blip r:embed="rId6"/>
          <a:stretch>
            <a:fillRect/>
          </a:stretch>
        </p:blipFill>
        <p:spPr>
          <a:xfrm>
            <a:off x="924520" y="6714053"/>
            <a:ext cx="288369" cy="360402"/>
          </a:xfrm>
          <a:prstGeom prst="rect">
            <a:avLst/>
          </a:prstGeom>
        </p:spPr>
      </p:pic>
      <p:sp>
        <p:nvSpPr>
          <p:cNvPr id="22" name="Text 16"/>
          <p:cNvSpPr/>
          <p:nvPr/>
        </p:nvSpPr>
        <p:spPr>
          <a:xfrm>
            <a:off x="1656755" y="6502956"/>
            <a:ext cx="2261711" cy="28277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Nunito Semi Bold" pitchFamily="34" charset="0"/>
                <a:ea typeface="Nunito Semi Bold" pitchFamily="34" charset="-122"/>
                <a:cs typeface="Nunito Semi Bold" pitchFamily="34" charset="-120"/>
              </a:rPr>
              <a:t>E</a:t>
            </a:r>
            <a:r>
              <a:rPr lang="en-US" sz="1750" dirty="0">
                <a:solidFill>
                  <a:srgbClr val="FFFFFF"/>
                </a:solidFill>
                <a:latin typeface="Nunito Semi Bold" pitchFamily="34" charset="0"/>
                <a:ea typeface="Nunito Semi Bold" pitchFamily="34" charset="-122"/>
                <a:cs typeface="Nunito Semi Bold" pitchFamily="34" charset="-120"/>
              </a:rPr>
              <a:t>valuate</a:t>
            </a:r>
            <a:endParaRPr lang="en-US" sz="1750" dirty="0"/>
          </a:p>
        </p:txBody>
      </p:sp>
      <p:sp>
        <p:nvSpPr>
          <p:cNvPr id="23" name="Text 17"/>
          <p:cNvSpPr/>
          <p:nvPr/>
        </p:nvSpPr>
        <p:spPr>
          <a:xfrm>
            <a:off x="1656755" y="6977896"/>
            <a:ext cx="5401151" cy="307658"/>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PT Sans" pitchFamily="34" charset="0"/>
                <a:ea typeface="PT Sans" pitchFamily="34" charset="-122"/>
                <a:cs typeface="PT Sans" pitchFamily="34" charset="-120"/>
              </a:rPr>
              <a:t>Effectiveness assessment, strategic planning</a:t>
            </a:r>
            <a:endParaRPr lang="en-US" sz="1500" dirty="0"/>
          </a:p>
        </p:txBody>
      </p:sp>
      <p:sp>
        <p:nvSpPr>
          <p:cNvPr id="24" name="Text 18"/>
          <p:cNvSpPr/>
          <p:nvPr/>
        </p:nvSpPr>
        <p:spPr>
          <a:xfrm>
            <a:off x="7557254" y="1574483"/>
            <a:ext cx="4686657" cy="282773"/>
          </a:xfrm>
          <a:prstGeom prst="rect">
            <a:avLst/>
          </a:prstGeom>
          <a:noFill/>
          <a:ln/>
        </p:spPr>
        <p:txBody>
          <a:bodyPr wrap="none" lIns="0" tIns="0" rIns="0" bIns="0" rtlCol="0" anchor="t"/>
          <a:lstStyle/>
          <a:p>
            <a:pPr marL="0" indent="0" algn="l">
              <a:lnSpc>
                <a:spcPts val="2200"/>
              </a:lnSpc>
              <a:buNone/>
            </a:pPr>
            <a:r>
              <a:rPr lang="en-US" sz="1750" dirty="0">
                <a:solidFill>
                  <a:srgbClr val="FFFFFF"/>
                </a:solidFill>
                <a:latin typeface="Nunito Semi Bold" pitchFamily="34" charset="0"/>
                <a:ea typeface="Nunito Semi Bold" pitchFamily="34" charset="-122"/>
                <a:cs typeface="Nunito Semi Bold" pitchFamily="34" charset="-120"/>
              </a:rPr>
              <a:t>CARE Framework (Operational Management)</a:t>
            </a:r>
            <a:endParaRPr lang="en-US" sz="1750" dirty="0"/>
          </a:p>
        </p:txBody>
      </p:sp>
      <p:sp>
        <p:nvSpPr>
          <p:cNvPr id="25" name="Shape 19"/>
          <p:cNvSpPr/>
          <p:nvPr/>
        </p:nvSpPr>
        <p:spPr>
          <a:xfrm>
            <a:off x="7557254" y="2073473"/>
            <a:ext cx="6407944" cy="1212652"/>
          </a:xfrm>
          <a:prstGeom prst="roundRect">
            <a:avLst>
              <a:gd name="adj" fmla="val 23780"/>
            </a:avLst>
          </a:prstGeom>
          <a:solidFill>
            <a:srgbClr val="00002E">
              <a:alpha val="75000"/>
            </a:srgbClr>
          </a:solidFill>
          <a:ln w="22860">
            <a:solidFill>
              <a:srgbClr val="F2B42D"/>
            </a:solidFill>
            <a:prstDash val="solid"/>
          </a:ln>
        </p:spPr>
        <p:txBody>
          <a:bodyPr/>
          <a:lstStyle/>
          <a:p>
            <a:endParaRPr lang="en-US"/>
          </a:p>
        </p:txBody>
      </p:sp>
      <p:sp>
        <p:nvSpPr>
          <p:cNvPr id="26" name="Shape 20"/>
          <p:cNvSpPr/>
          <p:nvPr/>
        </p:nvSpPr>
        <p:spPr>
          <a:xfrm>
            <a:off x="7580114" y="2096333"/>
            <a:ext cx="768906" cy="1166932"/>
          </a:xfrm>
          <a:prstGeom prst="roundRect">
            <a:avLst>
              <a:gd name="adj" fmla="val 33937"/>
            </a:avLst>
          </a:prstGeom>
          <a:solidFill>
            <a:srgbClr val="00002E"/>
          </a:solidFill>
          <a:ln/>
        </p:spPr>
        <p:txBody>
          <a:bodyPr/>
          <a:lstStyle/>
          <a:p>
            <a:endParaRPr lang="en-US"/>
          </a:p>
        </p:txBody>
      </p:sp>
      <p:pic>
        <p:nvPicPr>
          <p:cNvPr id="27" name="Image 4" descr="preencoded.png"/>
          <p:cNvPicPr>
            <a:picLocks noChangeAspect="1"/>
          </p:cNvPicPr>
          <p:nvPr/>
        </p:nvPicPr>
        <p:blipFill>
          <a:blip r:embed="rId7"/>
          <a:stretch>
            <a:fillRect/>
          </a:stretch>
        </p:blipFill>
        <p:spPr>
          <a:xfrm>
            <a:off x="7808952" y="2499598"/>
            <a:ext cx="288369" cy="360402"/>
          </a:xfrm>
          <a:prstGeom prst="rect">
            <a:avLst/>
          </a:prstGeom>
        </p:spPr>
      </p:pic>
      <p:sp>
        <p:nvSpPr>
          <p:cNvPr id="28" name="Text 21"/>
          <p:cNvSpPr/>
          <p:nvPr/>
        </p:nvSpPr>
        <p:spPr>
          <a:xfrm>
            <a:off x="8541187" y="2288500"/>
            <a:ext cx="2261711" cy="28277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Nunito Semi Bold" pitchFamily="34" charset="0"/>
                <a:ea typeface="Nunito Semi Bold" pitchFamily="34" charset="-122"/>
                <a:cs typeface="Nunito Semi Bold" pitchFamily="34" charset="-120"/>
              </a:rPr>
              <a:t>C</a:t>
            </a:r>
            <a:r>
              <a:rPr lang="en-US" sz="1750" dirty="0">
                <a:solidFill>
                  <a:srgbClr val="FFFFFF"/>
                </a:solidFill>
                <a:latin typeface="Nunito Semi Bold" pitchFamily="34" charset="0"/>
                <a:ea typeface="Nunito Semi Bold" pitchFamily="34" charset="-122"/>
                <a:cs typeface="Nunito Semi Bold" pitchFamily="34" charset="-120"/>
              </a:rPr>
              <a:t>reate</a:t>
            </a:r>
            <a:endParaRPr lang="en-US" sz="1750" dirty="0"/>
          </a:p>
        </p:txBody>
      </p:sp>
      <p:sp>
        <p:nvSpPr>
          <p:cNvPr id="29" name="Text 22"/>
          <p:cNvSpPr/>
          <p:nvPr/>
        </p:nvSpPr>
        <p:spPr>
          <a:xfrm>
            <a:off x="8541187" y="2763441"/>
            <a:ext cx="5401151" cy="307658"/>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PT Sans" pitchFamily="34" charset="0"/>
                <a:ea typeface="PT Sans" pitchFamily="34" charset="-122"/>
                <a:cs typeface="PT Sans" pitchFamily="34" charset="-120"/>
              </a:rPr>
              <a:t>Establish governance structures</a:t>
            </a:r>
            <a:endParaRPr lang="en-US" sz="1500" dirty="0"/>
          </a:p>
        </p:txBody>
      </p:sp>
      <p:sp>
        <p:nvSpPr>
          <p:cNvPr id="30" name="Shape 23"/>
          <p:cNvSpPr/>
          <p:nvPr/>
        </p:nvSpPr>
        <p:spPr>
          <a:xfrm>
            <a:off x="7557254" y="3478292"/>
            <a:ext cx="6407944" cy="1212652"/>
          </a:xfrm>
          <a:prstGeom prst="roundRect">
            <a:avLst>
              <a:gd name="adj" fmla="val 23780"/>
            </a:avLst>
          </a:prstGeom>
          <a:solidFill>
            <a:srgbClr val="00002E">
              <a:alpha val="75000"/>
            </a:srgbClr>
          </a:solidFill>
          <a:ln w="22860">
            <a:solidFill>
              <a:srgbClr val="D7425E"/>
            </a:solidFill>
            <a:prstDash val="solid"/>
          </a:ln>
        </p:spPr>
        <p:txBody>
          <a:bodyPr/>
          <a:lstStyle/>
          <a:p>
            <a:endParaRPr lang="en-US"/>
          </a:p>
        </p:txBody>
      </p:sp>
      <p:sp>
        <p:nvSpPr>
          <p:cNvPr id="31" name="Shape 24"/>
          <p:cNvSpPr/>
          <p:nvPr/>
        </p:nvSpPr>
        <p:spPr>
          <a:xfrm>
            <a:off x="7580114" y="3501152"/>
            <a:ext cx="768906" cy="1166932"/>
          </a:xfrm>
          <a:prstGeom prst="roundRect">
            <a:avLst>
              <a:gd name="adj" fmla="val 33937"/>
            </a:avLst>
          </a:prstGeom>
          <a:solidFill>
            <a:srgbClr val="00002E"/>
          </a:solidFill>
          <a:ln/>
        </p:spPr>
        <p:txBody>
          <a:bodyPr/>
          <a:lstStyle/>
          <a:p>
            <a:endParaRPr lang="en-US"/>
          </a:p>
        </p:txBody>
      </p:sp>
      <p:pic>
        <p:nvPicPr>
          <p:cNvPr id="32" name="Image 5" descr="preencoded.png"/>
          <p:cNvPicPr>
            <a:picLocks noChangeAspect="1"/>
          </p:cNvPicPr>
          <p:nvPr/>
        </p:nvPicPr>
        <p:blipFill>
          <a:blip r:embed="rId8"/>
          <a:stretch>
            <a:fillRect/>
          </a:stretch>
        </p:blipFill>
        <p:spPr>
          <a:xfrm>
            <a:off x="7808952" y="3904417"/>
            <a:ext cx="288369" cy="360402"/>
          </a:xfrm>
          <a:prstGeom prst="rect">
            <a:avLst/>
          </a:prstGeom>
        </p:spPr>
      </p:pic>
      <p:sp>
        <p:nvSpPr>
          <p:cNvPr id="33" name="Text 25"/>
          <p:cNvSpPr/>
          <p:nvPr/>
        </p:nvSpPr>
        <p:spPr>
          <a:xfrm>
            <a:off x="8541187" y="3693319"/>
            <a:ext cx="2261711" cy="28277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Nunito Semi Bold" pitchFamily="34" charset="0"/>
                <a:ea typeface="Nunito Semi Bold" pitchFamily="34" charset="-122"/>
                <a:cs typeface="Nunito Semi Bold" pitchFamily="34" charset="-120"/>
              </a:rPr>
              <a:t>A</a:t>
            </a:r>
            <a:r>
              <a:rPr lang="en-US" sz="1750" dirty="0">
                <a:solidFill>
                  <a:srgbClr val="FFFFFF"/>
                </a:solidFill>
                <a:latin typeface="Nunito Semi Bold" pitchFamily="34" charset="0"/>
                <a:ea typeface="Nunito Semi Bold" pitchFamily="34" charset="-122"/>
                <a:cs typeface="Nunito Semi Bold" pitchFamily="34" charset="-120"/>
              </a:rPr>
              <a:t>dapt</a:t>
            </a:r>
            <a:endParaRPr lang="en-US" sz="1750" dirty="0"/>
          </a:p>
        </p:txBody>
      </p:sp>
      <p:sp>
        <p:nvSpPr>
          <p:cNvPr id="34" name="Text 26"/>
          <p:cNvSpPr/>
          <p:nvPr/>
        </p:nvSpPr>
        <p:spPr>
          <a:xfrm>
            <a:off x="8541187" y="4168259"/>
            <a:ext cx="5401151" cy="307658"/>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PT Sans" pitchFamily="34" charset="0"/>
                <a:ea typeface="PT Sans" pitchFamily="34" charset="-122"/>
                <a:cs typeface="PT Sans" pitchFamily="34" charset="-120"/>
              </a:rPr>
              <a:t>Modify controls based on threats</a:t>
            </a:r>
            <a:endParaRPr lang="en-US" sz="1500" dirty="0"/>
          </a:p>
        </p:txBody>
      </p:sp>
      <p:sp>
        <p:nvSpPr>
          <p:cNvPr id="35" name="Shape 27"/>
          <p:cNvSpPr/>
          <p:nvPr/>
        </p:nvSpPr>
        <p:spPr>
          <a:xfrm>
            <a:off x="7557254" y="4883110"/>
            <a:ext cx="6407944" cy="1212652"/>
          </a:xfrm>
          <a:prstGeom prst="roundRect">
            <a:avLst>
              <a:gd name="adj" fmla="val 23780"/>
            </a:avLst>
          </a:prstGeom>
          <a:solidFill>
            <a:srgbClr val="00002E">
              <a:alpha val="75000"/>
            </a:srgbClr>
          </a:solidFill>
          <a:ln w="22860">
            <a:solidFill>
              <a:srgbClr val="DD785E"/>
            </a:solidFill>
            <a:prstDash val="solid"/>
          </a:ln>
        </p:spPr>
        <p:txBody>
          <a:bodyPr/>
          <a:lstStyle/>
          <a:p>
            <a:endParaRPr lang="en-US"/>
          </a:p>
        </p:txBody>
      </p:sp>
      <p:sp>
        <p:nvSpPr>
          <p:cNvPr id="36" name="Shape 28"/>
          <p:cNvSpPr/>
          <p:nvPr/>
        </p:nvSpPr>
        <p:spPr>
          <a:xfrm>
            <a:off x="7580114" y="4905970"/>
            <a:ext cx="768906" cy="1166932"/>
          </a:xfrm>
          <a:prstGeom prst="roundRect">
            <a:avLst>
              <a:gd name="adj" fmla="val 33937"/>
            </a:avLst>
          </a:prstGeom>
          <a:solidFill>
            <a:srgbClr val="00002E"/>
          </a:solidFill>
          <a:ln/>
        </p:spPr>
        <p:txBody>
          <a:bodyPr/>
          <a:lstStyle/>
          <a:p>
            <a:endParaRPr lang="en-US"/>
          </a:p>
        </p:txBody>
      </p:sp>
      <p:pic>
        <p:nvPicPr>
          <p:cNvPr id="37" name="Image 6" descr="preencoded.png"/>
          <p:cNvPicPr>
            <a:picLocks noChangeAspect="1"/>
          </p:cNvPicPr>
          <p:nvPr/>
        </p:nvPicPr>
        <p:blipFill>
          <a:blip r:embed="rId9"/>
          <a:stretch>
            <a:fillRect/>
          </a:stretch>
        </p:blipFill>
        <p:spPr>
          <a:xfrm>
            <a:off x="7808952" y="5309235"/>
            <a:ext cx="288369" cy="360402"/>
          </a:xfrm>
          <a:prstGeom prst="rect">
            <a:avLst/>
          </a:prstGeom>
        </p:spPr>
      </p:pic>
      <p:sp>
        <p:nvSpPr>
          <p:cNvPr id="38" name="Text 29"/>
          <p:cNvSpPr/>
          <p:nvPr/>
        </p:nvSpPr>
        <p:spPr>
          <a:xfrm>
            <a:off x="8541187" y="5098137"/>
            <a:ext cx="2261711" cy="28277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Nunito Semi Bold" pitchFamily="34" charset="0"/>
                <a:ea typeface="Nunito Semi Bold" pitchFamily="34" charset="-122"/>
                <a:cs typeface="Nunito Semi Bold" pitchFamily="34" charset="-120"/>
              </a:rPr>
              <a:t>R</a:t>
            </a:r>
            <a:r>
              <a:rPr lang="en-US" sz="1750" dirty="0">
                <a:solidFill>
                  <a:srgbClr val="FFFFFF"/>
                </a:solidFill>
                <a:latin typeface="Nunito Semi Bold" pitchFamily="34" charset="0"/>
                <a:ea typeface="Nunito Semi Bold" pitchFamily="34" charset="-122"/>
                <a:cs typeface="Nunito Semi Bold" pitchFamily="34" charset="-120"/>
              </a:rPr>
              <a:t>un</a:t>
            </a:r>
            <a:endParaRPr lang="en-US" sz="1750" dirty="0"/>
          </a:p>
        </p:txBody>
      </p:sp>
      <p:sp>
        <p:nvSpPr>
          <p:cNvPr id="39" name="Text 30"/>
          <p:cNvSpPr/>
          <p:nvPr/>
        </p:nvSpPr>
        <p:spPr>
          <a:xfrm>
            <a:off x="8541187" y="5573078"/>
            <a:ext cx="5401151" cy="307658"/>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PT Sans" pitchFamily="34" charset="0"/>
                <a:ea typeface="PT Sans" pitchFamily="34" charset="-122"/>
                <a:cs typeface="PT Sans" pitchFamily="34" charset="-120"/>
              </a:rPr>
              <a:t>Execute day-to-day governance</a:t>
            </a:r>
            <a:endParaRPr lang="en-US" sz="1500" dirty="0"/>
          </a:p>
        </p:txBody>
      </p:sp>
      <p:sp>
        <p:nvSpPr>
          <p:cNvPr id="40" name="Shape 31"/>
          <p:cNvSpPr/>
          <p:nvPr/>
        </p:nvSpPr>
        <p:spPr>
          <a:xfrm>
            <a:off x="7557254" y="6287929"/>
            <a:ext cx="6407944" cy="1212652"/>
          </a:xfrm>
          <a:prstGeom prst="roundRect">
            <a:avLst>
              <a:gd name="adj" fmla="val 23780"/>
            </a:avLst>
          </a:prstGeom>
          <a:solidFill>
            <a:srgbClr val="00002E">
              <a:alpha val="75000"/>
            </a:srgbClr>
          </a:solidFill>
          <a:ln w="22860">
            <a:solidFill>
              <a:srgbClr val="48A8E2"/>
            </a:solidFill>
            <a:prstDash val="solid"/>
          </a:ln>
        </p:spPr>
        <p:txBody>
          <a:bodyPr/>
          <a:lstStyle/>
          <a:p>
            <a:endParaRPr lang="en-US"/>
          </a:p>
        </p:txBody>
      </p:sp>
      <p:sp>
        <p:nvSpPr>
          <p:cNvPr id="41" name="Shape 32"/>
          <p:cNvSpPr/>
          <p:nvPr/>
        </p:nvSpPr>
        <p:spPr>
          <a:xfrm>
            <a:off x="7580114" y="6310789"/>
            <a:ext cx="768906" cy="1166932"/>
          </a:xfrm>
          <a:prstGeom prst="roundRect">
            <a:avLst>
              <a:gd name="adj" fmla="val 33937"/>
            </a:avLst>
          </a:prstGeom>
          <a:solidFill>
            <a:srgbClr val="00002E"/>
          </a:solidFill>
          <a:ln/>
        </p:spPr>
        <p:txBody>
          <a:bodyPr/>
          <a:lstStyle/>
          <a:p>
            <a:endParaRPr lang="en-US"/>
          </a:p>
        </p:txBody>
      </p:sp>
      <p:pic>
        <p:nvPicPr>
          <p:cNvPr id="42" name="Image 7" descr="preencoded.png"/>
          <p:cNvPicPr>
            <a:picLocks noChangeAspect="1"/>
          </p:cNvPicPr>
          <p:nvPr/>
        </p:nvPicPr>
        <p:blipFill>
          <a:blip r:embed="rId10"/>
          <a:stretch>
            <a:fillRect/>
          </a:stretch>
        </p:blipFill>
        <p:spPr>
          <a:xfrm>
            <a:off x="7808952" y="6714053"/>
            <a:ext cx="288369" cy="360402"/>
          </a:xfrm>
          <a:prstGeom prst="rect">
            <a:avLst/>
          </a:prstGeom>
        </p:spPr>
      </p:pic>
      <p:sp>
        <p:nvSpPr>
          <p:cNvPr id="43" name="Text 33"/>
          <p:cNvSpPr/>
          <p:nvPr/>
        </p:nvSpPr>
        <p:spPr>
          <a:xfrm>
            <a:off x="8541187" y="6502956"/>
            <a:ext cx="2261711" cy="282773"/>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Nunito Semi Bold" pitchFamily="34" charset="0"/>
                <a:ea typeface="Nunito Semi Bold" pitchFamily="34" charset="-122"/>
                <a:cs typeface="Nunito Semi Bold" pitchFamily="34" charset="-120"/>
              </a:rPr>
              <a:t>E</a:t>
            </a:r>
            <a:r>
              <a:rPr lang="en-US" sz="1750" dirty="0">
                <a:solidFill>
                  <a:srgbClr val="FFFFFF"/>
                </a:solidFill>
                <a:latin typeface="Nunito Semi Bold" pitchFamily="34" charset="0"/>
                <a:ea typeface="Nunito Semi Bold" pitchFamily="34" charset="-122"/>
                <a:cs typeface="Nunito Semi Bold" pitchFamily="34" charset="-120"/>
              </a:rPr>
              <a:t>volve</a:t>
            </a:r>
            <a:endParaRPr lang="en-US" sz="1750" dirty="0"/>
          </a:p>
        </p:txBody>
      </p:sp>
      <p:sp>
        <p:nvSpPr>
          <p:cNvPr id="44" name="Text 34"/>
          <p:cNvSpPr/>
          <p:nvPr/>
        </p:nvSpPr>
        <p:spPr>
          <a:xfrm>
            <a:off x="8541187" y="6977896"/>
            <a:ext cx="5401151" cy="307658"/>
          </a:xfrm>
          <a:prstGeom prst="rect">
            <a:avLst/>
          </a:prstGeom>
          <a:noFill/>
          <a:ln/>
        </p:spPr>
        <p:txBody>
          <a:bodyPr wrap="none" lIns="0" tIns="0" rIns="0" bIns="0" rtlCol="0" anchor="t"/>
          <a:lstStyle/>
          <a:p>
            <a:pPr marL="0" indent="0" algn="l">
              <a:lnSpc>
                <a:spcPts val="2400"/>
              </a:lnSpc>
              <a:buNone/>
            </a:pPr>
            <a:r>
              <a:rPr lang="en-US" sz="1500" dirty="0">
                <a:solidFill>
                  <a:srgbClr val="FFFFFF"/>
                </a:solidFill>
                <a:latin typeface="PT Sans" pitchFamily="34" charset="0"/>
                <a:ea typeface="PT Sans" pitchFamily="34" charset="-122"/>
                <a:cs typeface="PT Sans" pitchFamily="34" charset="-120"/>
              </a:rPr>
              <a:t>Continuously improve practices</a:t>
            </a:r>
            <a:endParaRPr lang="en-US" sz="15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50425"/>
          </a:xfrm>
          <a:prstGeom prst="rect">
            <a:avLst/>
          </a:prstGeom>
        </p:spPr>
      </p:pic>
      <p:sp>
        <p:nvSpPr>
          <p:cNvPr id="3" name="Text 0"/>
          <p:cNvSpPr/>
          <p:nvPr/>
        </p:nvSpPr>
        <p:spPr>
          <a:xfrm>
            <a:off x="686038" y="2989421"/>
            <a:ext cx="5922764" cy="576501"/>
          </a:xfrm>
          <a:prstGeom prst="rect">
            <a:avLst/>
          </a:prstGeom>
          <a:noFill/>
          <a:ln/>
        </p:spPr>
        <p:txBody>
          <a:bodyPr wrap="none" lIns="0" tIns="0" rIns="0" bIns="0" rtlCol="0" anchor="t"/>
          <a:lstStyle/>
          <a:p>
            <a:pPr marL="0" indent="0" algn="l">
              <a:lnSpc>
                <a:spcPts val="4500"/>
              </a:lnSpc>
              <a:buNone/>
            </a:pPr>
            <a:r>
              <a:rPr lang="en-US" sz="3600" dirty="0">
                <a:solidFill>
                  <a:srgbClr val="FFFFFF"/>
                </a:solidFill>
                <a:latin typeface="Nunito Semi Bold" pitchFamily="34" charset="0"/>
                <a:ea typeface="Nunito Semi Bold" pitchFamily="34" charset="-122"/>
                <a:cs typeface="Nunito Semi Bold" pitchFamily="34" charset="-120"/>
              </a:rPr>
              <a:t>OWASP AI Security Arsenal</a:t>
            </a:r>
            <a:endParaRPr lang="en-US" sz="3600" dirty="0"/>
          </a:p>
        </p:txBody>
      </p:sp>
      <p:sp>
        <p:nvSpPr>
          <p:cNvPr id="4" name="Shape 1"/>
          <p:cNvSpPr/>
          <p:nvPr/>
        </p:nvSpPr>
        <p:spPr>
          <a:xfrm>
            <a:off x="686038" y="3859887"/>
            <a:ext cx="4288750" cy="3833098"/>
          </a:xfrm>
          <a:prstGeom prst="roundRect">
            <a:avLst>
              <a:gd name="adj" fmla="val 7672"/>
            </a:avLst>
          </a:prstGeom>
          <a:solidFill>
            <a:srgbClr val="00002E"/>
          </a:solidFill>
          <a:ln w="22860">
            <a:solidFill>
              <a:srgbClr val="F2B42D"/>
            </a:solidFill>
            <a:prstDash val="solid"/>
          </a:ln>
        </p:spPr>
        <p:txBody>
          <a:bodyPr/>
          <a:lstStyle/>
          <a:p>
            <a:endParaRPr lang="en-US"/>
          </a:p>
        </p:txBody>
      </p:sp>
      <p:sp>
        <p:nvSpPr>
          <p:cNvPr id="5" name="Shape 2"/>
          <p:cNvSpPr/>
          <p:nvPr/>
        </p:nvSpPr>
        <p:spPr>
          <a:xfrm>
            <a:off x="904875" y="4078724"/>
            <a:ext cx="588050" cy="588050"/>
          </a:xfrm>
          <a:prstGeom prst="roundRect">
            <a:avLst>
              <a:gd name="adj" fmla="val 15548143"/>
            </a:avLst>
          </a:prstGeom>
          <a:solidFill>
            <a:srgbClr val="F2B42D"/>
          </a:solidFill>
          <a:ln/>
        </p:spPr>
        <p:txBody>
          <a:bodyPr/>
          <a:lstStyle/>
          <a:p>
            <a:endParaRPr lang="en-US"/>
          </a:p>
        </p:txBody>
      </p:sp>
      <p:pic>
        <p:nvPicPr>
          <p:cNvPr id="6" name="Image 1" descr="preencoded.png"/>
          <p:cNvPicPr>
            <a:picLocks noChangeAspect="1"/>
          </p:cNvPicPr>
          <p:nvPr/>
        </p:nvPicPr>
        <p:blipFill>
          <a:blip r:embed="rId4"/>
          <a:stretch>
            <a:fillRect/>
          </a:stretch>
        </p:blipFill>
        <p:spPr>
          <a:xfrm>
            <a:off x="1066562" y="4207312"/>
            <a:ext cx="264557" cy="330756"/>
          </a:xfrm>
          <a:prstGeom prst="rect">
            <a:avLst/>
          </a:prstGeom>
        </p:spPr>
      </p:pic>
      <p:sp>
        <p:nvSpPr>
          <p:cNvPr id="7" name="Text 3"/>
          <p:cNvSpPr/>
          <p:nvPr/>
        </p:nvSpPr>
        <p:spPr>
          <a:xfrm>
            <a:off x="904875" y="4862751"/>
            <a:ext cx="2306360" cy="288250"/>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LLM Top 10</a:t>
            </a:r>
            <a:endParaRPr lang="en-US" sz="1800" dirty="0"/>
          </a:p>
        </p:txBody>
      </p:sp>
      <p:sp>
        <p:nvSpPr>
          <p:cNvPr id="8" name="Text 4"/>
          <p:cNvSpPr/>
          <p:nvPr/>
        </p:nvSpPr>
        <p:spPr>
          <a:xfrm>
            <a:off x="904875" y="5268516"/>
            <a:ext cx="3851077" cy="627459"/>
          </a:xfrm>
          <a:prstGeom prst="rect">
            <a:avLst/>
          </a:prstGeom>
          <a:noFill/>
          <a:ln/>
        </p:spPr>
        <p:txBody>
          <a:bodyPr wrap="squar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Critical vulnerabilities in large language models</a:t>
            </a:r>
            <a:endParaRPr lang="en-US" sz="1500" dirty="0"/>
          </a:p>
        </p:txBody>
      </p:sp>
      <p:sp>
        <p:nvSpPr>
          <p:cNvPr id="9" name="Text 5"/>
          <p:cNvSpPr/>
          <p:nvPr/>
        </p:nvSpPr>
        <p:spPr>
          <a:xfrm>
            <a:off x="904875" y="6013490"/>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Prompt injection attacks</a:t>
            </a:r>
            <a:endParaRPr lang="en-US" sz="1500" dirty="0"/>
          </a:p>
        </p:txBody>
      </p:sp>
      <p:sp>
        <p:nvSpPr>
          <p:cNvPr id="10" name="Text 6"/>
          <p:cNvSpPr/>
          <p:nvPr/>
        </p:nvSpPr>
        <p:spPr>
          <a:xfrm>
            <a:off x="904875" y="6395799"/>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Insecure output handling</a:t>
            </a:r>
            <a:endParaRPr lang="en-US" sz="1500" dirty="0"/>
          </a:p>
        </p:txBody>
      </p:sp>
      <p:sp>
        <p:nvSpPr>
          <p:cNvPr id="11" name="Text 7"/>
          <p:cNvSpPr/>
          <p:nvPr/>
        </p:nvSpPr>
        <p:spPr>
          <a:xfrm>
            <a:off x="904875" y="6778109"/>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Training data poisoning</a:t>
            </a:r>
            <a:endParaRPr lang="en-US" sz="1500" dirty="0"/>
          </a:p>
        </p:txBody>
      </p:sp>
      <p:sp>
        <p:nvSpPr>
          <p:cNvPr id="12" name="Text 8"/>
          <p:cNvSpPr/>
          <p:nvPr/>
        </p:nvSpPr>
        <p:spPr>
          <a:xfrm>
            <a:off x="904875" y="7160419"/>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Model denial of service</a:t>
            </a:r>
            <a:endParaRPr lang="en-US" sz="1500" dirty="0"/>
          </a:p>
        </p:txBody>
      </p:sp>
      <p:sp>
        <p:nvSpPr>
          <p:cNvPr id="13" name="Shape 9"/>
          <p:cNvSpPr/>
          <p:nvPr/>
        </p:nvSpPr>
        <p:spPr>
          <a:xfrm>
            <a:off x="5170765" y="3859887"/>
            <a:ext cx="4288750" cy="3833098"/>
          </a:xfrm>
          <a:prstGeom prst="roundRect">
            <a:avLst>
              <a:gd name="adj" fmla="val 7672"/>
            </a:avLst>
          </a:prstGeom>
          <a:solidFill>
            <a:srgbClr val="00002E"/>
          </a:solidFill>
          <a:ln w="22860">
            <a:solidFill>
              <a:srgbClr val="D7425E"/>
            </a:solidFill>
            <a:prstDash val="solid"/>
          </a:ln>
        </p:spPr>
        <p:txBody>
          <a:bodyPr/>
          <a:lstStyle/>
          <a:p>
            <a:endParaRPr lang="en-US"/>
          </a:p>
        </p:txBody>
      </p:sp>
      <p:sp>
        <p:nvSpPr>
          <p:cNvPr id="14" name="Shape 10"/>
          <p:cNvSpPr/>
          <p:nvPr/>
        </p:nvSpPr>
        <p:spPr>
          <a:xfrm>
            <a:off x="5389602" y="4078724"/>
            <a:ext cx="588050" cy="588050"/>
          </a:xfrm>
          <a:prstGeom prst="roundRect">
            <a:avLst>
              <a:gd name="adj" fmla="val 15548143"/>
            </a:avLst>
          </a:prstGeom>
          <a:solidFill>
            <a:srgbClr val="D7425E"/>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5551289" y="4207312"/>
            <a:ext cx="264557" cy="330756"/>
          </a:xfrm>
          <a:prstGeom prst="rect">
            <a:avLst/>
          </a:prstGeom>
        </p:spPr>
      </p:pic>
      <p:sp>
        <p:nvSpPr>
          <p:cNvPr id="16" name="Text 11"/>
          <p:cNvSpPr/>
          <p:nvPr/>
        </p:nvSpPr>
        <p:spPr>
          <a:xfrm>
            <a:off x="5389602" y="4862751"/>
            <a:ext cx="2364581" cy="288250"/>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GenAI Security Project</a:t>
            </a:r>
            <a:endParaRPr lang="en-US" sz="1800" dirty="0"/>
          </a:p>
        </p:txBody>
      </p:sp>
      <p:sp>
        <p:nvSpPr>
          <p:cNvPr id="17" name="Text 12"/>
          <p:cNvSpPr/>
          <p:nvPr/>
        </p:nvSpPr>
        <p:spPr>
          <a:xfrm>
            <a:off x="5389602" y="5268516"/>
            <a:ext cx="3851077" cy="627459"/>
          </a:xfrm>
          <a:prstGeom prst="rect">
            <a:avLst/>
          </a:prstGeom>
          <a:noFill/>
          <a:ln/>
        </p:spPr>
        <p:txBody>
          <a:bodyPr wrap="squar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Comprehensive security guidance for generative AI</a:t>
            </a:r>
            <a:endParaRPr lang="en-US" sz="1500" dirty="0"/>
          </a:p>
        </p:txBody>
      </p:sp>
      <p:sp>
        <p:nvSpPr>
          <p:cNvPr id="18" name="Text 13"/>
          <p:cNvSpPr/>
          <p:nvPr/>
        </p:nvSpPr>
        <p:spPr>
          <a:xfrm>
            <a:off x="5389602" y="6013490"/>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Risk assessment methodologies</a:t>
            </a:r>
            <a:endParaRPr lang="en-US" sz="1500" dirty="0"/>
          </a:p>
        </p:txBody>
      </p:sp>
      <p:sp>
        <p:nvSpPr>
          <p:cNvPr id="19" name="Text 14"/>
          <p:cNvSpPr/>
          <p:nvPr/>
        </p:nvSpPr>
        <p:spPr>
          <a:xfrm>
            <a:off x="5389602" y="6395799"/>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Secure development practices</a:t>
            </a:r>
            <a:endParaRPr lang="en-US" sz="1500" dirty="0"/>
          </a:p>
        </p:txBody>
      </p:sp>
      <p:sp>
        <p:nvSpPr>
          <p:cNvPr id="20" name="Text 15"/>
          <p:cNvSpPr/>
          <p:nvPr/>
        </p:nvSpPr>
        <p:spPr>
          <a:xfrm>
            <a:off x="5389602" y="6778109"/>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Red teaming guides</a:t>
            </a:r>
            <a:endParaRPr lang="en-US" sz="1500" dirty="0"/>
          </a:p>
        </p:txBody>
      </p:sp>
      <p:sp>
        <p:nvSpPr>
          <p:cNvPr id="21" name="Shape 16"/>
          <p:cNvSpPr/>
          <p:nvPr/>
        </p:nvSpPr>
        <p:spPr>
          <a:xfrm>
            <a:off x="9655493" y="3859887"/>
            <a:ext cx="4288750" cy="3833098"/>
          </a:xfrm>
          <a:prstGeom prst="roundRect">
            <a:avLst>
              <a:gd name="adj" fmla="val 7672"/>
            </a:avLst>
          </a:prstGeom>
          <a:solidFill>
            <a:srgbClr val="00002E"/>
          </a:solidFill>
          <a:ln w="22860">
            <a:solidFill>
              <a:srgbClr val="DD785E"/>
            </a:solidFill>
            <a:prstDash val="solid"/>
          </a:ln>
        </p:spPr>
        <p:txBody>
          <a:bodyPr/>
          <a:lstStyle/>
          <a:p>
            <a:endParaRPr lang="en-US"/>
          </a:p>
        </p:txBody>
      </p:sp>
      <p:sp>
        <p:nvSpPr>
          <p:cNvPr id="22" name="Shape 17"/>
          <p:cNvSpPr/>
          <p:nvPr/>
        </p:nvSpPr>
        <p:spPr>
          <a:xfrm>
            <a:off x="9874329" y="4078724"/>
            <a:ext cx="588050" cy="588050"/>
          </a:xfrm>
          <a:prstGeom prst="roundRect">
            <a:avLst>
              <a:gd name="adj" fmla="val 15548143"/>
            </a:avLst>
          </a:prstGeom>
          <a:solidFill>
            <a:srgbClr val="DD785E"/>
          </a:solidFill>
          <a:ln/>
        </p:spPr>
        <p:txBody>
          <a:bodyPr/>
          <a:lstStyle/>
          <a:p>
            <a:endParaRPr lang="en-US"/>
          </a:p>
        </p:txBody>
      </p:sp>
      <p:pic>
        <p:nvPicPr>
          <p:cNvPr id="23" name="Image 3" descr="preencoded.png"/>
          <p:cNvPicPr>
            <a:picLocks noChangeAspect="1"/>
          </p:cNvPicPr>
          <p:nvPr/>
        </p:nvPicPr>
        <p:blipFill>
          <a:blip r:embed="rId6"/>
          <a:stretch>
            <a:fillRect/>
          </a:stretch>
        </p:blipFill>
        <p:spPr>
          <a:xfrm>
            <a:off x="10036016" y="4207312"/>
            <a:ext cx="264557" cy="330756"/>
          </a:xfrm>
          <a:prstGeom prst="rect">
            <a:avLst/>
          </a:prstGeom>
        </p:spPr>
      </p:pic>
      <p:sp>
        <p:nvSpPr>
          <p:cNvPr id="24" name="Text 18"/>
          <p:cNvSpPr/>
          <p:nvPr/>
        </p:nvSpPr>
        <p:spPr>
          <a:xfrm>
            <a:off x="9874329" y="4862751"/>
            <a:ext cx="2550795" cy="288250"/>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AI Exchange Framework</a:t>
            </a:r>
            <a:endParaRPr lang="en-US" sz="1800" dirty="0"/>
          </a:p>
        </p:txBody>
      </p:sp>
      <p:sp>
        <p:nvSpPr>
          <p:cNvPr id="25" name="Text 19"/>
          <p:cNvSpPr/>
          <p:nvPr/>
        </p:nvSpPr>
        <p:spPr>
          <a:xfrm>
            <a:off x="9874329" y="5268516"/>
            <a:ext cx="3851077" cy="313730"/>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Open knowledge sharing platform</a:t>
            </a:r>
            <a:endParaRPr lang="en-US" sz="1500" dirty="0"/>
          </a:p>
        </p:txBody>
      </p:sp>
      <p:sp>
        <p:nvSpPr>
          <p:cNvPr id="26" name="Text 20"/>
          <p:cNvSpPr/>
          <p:nvPr/>
        </p:nvSpPr>
        <p:spPr>
          <a:xfrm>
            <a:off x="9874329" y="5699760"/>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Community-driven best practices</a:t>
            </a:r>
            <a:endParaRPr lang="en-US" sz="1500" dirty="0"/>
          </a:p>
        </p:txBody>
      </p:sp>
      <p:sp>
        <p:nvSpPr>
          <p:cNvPr id="27" name="Text 21"/>
          <p:cNvSpPr/>
          <p:nvPr/>
        </p:nvSpPr>
        <p:spPr>
          <a:xfrm>
            <a:off x="9874329" y="6082070"/>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Tool evaluations</a:t>
            </a:r>
            <a:endParaRPr lang="en-US" sz="1500" dirty="0"/>
          </a:p>
        </p:txBody>
      </p:sp>
      <p:sp>
        <p:nvSpPr>
          <p:cNvPr id="28" name="Text 22"/>
          <p:cNvSpPr/>
          <p:nvPr/>
        </p:nvSpPr>
        <p:spPr>
          <a:xfrm>
            <a:off x="9874329" y="6464379"/>
            <a:ext cx="3851077" cy="313730"/>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FFFFFF"/>
                </a:solidFill>
                <a:latin typeface="PT Sans" pitchFamily="34" charset="0"/>
                <a:ea typeface="PT Sans" pitchFamily="34" charset="-122"/>
                <a:cs typeface="PT Sans" pitchFamily="34" charset="-120"/>
              </a:rPr>
              <a:t>Threat intelligence sharing</a:t>
            </a:r>
            <a:endParaRPr lang="en-US" sz="15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81156" y="535186"/>
            <a:ext cx="10759003" cy="572453"/>
          </a:xfrm>
          <a:prstGeom prst="rect">
            <a:avLst/>
          </a:prstGeom>
          <a:noFill/>
          <a:ln/>
        </p:spPr>
        <p:txBody>
          <a:bodyPr wrap="none" lIns="0" tIns="0" rIns="0" bIns="0" rtlCol="0" anchor="t"/>
          <a:lstStyle/>
          <a:p>
            <a:pPr marL="0" indent="0" algn="l">
              <a:lnSpc>
                <a:spcPts val="4500"/>
              </a:lnSpc>
              <a:buNone/>
            </a:pPr>
            <a:r>
              <a:rPr lang="en-US" sz="3600" dirty="0">
                <a:solidFill>
                  <a:srgbClr val="FFFFFF"/>
                </a:solidFill>
                <a:latin typeface="Nunito Semi Bold" pitchFamily="34" charset="0"/>
                <a:ea typeface="Nunito Semi Bold" pitchFamily="34" charset="-122"/>
                <a:cs typeface="Nunito Semi Bold" pitchFamily="34" charset="-120"/>
              </a:rPr>
              <a:t>Cloud Security Alliance AI Controls Matrix (AICM)</a:t>
            </a:r>
            <a:endParaRPr lang="en-US" sz="3600" dirty="0"/>
          </a:p>
        </p:txBody>
      </p:sp>
      <p:sp>
        <p:nvSpPr>
          <p:cNvPr id="3" name="Text 1"/>
          <p:cNvSpPr/>
          <p:nvPr/>
        </p:nvSpPr>
        <p:spPr>
          <a:xfrm>
            <a:off x="479346" y="1445292"/>
            <a:ext cx="12757309" cy="789980"/>
          </a:xfrm>
          <a:prstGeom prst="rect">
            <a:avLst/>
          </a:prstGeom>
          <a:noFill/>
          <a:ln/>
        </p:spPr>
        <p:txBody>
          <a:bodyPr wrap="none" lIns="0" tIns="0" rIns="0" bIns="0" rtlCol="0" anchor="t"/>
          <a:lstStyle/>
          <a:p>
            <a:pPr marL="0" indent="0" algn="ctr">
              <a:lnSpc>
                <a:spcPts val="6200"/>
              </a:lnSpc>
              <a:buNone/>
            </a:pPr>
            <a:r>
              <a:rPr lang="en-US" sz="2000" dirty="0">
                <a:solidFill>
                  <a:srgbClr val="FFFFFF"/>
                </a:solidFill>
                <a:latin typeface="Nunito Semi Bold" pitchFamily="34" charset="0"/>
                <a:ea typeface="Nunito Semi Bold" pitchFamily="34" charset="-122"/>
                <a:cs typeface="Nunito Semi Bold" pitchFamily="34" charset="-120"/>
              </a:rPr>
              <a:t>Enterprise-Grade AI Governance Foundation</a:t>
            </a:r>
            <a:endParaRPr lang="en-US" sz="2000" dirty="0"/>
          </a:p>
        </p:txBody>
      </p:sp>
      <p:sp>
        <p:nvSpPr>
          <p:cNvPr id="4" name="Text 2"/>
          <p:cNvSpPr/>
          <p:nvPr/>
        </p:nvSpPr>
        <p:spPr>
          <a:xfrm>
            <a:off x="681157" y="2578775"/>
            <a:ext cx="6512362" cy="642223"/>
          </a:xfrm>
          <a:prstGeom prst="rect">
            <a:avLst/>
          </a:prstGeom>
          <a:noFill/>
          <a:ln/>
        </p:spPr>
        <p:txBody>
          <a:bodyPr wrap="none" lIns="0" tIns="0" rIns="0" bIns="0" rtlCol="0" anchor="t"/>
          <a:lstStyle/>
          <a:p>
            <a:pPr marL="0" indent="0" algn="ctr">
              <a:lnSpc>
                <a:spcPts val="5050"/>
              </a:lnSpc>
              <a:buNone/>
            </a:pPr>
            <a:r>
              <a:rPr lang="en-US" sz="5050" dirty="0">
                <a:solidFill>
                  <a:srgbClr val="FFFFFF"/>
                </a:solidFill>
                <a:latin typeface="Nunito Semi Bold" pitchFamily="34" charset="0"/>
                <a:ea typeface="Nunito Semi Bold" pitchFamily="34" charset="-122"/>
                <a:cs typeface="Nunito Semi Bold" pitchFamily="34" charset="-120"/>
              </a:rPr>
              <a:t>243</a:t>
            </a:r>
            <a:endParaRPr lang="en-US" sz="5050" dirty="0"/>
          </a:p>
        </p:txBody>
      </p:sp>
      <p:sp>
        <p:nvSpPr>
          <p:cNvPr id="5" name="Text 3"/>
          <p:cNvSpPr/>
          <p:nvPr/>
        </p:nvSpPr>
        <p:spPr>
          <a:xfrm>
            <a:off x="2792373" y="3464243"/>
            <a:ext cx="2289929" cy="286107"/>
          </a:xfrm>
          <a:prstGeom prst="rect">
            <a:avLst/>
          </a:prstGeom>
          <a:noFill/>
          <a:ln/>
        </p:spPr>
        <p:txBody>
          <a:bodyPr wrap="none" lIns="0" tIns="0" rIns="0" bIns="0" rtlCol="0" anchor="t"/>
          <a:lstStyle/>
          <a:p>
            <a:pPr marL="0" indent="0" algn="ctr">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Controls</a:t>
            </a:r>
            <a:endParaRPr lang="en-US" sz="1800" dirty="0"/>
          </a:p>
        </p:txBody>
      </p:sp>
      <p:sp>
        <p:nvSpPr>
          <p:cNvPr id="6" name="Text 4"/>
          <p:cNvSpPr/>
          <p:nvPr/>
        </p:nvSpPr>
        <p:spPr>
          <a:xfrm>
            <a:off x="681157" y="3867031"/>
            <a:ext cx="6512362" cy="311468"/>
          </a:xfrm>
          <a:prstGeom prst="rect">
            <a:avLst/>
          </a:prstGeom>
          <a:noFill/>
          <a:ln/>
        </p:spPr>
        <p:txBody>
          <a:bodyPr wrap="none" lIns="0" tIns="0" rIns="0" bIns="0" rtlCol="0" anchor="t"/>
          <a:lstStyle/>
          <a:p>
            <a:pPr marL="0" indent="0" algn="ctr">
              <a:lnSpc>
                <a:spcPts val="2450"/>
              </a:lnSpc>
              <a:buNone/>
            </a:pPr>
            <a:r>
              <a:rPr lang="en-US" sz="1500" dirty="0">
                <a:solidFill>
                  <a:srgbClr val="FFFFFF"/>
                </a:solidFill>
                <a:latin typeface="PT Sans" pitchFamily="34" charset="0"/>
                <a:ea typeface="PT Sans" pitchFamily="34" charset="-122"/>
                <a:cs typeface="PT Sans" pitchFamily="34" charset="-120"/>
              </a:rPr>
              <a:t>Vendor-agnostic across 18 security domains</a:t>
            </a:r>
            <a:endParaRPr lang="en-US" sz="1500" dirty="0"/>
          </a:p>
        </p:txBody>
      </p:sp>
      <p:sp>
        <p:nvSpPr>
          <p:cNvPr id="7" name="Text 5"/>
          <p:cNvSpPr/>
          <p:nvPr/>
        </p:nvSpPr>
        <p:spPr>
          <a:xfrm>
            <a:off x="7436763" y="2578775"/>
            <a:ext cx="6512481" cy="642223"/>
          </a:xfrm>
          <a:prstGeom prst="rect">
            <a:avLst/>
          </a:prstGeom>
          <a:noFill/>
          <a:ln/>
        </p:spPr>
        <p:txBody>
          <a:bodyPr wrap="none" lIns="0" tIns="0" rIns="0" bIns="0" rtlCol="0" anchor="t"/>
          <a:lstStyle/>
          <a:p>
            <a:pPr marL="0" indent="0" algn="ctr">
              <a:lnSpc>
                <a:spcPts val="5050"/>
              </a:lnSpc>
              <a:buNone/>
            </a:pPr>
            <a:r>
              <a:rPr lang="en-US" sz="5050" dirty="0">
                <a:solidFill>
                  <a:srgbClr val="FFFFFF"/>
                </a:solidFill>
                <a:latin typeface="Nunito Semi Bold" pitchFamily="34" charset="0"/>
                <a:ea typeface="Nunito Semi Bold" pitchFamily="34" charset="-122"/>
                <a:cs typeface="Nunito Semi Bold" pitchFamily="34" charset="-120"/>
              </a:rPr>
              <a:t>18</a:t>
            </a:r>
            <a:endParaRPr lang="en-US" sz="5050" dirty="0"/>
          </a:p>
        </p:txBody>
      </p:sp>
      <p:sp>
        <p:nvSpPr>
          <p:cNvPr id="8" name="Text 6"/>
          <p:cNvSpPr/>
          <p:nvPr/>
        </p:nvSpPr>
        <p:spPr>
          <a:xfrm>
            <a:off x="9547979" y="3464243"/>
            <a:ext cx="2289929" cy="286107"/>
          </a:xfrm>
          <a:prstGeom prst="rect">
            <a:avLst/>
          </a:prstGeom>
          <a:noFill/>
          <a:ln/>
        </p:spPr>
        <p:txBody>
          <a:bodyPr wrap="none" lIns="0" tIns="0" rIns="0" bIns="0" rtlCol="0" anchor="t"/>
          <a:lstStyle/>
          <a:p>
            <a:pPr marL="0" indent="0" algn="ctr">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Domains</a:t>
            </a:r>
            <a:endParaRPr lang="en-US" sz="1800" dirty="0"/>
          </a:p>
        </p:txBody>
      </p:sp>
      <p:sp>
        <p:nvSpPr>
          <p:cNvPr id="9" name="Text 7"/>
          <p:cNvSpPr/>
          <p:nvPr/>
        </p:nvSpPr>
        <p:spPr>
          <a:xfrm>
            <a:off x="7436763" y="3867031"/>
            <a:ext cx="6512481" cy="311468"/>
          </a:xfrm>
          <a:prstGeom prst="rect">
            <a:avLst/>
          </a:prstGeom>
          <a:noFill/>
          <a:ln/>
        </p:spPr>
        <p:txBody>
          <a:bodyPr wrap="none" lIns="0" tIns="0" rIns="0" bIns="0" rtlCol="0" anchor="t"/>
          <a:lstStyle/>
          <a:p>
            <a:pPr marL="0" indent="0" algn="ctr">
              <a:lnSpc>
                <a:spcPts val="2450"/>
              </a:lnSpc>
              <a:buNone/>
            </a:pPr>
            <a:r>
              <a:rPr lang="en-US" sz="1500" dirty="0">
                <a:solidFill>
                  <a:srgbClr val="FFFFFF"/>
                </a:solidFill>
                <a:latin typeface="PT Sans" pitchFamily="34" charset="0"/>
                <a:ea typeface="PT Sans" pitchFamily="34" charset="-122"/>
                <a:cs typeface="PT Sans" pitchFamily="34" charset="-120"/>
              </a:rPr>
              <a:t>Mapped to NIST AI RMF and ISO/IEC 42001</a:t>
            </a:r>
            <a:endParaRPr lang="en-US" sz="1500" dirty="0"/>
          </a:p>
        </p:txBody>
      </p:sp>
      <p:sp>
        <p:nvSpPr>
          <p:cNvPr id="10" name="Shape 8"/>
          <p:cNvSpPr/>
          <p:nvPr/>
        </p:nvSpPr>
        <p:spPr>
          <a:xfrm>
            <a:off x="681157" y="4397454"/>
            <a:ext cx="13268087" cy="2252424"/>
          </a:xfrm>
          <a:prstGeom prst="roundRect">
            <a:avLst>
              <a:gd name="adj" fmla="val 12962"/>
            </a:avLst>
          </a:prstGeom>
          <a:solidFill>
            <a:srgbClr val="00002E"/>
          </a:solidFill>
          <a:ln w="22860">
            <a:solidFill>
              <a:srgbClr val="F2B42D"/>
            </a:solidFill>
            <a:prstDash val="solid"/>
          </a:ln>
        </p:spPr>
        <p:txBody>
          <a:bodyPr/>
          <a:lstStyle/>
          <a:p>
            <a:endParaRPr lang="en-US"/>
          </a:p>
        </p:txBody>
      </p:sp>
      <p:sp>
        <p:nvSpPr>
          <p:cNvPr id="11" name="Shape 9"/>
          <p:cNvSpPr/>
          <p:nvPr/>
        </p:nvSpPr>
        <p:spPr>
          <a:xfrm>
            <a:off x="704017" y="4420314"/>
            <a:ext cx="6611183" cy="1103352"/>
          </a:xfrm>
          <a:prstGeom prst="roundRect">
            <a:avLst>
              <a:gd name="adj" fmla="val 26462"/>
            </a:avLst>
          </a:prstGeom>
          <a:solidFill>
            <a:srgbClr val="00002E"/>
          </a:solidFill>
          <a:ln/>
        </p:spPr>
        <p:txBody>
          <a:bodyPr/>
          <a:lstStyle/>
          <a:p>
            <a:endParaRPr lang="en-US"/>
          </a:p>
        </p:txBody>
      </p:sp>
      <p:sp>
        <p:nvSpPr>
          <p:cNvPr id="12" name="Text 10"/>
          <p:cNvSpPr/>
          <p:nvPr/>
        </p:nvSpPr>
        <p:spPr>
          <a:xfrm>
            <a:off x="898565" y="4614863"/>
            <a:ext cx="2289929" cy="286107"/>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Governance &amp; Risk</a:t>
            </a:r>
            <a:endParaRPr lang="en-US" sz="1800" dirty="0"/>
          </a:p>
        </p:txBody>
      </p:sp>
      <p:sp>
        <p:nvSpPr>
          <p:cNvPr id="13" name="Text 11"/>
          <p:cNvSpPr/>
          <p:nvPr/>
        </p:nvSpPr>
        <p:spPr>
          <a:xfrm>
            <a:off x="898565" y="5017651"/>
            <a:ext cx="6222087" cy="311468"/>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AI risk assessment, bias testing, lifecycle management</a:t>
            </a:r>
            <a:endParaRPr lang="en-US" sz="1500" dirty="0"/>
          </a:p>
        </p:txBody>
      </p:sp>
      <p:sp>
        <p:nvSpPr>
          <p:cNvPr id="14" name="Shape 12"/>
          <p:cNvSpPr/>
          <p:nvPr/>
        </p:nvSpPr>
        <p:spPr>
          <a:xfrm>
            <a:off x="7315200" y="4420314"/>
            <a:ext cx="6611183" cy="1103352"/>
          </a:xfrm>
          <a:prstGeom prst="rect">
            <a:avLst/>
          </a:prstGeom>
          <a:solidFill>
            <a:srgbClr val="00002E"/>
          </a:solidFill>
          <a:ln/>
        </p:spPr>
        <p:txBody>
          <a:bodyPr/>
          <a:lstStyle/>
          <a:p>
            <a:endParaRPr lang="en-US"/>
          </a:p>
        </p:txBody>
      </p:sp>
      <p:sp>
        <p:nvSpPr>
          <p:cNvPr id="15" name="Shape 13"/>
          <p:cNvSpPr/>
          <p:nvPr/>
        </p:nvSpPr>
        <p:spPr>
          <a:xfrm>
            <a:off x="7315200" y="4420314"/>
            <a:ext cx="22860" cy="1103352"/>
          </a:xfrm>
          <a:prstGeom prst="roundRect">
            <a:avLst>
              <a:gd name="adj" fmla="val 1277204"/>
            </a:avLst>
          </a:prstGeom>
          <a:solidFill>
            <a:srgbClr val="F05B77"/>
          </a:solidFill>
          <a:ln/>
        </p:spPr>
        <p:txBody>
          <a:bodyPr/>
          <a:lstStyle/>
          <a:p>
            <a:endParaRPr lang="en-US"/>
          </a:p>
        </p:txBody>
      </p:sp>
      <p:sp>
        <p:nvSpPr>
          <p:cNvPr id="16" name="Text 14"/>
          <p:cNvSpPr/>
          <p:nvPr/>
        </p:nvSpPr>
        <p:spPr>
          <a:xfrm>
            <a:off x="7509748" y="4614863"/>
            <a:ext cx="2289929" cy="286107"/>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Technical Controls</a:t>
            </a:r>
            <a:endParaRPr lang="en-US" sz="1800" dirty="0"/>
          </a:p>
        </p:txBody>
      </p:sp>
      <p:sp>
        <p:nvSpPr>
          <p:cNvPr id="17" name="Text 15"/>
          <p:cNvSpPr/>
          <p:nvPr/>
        </p:nvSpPr>
        <p:spPr>
          <a:xfrm>
            <a:off x="7509748" y="5017651"/>
            <a:ext cx="6222087" cy="311468"/>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Model validation, adversarial robustness, drift detection</a:t>
            </a:r>
            <a:endParaRPr lang="en-US" sz="1500" dirty="0"/>
          </a:p>
        </p:txBody>
      </p:sp>
      <p:sp>
        <p:nvSpPr>
          <p:cNvPr id="18" name="Shape 16"/>
          <p:cNvSpPr/>
          <p:nvPr/>
        </p:nvSpPr>
        <p:spPr>
          <a:xfrm>
            <a:off x="704017" y="5523667"/>
            <a:ext cx="6611183" cy="1103352"/>
          </a:xfrm>
          <a:prstGeom prst="rect">
            <a:avLst/>
          </a:prstGeom>
          <a:solidFill>
            <a:srgbClr val="00002E"/>
          </a:solidFill>
          <a:ln/>
        </p:spPr>
        <p:txBody>
          <a:bodyPr/>
          <a:lstStyle/>
          <a:p>
            <a:endParaRPr lang="en-US"/>
          </a:p>
        </p:txBody>
      </p:sp>
      <p:sp>
        <p:nvSpPr>
          <p:cNvPr id="19" name="Shape 17"/>
          <p:cNvSpPr/>
          <p:nvPr/>
        </p:nvSpPr>
        <p:spPr>
          <a:xfrm>
            <a:off x="704017" y="5523667"/>
            <a:ext cx="6611183" cy="22860"/>
          </a:xfrm>
          <a:prstGeom prst="roundRect">
            <a:avLst>
              <a:gd name="adj" fmla="val 1277204"/>
            </a:avLst>
          </a:prstGeom>
          <a:solidFill>
            <a:srgbClr val="C35E44"/>
          </a:solidFill>
          <a:ln/>
        </p:spPr>
        <p:txBody>
          <a:bodyPr/>
          <a:lstStyle/>
          <a:p>
            <a:endParaRPr lang="en-US"/>
          </a:p>
        </p:txBody>
      </p:sp>
      <p:sp>
        <p:nvSpPr>
          <p:cNvPr id="20" name="Text 18"/>
          <p:cNvSpPr/>
          <p:nvPr/>
        </p:nvSpPr>
        <p:spPr>
          <a:xfrm>
            <a:off x="898565" y="5718215"/>
            <a:ext cx="2289929" cy="286107"/>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Operational Controls</a:t>
            </a:r>
            <a:endParaRPr lang="en-US" sz="1800" dirty="0"/>
          </a:p>
        </p:txBody>
      </p:sp>
      <p:sp>
        <p:nvSpPr>
          <p:cNvPr id="21" name="Text 19"/>
          <p:cNvSpPr/>
          <p:nvPr/>
        </p:nvSpPr>
        <p:spPr>
          <a:xfrm>
            <a:off x="898565" y="6121003"/>
            <a:ext cx="6222087" cy="311468"/>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Human oversight, incident response, audit trails</a:t>
            </a:r>
            <a:endParaRPr lang="en-US" sz="1500" dirty="0"/>
          </a:p>
        </p:txBody>
      </p:sp>
      <p:sp>
        <p:nvSpPr>
          <p:cNvPr id="22" name="Shape 20"/>
          <p:cNvSpPr/>
          <p:nvPr/>
        </p:nvSpPr>
        <p:spPr>
          <a:xfrm>
            <a:off x="7315200" y="5523667"/>
            <a:ext cx="6611183" cy="1103352"/>
          </a:xfrm>
          <a:prstGeom prst="rect">
            <a:avLst/>
          </a:prstGeom>
          <a:solidFill>
            <a:srgbClr val="00002E"/>
          </a:solidFill>
          <a:ln/>
        </p:spPr>
        <p:txBody>
          <a:bodyPr/>
          <a:lstStyle/>
          <a:p>
            <a:endParaRPr lang="en-US"/>
          </a:p>
        </p:txBody>
      </p:sp>
      <p:sp>
        <p:nvSpPr>
          <p:cNvPr id="23" name="Shape 21"/>
          <p:cNvSpPr/>
          <p:nvPr/>
        </p:nvSpPr>
        <p:spPr>
          <a:xfrm>
            <a:off x="7315200" y="5523667"/>
            <a:ext cx="22860" cy="1103352"/>
          </a:xfrm>
          <a:prstGeom prst="roundRect">
            <a:avLst>
              <a:gd name="adj" fmla="val 1277204"/>
            </a:avLst>
          </a:prstGeom>
          <a:solidFill>
            <a:srgbClr val="2E8EC8"/>
          </a:solidFill>
          <a:ln/>
        </p:spPr>
        <p:txBody>
          <a:bodyPr/>
          <a:lstStyle/>
          <a:p>
            <a:endParaRPr lang="en-US"/>
          </a:p>
        </p:txBody>
      </p:sp>
      <p:sp>
        <p:nvSpPr>
          <p:cNvPr id="24" name="Shape 22"/>
          <p:cNvSpPr/>
          <p:nvPr/>
        </p:nvSpPr>
        <p:spPr>
          <a:xfrm>
            <a:off x="7315200" y="5523667"/>
            <a:ext cx="6611183" cy="22860"/>
          </a:xfrm>
          <a:prstGeom prst="roundRect">
            <a:avLst>
              <a:gd name="adj" fmla="val 1277204"/>
            </a:avLst>
          </a:prstGeom>
          <a:solidFill>
            <a:srgbClr val="2E8EC8"/>
          </a:solidFill>
          <a:ln/>
        </p:spPr>
        <p:txBody>
          <a:bodyPr/>
          <a:lstStyle/>
          <a:p>
            <a:endParaRPr lang="en-US"/>
          </a:p>
        </p:txBody>
      </p:sp>
      <p:sp>
        <p:nvSpPr>
          <p:cNvPr id="25" name="Text 23"/>
          <p:cNvSpPr/>
          <p:nvPr/>
        </p:nvSpPr>
        <p:spPr>
          <a:xfrm>
            <a:off x="7509748" y="5718215"/>
            <a:ext cx="2289929" cy="286107"/>
          </a:xfrm>
          <a:prstGeom prst="rect">
            <a:avLst/>
          </a:prstGeom>
          <a:noFill/>
          <a:ln/>
        </p:spPr>
        <p:txBody>
          <a:bodyPr wrap="none" lIns="0" tIns="0" rIns="0" bIns="0" rtlCol="0" anchor="t"/>
          <a:lstStyle/>
          <a:p>
            <a:pPr marL="0" indent="0" algn="l">
              <a:lnSpc>
                <a:spcPts val="2250"/>
              </a:lnSpc>
              <a:buNone/>
            </a:pPr>
            <a:r>
              <a:rPr lang="en-US" sz="1800" dirty="0">
                <a:solidFill>
                  <a:srgbClr val="FFFFFF"/>
                </a:solidFill>
                <a:latin typeface="Nunito Semi Bold" pitchFamily="34" charset="0"/>
                <a:ea typeface="Nunito Semi Bold" pitchFamily="34" charset="-122"/>
                <a:cs typeface="Nunito Semi Bold" pitchFamily="34" charset="-120"/>
              </a:rPr>
              <a:t>Data Management</a:t>
            </a:r>
            <a:endParaRPr lang="en-US" sz="1800" dirty="0"/>
          </a:p>
        </p:txBody>
      </p:sp>
      <p:sp>
        <p:nvSpPr>
          <p:cNvPr id="26" name="Text 24"/>
          <p:cNvSpPr/>
          <p:nvPr/>
        </p:nvSpPr>
        <p:spPr>
          <a:xfrm>
            <a:off x="7509748" y="6121003"/>
            <a:ext cx="6222087" cy="311468"/>
          </a:xfrm>
          <a:prstGeom prst="rect">
            <a:avLst/>
          </a:prstGeom>
          <a:noFill/>
          <a:ln/>
        </p:spPr>
        <p:txBody>
          <a:bodyPr wrap="none" lIns="0" tIns="0" rIns="0" bIns="0" rtlCol="0" anchor="t"/>
          <a:lstStyle/>
          <a:p>
            <a:pPr marL="0" indent="0" algn="l">
              <a:lnSpc>
                <a:spcPts val="2450"/>
              </a:lnSpc>
              <a:buNone/>
            </a:pPr>
            <a:r>
              <a:rPr lang="en-US" sz="1500" dirty="0">
                <a:solidFill>
                  <a:srgbClr val="FFFFFF"/>
                </a:solidFill>
                <a:latin typeface="PT Sans" pitchFamily="34" charset="0"/>
                <a:ea typeface="PT Sans" pitchFamily="34" charset="-122"/>
                <a:cs typeface="PT Sans" pitchFamily="34" charset="-120"/>
              </a:rPr>
              <a:t>Privacy protection, training data security, lineage tracking</a:t>
            </a:r>
            <a:endParaRPr lang="en-US" sz="1500" dirty="0"/>
          </a:p>
        </p:txBody>
      </p:sp>
      <p:sp>
        <p:nvSpPr>
          <p:cNvPr id="27" name="Shape 25"/>
          <p:cNvSpPr/>
          <p:nvPr/>
        </p:nvSpPr>
        <p:spPr>
          <a:xfrm>
            <a:off x="681157" y="6868835"/>
            <a:ext cx="13268087" cy="827008"/>
          </a:xfrm>
          <a:prstGeom prst="roundRect">
            <a:avLst>
              <a:gd name="adj" fmla="val 35304"/>
            </a:avLst>
          </a:prstGeom>
          <a:solidFill>
            <a:srgbClr val="48A8E2"/>
          </a:solidFill>
          <a:ln/>
        </p:spPr>
        <p:txBody>
          <a:bodyPr/>
          <a:lstStyle/>
          <a:p>
            <a:endParaRPr lang="en-US"/>
          </a:p>
        </p:txBody>
      </p:sp>
      <p:pic>
        <p:nvPicPr>
          <p:cNvPr id="28" name="Image 0" descr="preencoded.png"/>
          <p:cNvPicPr>
            <a:picLocks noChangeAspect="1"/>
          </p:cNvPicPr>
          <p:nvPr/>
        </p:nvPicPr>
        <p:blipFill>
          <a:blip r:embed="rId3"/>
          <a:stretch>
            <a:fillRect/>
          </a:stretch>
        </p:blipFill>
        <p:spPr>
          <a:xfrm>
            <a:off x="875705" y="7162681"/>
            <a:ext cx="243245" cy="194548"/>
          </a:xfrm>
          <a:prstGeom prst="rect">
            <a:avLst/>
          </a:prstGeom>
        </p:spPr>
      </p:pic>
      <p:sp>
        <p:nvSpPr>
          <p:cNvPr id="29" name="Text 26"/>
          <p:cNvSpPr/>
          <p:nvPr/>
        </p:nvSpPr>
        <p:spPr>
          <a:xfrm>
            <a:off x="1313498" y="7111960"/>
            <a:ext cx="12441198" cy="311468"/>
          </a:xfrm>
          <a:prstGeom prst="rect">
            <a:avLst/>
          </a:prstGeom>
          <a:noFill/>
          <a:ln/>
        </p:spPr>
        <p:txBody>
          <a:bodyPr wrap="none" lIns="0" tIns="0" rIns="0" bIns="0" rtlCol="0" anchor="t"/>
          <a:lstStyle/>
          <a:p>
            <a:pPr marL="0" indent="0" algn="l">
              <a:lnSpc>
                <a:spcPts val="2450"/>
              </a:lnSpc>
              <a:buNone/>
            </a:pPr>
            <a:r>
              <a:rPr lang="en-US" sz="1500" b="1" dirty="0">
                <a:solidFill>
                  <a:srgbClr val="000000"/>
                </a:solidFill>
                <a:latin typeface="PT Sans" pitchFamily="34" charset="0"/>
                <a:ea typeface="PT Sans" pitchFamily="34" charset="-122"/>
                <a:cs typeface="PT Sans" pitchFamily="34" charset="-120"/>
              </a:rPr>
              <a:t>Red Teaming Playbook:</a:t>
            </a:r>
            <a:r>
              <a:rPr lang="en-US" sz="1500" dirty="0">
                <a:solidFill>
                  <a:srgbClr val="000000"/>
                </a:solidFill>
                <a:latin typeface="PT Sans" pitchFamily="34" charset="0"/>
                <a:ea typeface="PT Sans" pitchFamily="34" charset="-122"/>
                <a:cs typeface="PT Sans" pitchFamily="34" charset="-120"/>
              </a:rPr>
              <a:t> Scenario-driven testing guidance for agentic AI systems with structured adversarial exercises</a:t>
            </a:r>
            <a:endParaRPr lang="en-US" sz="15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4FD1F9-623F-FB0D-B819-2E89E16FAC6E}"/>
              </a:ext>
            </a:extLst>
          </p:cNvPr>
          <p:cNvSpPr txBox="1"/>
          <p:nvPr/>
        </p:nvSpPr>
        <p:spPr>
          <a:xfrm>
            <a:off x="5933049" y="3283803"/>
            <a:ext cx="2764302" cy="830997"/>
          </a:xfrm>
          <a:prstGeom prst="rect">
            <a:avLst/>
          </a:prstGeom>
          <a:noFill/>
        </p:spPr>
        <p:txBody>
          <a:bodyPr wrap="square" rtlCol="0">
            <a:spAutoFit/>
          </a:bodyPr>
          <a:lstStyle/>
          <a:p>
            <a:r>
              <a:rPr lang="en-US" sz="4800" dirty="0">
                <a:solidFill>
                  <a:schemeClr val="bg1"/>
                </a:solidFill>
              </a:rPr>
              <a:t>THANKS!</a:t>
            </a:r>
          </a:p>
        </p:txBody>
      </p:sp>
      <p:sp>
        <p:nvSpPr>
          <p:cNvPr id="3" name="Text 2">
            <a:extLst>
              <a:ext uri="{FF2B5EF4-FFF2-40B4-BE49-F238E27FC236}">
                <a16:creationId xmlns:a16="http://schemas.microsoft.com/office/drawing/2014/main" id="{D42B574B-2A01-3710-8B57-13F0300D66F6}"/>
              </a:ext>
            </a:extLst>
          </p:cNvPr>
          <p:cNvSpPr/>
          <p:nvPr/>
        </p:nvSpPr>
        <p:spPr>
          <a:xfrm>
            <a:off x="2902591" y="4655008"/>
            <a:ext cx="8825218" cy="1898192"/>
          </a:xfrm>
          <a:prstGeom prst="rect">
            <a:avLst/>
          </a:prstGeom>
          <a:noFill/>
          <a:ln/>
        </p:spPr>
        <p:txBody>
          <a:bodyPr wrap="none" lIns="0" tIns="0" rIns="0" bIns="0" rtlCol="0" anchor="t"/>
          <a:lstStyle/>
          <a:p>
            <a:pPr marL="0" indent="0" algn="ctr">
              <a:lnSpc>
                <a:spcPts val="3000"/>
              </a:lnSpc>
              <a:buNone/>
            </a:pPr>
            <a:r>
              <a:rPr lang="en-US" sz="2800" dirty="0">
                <a:solidFill>
                  <a:srgbClr val="FFFFFF"/>
                </a:solidFill>
                <a:latin typeface="PT Sans" pitchFamily="34" charset="0"/>
                <a:ea typeface="PT Sans" pitchFamily="34" charset="-122"/>
                <a:cs typeface="PT Sans" pitchFamily="34" charset="-120"/>
              </a:rPr>
              <a:t>Dutch Schwartz</a:t>
            </a:r>
          </a:p>
          <a:p>
            <a:pPr marL="0" indent="0" algn="ctr">
              <a:lnSpc>
                <a:spcPts val="3000"/>
              </a:lnSpc>
              <a:buNone/>
            </a:pPr>
            <a:endParaRPr lang="en-US" sz="2800" dirty="0">
              <a:solidFill>
                <a:srgbClr val="FFFFFF"/>
              </a:solidFill>
              <a:latin typeface="PT Sans" pitchFamily="34" charset="0"/>
              <a:ea typeface="PT Sans" pitchFamily="34" charset="-122"/>
              <a:cs typeface="PT Sans" pitchFamily="34" charset="-120"/>
            </a:endParaRPr>
          </a:p>
          <a:p>
            <a:pPr marL="0" indent="0" algn="ctr">
              <a:lnSpc>
                <a:spcPts val="3000"/>
              </a:lnSpc>
              <a:buNone/>
            </a:pPr>
            <a:r>
              <a:rPr lang="en-US" sz="2800" i="1" dirty="0">
                <a:solidFill>
                  <a:srgbClr val="FFFFFF"/>
                </a:solidFill>
                <a:latin typeface="PT Sans" pitchFamily="34" charset="0"/>
                <a:ea typeface="PT Sans" pitchFamily="34" charset="-122"/>
                <a:cs typeface="PT Sans" pitchFamily="34" charset="-120"/>
              </a:rPr>
              <a:t>Vice President of Cloud Services and </a:t>
            </a:r>
            <a:r>
              <a:rPr lang="en-US" sz="2800" i="1" dirty="0" err="1">
                <a:solidFill>
                  <a:srgbClr val="FFFFFF"/>
                </a:solidFill>
                <a:latin typeface="PT Sans" pitchFamily="34" charset="0"/>
                <a:ea typeface="PT Sans" pitchFamily="34" charset="-122"/>
                <a:cs typeface="PT Sans" pitchFamily="34" charset="-120"/>
              </a:rPr>
              <a:t>vCISO</a:t>
            </a:r>
            <a:r>
              <a:rPr lang="en-US" sz="2800" i="1" dirty="0">
                <a:solidFill>
                  <a:srgbClr val="FFFFFF"/>
                </a:solidFill>
                <a:latin typeface="PT Sans" pitchFamily="34" charset="0"/>
                <a:ea typeface="PT Sans" pitchFamily="34" charset="-122"/>
                <a:cs typeface="PT Sans" pitchFamily="34" charset="-120"/>
              </a:rPr>
              <a:t>, SideChannel</a:t>
            </a:r>
          </a:p>
          <a:p>
            <a:pPr marL="0" indent="0" algn="ctr">
              <a:lnSpc>
                <a:spcPts val="3000"/>
              </a:lnSpc>
              <a:buNone/>
            </a:pPr>
            <a:endParaRPr lang="en-US" sz="2800" i="1" dirty="0">
              <a:solidFill>
                <a:srgbClr val="FFFFFF"/>
              </a:solidFill>
              <a:latin typeface="PT Sans" pitchFamily="34" charset="0"/>
              <a:ea typeface="PT Sans" pitchFamily="34" charset="-122"/>
              <a:cs typeface="PT Sans" pitchFamily="34" charset="-120"/>
            </a:endParaRPr>
          </a:p>
          <a:p>
            <a:pPr marL="0" indent="0" algn="ctr">
              <a:lnSpc>
                <a:spcPts val="3000"/>
              </a:lnSpc>
              <a:buNone/>
            </a:pPr>
            <a:r>
              <a:rPr lang="en-US" sz="2800" dirty="0">
                <a:solidFill>
                  <a:srgbClr val="FFFFFF"/>
                </a:solidFill>
                <a:latin typeface="PT Sans" pitchFamily="34" charset="0"/>
                <a:ea typeface="PT Sans" pitchFamily="34" charset="-122"/>
                <a:cs typeface="PT Sans" pitchFamily="34" charset="-120"/>
              </a:rPr>
              <a:t> linkedin.com/</a:t>
            </a:r>
            <a:r>
              <a:rPr lang="en-US" sz="2800" dirty="0" err="1">
                <a:solidFill>
                  <a:srgbClr val="FFFFFF"/>
                </a:solidFill>
                <a:latin typeface="PT Sans" pitchFamily="34" charset="0"/>
                <a:ea typeface="PT Sans" pitchFamily="34" charset="-122"/>
                <a:cs typeface="PT Sans" pitchFamily="34" charset="-120"/>
              </a:rPr>
              <a:t>dutchschwartz</a:t>
            </a:r>
            <a:endParaRPr lang="en-US" sz="2800" dirty="0"/>
          </a:p>
        </p:txBody>
      </p:sp>
    </p:spTree>
    <p:extLst>
      <p:ext uri="{BB962C8B-B14F-4D97-AF65-F5344CB8AC3E}">
        <p14:creationId xmlns:p14="http://schemas.microsoft.com/office/powerpoint/2010/main" val="324618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549003"/>
          </a:xfrm>
          <a:prstGeom prst="rect">
            <a:avLst/>
          </a:prstGeom>
        </p:spPr>
      </p:pic>
      <p:sp>
        <p:nvSpPr>
          <p:cNvPr id="3" name="Text 0"/>
          <p:cNvSpPr/>
          <p:nvPr/>
        </p:nvSpPr>
        <p:spPr>
          <a:xfrm>
            <a:off x="762595" y="2073473"/>
            <a:ext cx="12227243" cy="364450"/>
          </a:xfrm>
          <a:prstGeom prst="rect">
            <a:avLst/>
          </a:prstGeom>
          <a:noFill/>
          <a:ln/>
        </p:spPr>
        <p:txBody>
          <a:bodyPr wrap="none" lIns="0" tIns="0" rIns="0" bIns="0" rtlCol="0" anchor="t"/>
          <a:lstStyle/>
          <a:p>
            <a:pPr marL="0" indent="0" algn="l">
              <a:lnSpc>
                <a:spcPts val="2850"/>
              </a:lnSpc>
              <a:buNone/>
            </a:pPr>
            <a:r>
              <a:rPr lang="en-US" sz="2250" dirty="0">
                <a:solidFill>
                  <a:srgbClr val="FFFFFF"/>
                </a:solidFill>
                <a:latin typeface="Nunito Semi Bold" pitchFamily="34" charset="0"/>
                <a:ea typeface="Nunito Semi Bold" pitchFamily="34" charset="-122"/>
                <a:cs typeface="Nunito Semi Bold" pitchFamily="34" charset="-120"/>
              </a:rPr>
              <a:t>Beyond Technical Controls: The Strategic Imperative of Leadership, Culture, and Governance</a:t>
            </a:r>
            <a:endParaRPr lang="en-US" sz="2250" dirty="0"/>
          </a:p>
        </p:txBody>
      </p:sp>
      <p:sp>
        <p:nvSpPr>
          <p:cNvPr id="4" name="Text 1"/>
          <p:cNvSpPr/>
          <p:nvPr/>
        </p:nvSpPr>
        <p:spPr>
          <a:xfrm>
            <a:off x="762595" y="2747605"/>
            <a:ext cx="3655695" cy="218599"/>
          </a:xfrm>
          <a:prstGeom prst="rect">
            <a:avLst/>
          </a:prstGeom>
          <a:noFill/>
          <a:ln/>
        </p:spPr>
        <p:txBody>
          <a:bodyPr wrap="none" lIns="0" tIns="0" rIns="0" bIns="0" rtlCol="0" anchor="t"/>
          <a:lstStyle/>
          <a:p>
            <a:pPr marL="0" indent="0" algn="l">
              <a:lnSpc>
                <a:spcPts val="1700"/>
              </a:lnSpc>
              <a:buNone/>
            </a:pPr>
            <a:r>
              <a:rPr lang="en-US" sz="1350" dirty="0">
                <a:solidFill>
                  <a:srgbClr val="FFFFFF"/>
                </a:solidFill>
                <a:latin typeface="Nunito Semi Bold" pitchFamily="34" charset="0"/>
                <a:ea typeface="Nunito Semi Bold" pitchFamily="34" charset="-122"/>
                <a:cs typeface="Nunito Semi Bold" pitchFamily="34" charset="-120"/>
              </a:rPr>
              <a:t>Traditional Leavitt's Diamond in Cybersecurity</a:t>
            </a:r>
            <a:endParaRPr lang="en-US" sz="1350" dirty="0"/>
          </a:p>
        </p:txBody>
      </p:sp>
      <p:sp>
        <p:nvSpPr>
          <p:cNvPr id="5" name="Text 2"/>
          <p:cNvSpPr/>
          <p:nvPr/>
        </p:nvSpPr>
        <p:spPr>
          <a:xfrm>
            <a:off x="762595" y="3090029"/>
            <a:ext cx="6401514" cy="396478"/>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FFFFFF"/>
                </a:solidFill>
                <a:latin typeface="PT Sans" pitchFamily="34" charset="0"/>
                <a:ea typeface="PT Sans" pitchFamily="34" charset="-122"/>
                <a:cs typeface="PT Sans" pitchFamily="34" charset="-120"/>
              </a:rPr>
              <a:t>Task:</a:t>
            </a:r>
            <a:r>
              <a:rPr lang="en-US" sz="950" dirty="0">
                <a:solidFill>
                  <a:srgbClr val="FFFFFF"/>
                </a:solidFill>
                <a:latin typeface="PT Sans" pitchFamily="34" charset="0"/>
                <a:ea typeface="PT Sans" pitchFamily="34" charset="-122"/>
                <a:cs typeface="PT Sans" pitchFamily="34" charset="-120"/>
              </a:rPr>
              <a:t> Defining explicit secure development lifecycle (SDLC) processes, establishing clear incident response playbooks (e.g., NIST SP 800-61), and managing vulnerability remediation workflows.</a:t>
            </a:r>
            <a:endParaRPr lang="en-US" sz="950" dirty="0"/>
          </a:p>
        </p:txBody>
      </p:sp>
      <p:sp>
        <p:nvSpPr>
          <p:cNvPr id="6" name="Text 3"/>
          <p:cNvSpPr/>
          <p:nvPr/>
        </p:nvSpPr>
        <p:spPr>
          <a:xfrm>
            <a:off x="762595" y="3529846"/>
            <a:ext cx="6401514" cy="396478"/>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FFFFFF"/>
                </a:solidFill>
                <a:latin typeface="PT Sans" pitchFamily="34" charset="0"/>
                <a:ea typeface="PT Sans" pitchFamily="34" charset="-122"/>
                <a:cs typeface="PT Sans" pitchFamily="34" charset="-120"/>
              </a:rPr>
              <a:t>Structure:</a:t>
            </a:r>
            <a:r>
              <a:rPr lang="en-US" sz="950" dirty="0">
                <a:solidFill>
                  <a:srgbClr val="FFFFFF"/>
                </a:solidFill>
                <a:latin typeface="PT Sans" pitchFamily="34" charset="0"/>
                <a:ea typeface="PT Sans" pitchFamily="34" charset="-122"/>
                <a:cs typeface="PT Sans" pitchFamily="34" charset="-120"/>
              </a:rPr>
              <a:t> Implementing clear reporting lines for the CISO (e.g., directly to the CEO or Board), establishing dedicated security operations centers (SOCs) with 24/7 staffing, and integrating security champions within engineering teams.</a:t>
            </a:r>
            <a:endParaRPr lang="en-US" sz="950" dirty="0"/>
          </a:p>
        </p:txBody>
      </p:sp>
      <p:sp>
        <p:nvSpPr>
          <p:cNvPr id="7" name="Text 4"/>
          <p:cNvSpPr/>
          <p:nvPr/>
        </p:nvSpPr>
        <p:spPr>
          <a:xfrm>
            <a:off x="762595" y="3969663"/>
            <a:ext cx="6401514" cy="594717"/>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FFFFFF"/>
                </a:solidFill>
                <a:latin typeface="PT Sans" pitchFamily="34" charset="0"/>
                <a:ea typeface="PT Sans" pitchFamily="34" charset="-122"/>
                <a:cs typeface="PT Sans" pitchFamily="34" charset="-120"/>
              </a:rPr>
              <a:t>Technology:</a:t>
            </a:r>
            <a:r>
              <a:rPr lang="en-US" sz="950" dirty="0">
                <a:solidFill>
                  <a:srgbClr val="FFFFFF"/>
                </a:solidFill>
                <a:latin typeface="PT Sans" pitchFamily="34" charset="0"/>
                <a:ea typeface="PT Sans" pitchFamily="34" charset="-122"/>
                <a:cs typeface="PT Sans" pitchFamily="34" charset="-120"/>
              </a:rPr>
              <a:t> Deploying endpoint detection and response (EDR) systems like CrowdStrike, security information and event management (SIEM) solutions such as Splunk, web application firewalls (WAFs) like Cloudflare, and advanced identity and access management (IAM) platforms.</a:t>
            </a:r>
            <a:endParaRPr lang="en-US" sz="950" dirty="0"/>
          </a:p>
        </p:txBody>
      </p:sp>
      <p:sp>
        <p:nvSpPr>
          <p:cNvPr id="8" name="Text 5"/>
          <p:cNvSpPr/>
          <p:nvPr/>
        </p:nvSpPr>
        <p:spPr>
          <a:xfrm>
            <a:off x="762595" y="4607719"/>
            <a:ext cx="6401514" cy="594717"/>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FFFFFF"/>
                </a:solidFill>
                <a:latin typeface="PT Sans" pitchFamily="34" charset="0"/>
                <a:ea typeface="PT Sans" pitchFamily="34" charset="-122"/>
                <a:cs typeface="PT Sans" pitchFamily="34" charset="-120"/>
              </a:rPr>
              <a:t>People:</a:t>
            </a:r>
            <a:r>
              <a:rPr lang="en-US" sz="950" dirty="0">
                <a:solidFill>
                  <a:srgbClr val="FFFFFF"/>
                </a:solidFill>
                <a:latin typeface="PT Sans" pitchFamily="34" charset="0"/>
                <a:ea typeface="PT Sans" pitchFamily="34" charset="-122"/>
                <a:cs typeface="PT Sans" pitchFamily="34" charset="-120"/>
              </a:rPr>
              <a:t> Conducting mandatory annual security awareness training for all employees (e.g., Phishing simulations achieving &lt;5% click-through rates), hiring specialized cybersecurity analysts, and fostering internal talent pipelines for roles in threat intelligence and incident handling.</a:t>
            </a:r>
            <a:endParaRPr lang="en-US" sz="950" dirty="0"/>
          </a:p>
        </p:txBody>
      </p:sp>
      <p:sp>
        <p:nvSpPr>
          <p:cNvPr id="9" name="Text 6"/>
          <p:cNvSpPr/>
          <p:nvPr/>
        </p:nvSpPr>
        <p:spPr>
          <a:xfrm>
            <a:off x="7473910" y="2747605"/>
            <a:ext cx="4339471" cy="218599"/>
          </a:xfrm>
          <a:prstGeom prst="rect">
            <a:avLst/>
          </a:prstGeom>
          <a:noFill/>
          <a:ln/>
        </p:spPr>
        <p:txBody>
          <a:bodyPr wrap="none" lIns="0" tIns="0" rIns="0" bIns="0" rtlCol="0" anchor="t"/>
          <a:lstStyle/>
          <a:p>
            <a:pPr marL="0" indent="0" algn="l">
              <a:lnSpc>
                <a:spcPts val="1700"/>
              </a:lnSpc>
              <a:buNone/>
            </a:pPr>
            <a:r>
              <a:rPr lang="en-US" sz="1350" dirty="0">
                <a:solidFill>
                  <a:srgbClr val="FFFFFF"/>
                </a:solidFill>
                <a:latin typeface="Nunito Semi Bold" pitchFamily="34" charset="0"/>
                <a:ea typeface="Nunito Semi Bold" pitchFamily="34" charset="-122"/>
                <a:cs typeface="Nunito Semi Bold" pitchFamily="34" charset="-120"/>
              </a:rPr>
              <a:t>Updated Reality: Strategic Drivers for Cyber Resilience</a:t>
            </a:r>
            <a:endParaRPr lang="en-US" sz="1350" dirty="0"/>
          </a:p>
        </p:txBody>
      </p:sp>
      <p:sp>
        <p:nvSpPr>
          <p:cNvPr id="10" name="Text 7"/>
          <p:cNvSpPr/>
          <p:nvPr/>
        </p:nvSpPr>
        <p:spPr>
          <a:xfrm>
            <a:off x="7473910" y="3090029"/>
            <a:ext cx="6401514" cy="594717"/>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F2B42D"/>
                </a:solidFill>
                <a:latin typeface="PT Sans" pitchFamily="34" charset="0"/>
                <a:ea typeface="PT Sans" pitchFamily="34" charset="-122"/>
                <a:cs typeface="PT Sans" pitchFamily="34" charset="-120"/>
              </a:rPr>
              <a:t>Leadership:</a:t>
            </a:r>
            <a:r>
              <a:rPr lang="en-US" sz="950" dirty="0">
                <a:solidFill>
                  <a:srgbClr val="FFFFFF"/>
                </a:solidFill>
                <a:latin typeface="PT Sans" pitchFamily="34" charset="0"/>
                <a:ea typeface="PT Sans" pitchFamily="34" charset="-122"/>
                <a:cs typeface="PT Sans" pitchFamily="34" charset="-120"/>
              </a:rPr>
              <a:t> Executive commitment, like a dedicated Board-level cybersecurity committee meeting quarterly. This includes approving budgets ($50M+ for large enterprises), establishing clear risk appetite statements, and holding senior management accountable for security outcomes.</a:t>
            </a:r>
            <a:endParaRPr lang="en-US" sz="950" dirty="0"/>
          </a:p>
        </p:txBody>
      </p:sp>
      <p:sp>
        <p:nvSpPr>
          <p:cNvPr id="11" name="Text 8"/>
          <p:cNvSpPr/>
          <p:nvPr/>
        </p:nvSpPr>
        <p:spPr>
          <a:xfrm>
            <a:off x="7473910" y="3728085"/>
            <a:ext cx="6401514" cy="594717"/>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D7425E"/>
                </a:solidFill>
                <a:latin typeface="PT Sans" pitchFamily="34" charset="0"/>
                <a:ea typeface="PT Sans" pitchFamily="34" charset="-122"/>
                <a:cs typeface="PT Sans" pitchFamily="34" charset="-120"/>
              </a:rPr>
              <a:t>Culture:</a:t>
            </a:r>
            <a:r>
              <a:rPr lang="en-US" sz="950" dirty="0">
                <a:solidFill>
                  <a:srgbClr val="FFFFFF"/>
                </a:solidFill>
                <a:latin typeface="PT Sans" pitchFamily="34" charset="0"/>
                <a:ea typeface="PT Sans" pitchFamily="34" charset="-122"/>
                <a:cs typeface="PT Sans" pitchFamily="34" charset="-120"/>
              </a:rPr>
              <a:t> A proactive security-first mindset, where developers integrate security by design from sprint zero, and employees are empowered to report suspicious activity without fear of reprisal. This reduces human error vulnerabilities by up to 70% in high-trust environments.</a:t>
            </a:r>
            <a:endParaRPr lang="en-US" sz="950" dirty="0"/>
          </a:p>
        </p:txBody>
      </p:sp>
      <p:sp>
        <p:nvSpPr>
          <p:cNvPr id="12" name="Text 9"/>
          <p:cNvSpPr/>
          <p:nvPr/>
        </p:nvSpPr>
        <p:spPr>
          <a:xfrm>
            <a:off x="7473910" y="4366141"/>
            <a:ext cx="6401514" cy="594717"/>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48A8E2"/>
                </a:solidFill>
                <a:latin typeface="PT Sans" pitchFamily="34" charset="0"/>
                <a:ea typeface="PT Sans" pitchFamily="34" charset="-122"/>
                <a:cs typeface="PT Sans" pitchFamily="34" charset="-120"/>
              </a:rPr>
              <a:t>Strategy:</a:t>
            </a:r>
            <a:r>
              <a:rPr lang="en-US" sz="950" dirty="0">
                <a:solidFill>
                  <a:srgbClr val="FFFFFF"/>
                </a:solidFill>
                <a:latin typeface="PT Sans" pitchFamily="34" charset="0"/>
                <a:ea typeface="PT Sans" pitchFamily="34" charset="-122"/>
                <a:cs typeface="PT Sans" pitchFamily="34" charset="-120"/>
              </a:rPr>
              <a:t> A living, adaptive cybersecurity roadmap, aligned with business objectives (e.g., supporting M&amp;A activity with robust due diligence, securing new product launches). This might involve adopting a Zero Trust architecture across the enterprise within a 3-year timeframe.</a:t>
            </a:r>
            <a:endParaRPr lang="en-US" sz="950" dirty="0"/>
          </a:p>
        </p:txBody>
      </p:sp>
      <p:sp>
        <p:nvSpPr>
          <p:cNvPr id="13" name="Text 10"/>
          <p:cNvSpPr/>
          <p:nvPr/>
        </p:nvSpPr>
        <p:spPr>
          <a:xfrm>
            <a:off x="7473910" y="5004197"/>
            <a:ext cx="6401514" cy="991195"/>
          </a:xfrm>
          <a:prstGeom prst="rect">
            <a:avLst/>
          </a:prstGeom>
          <a:noFill/>
          <a:ln/>
        </p:spPr>
        <p:txBody>
          <a:bodyPr wrap="square" lIns="0" tIns="0" rIns="0" bIns="0" rtlCol="0" anchor="t"/>
          <a:lstStyle/>
          <a:p>
            <a:pPr marL="342900" indent="-342900" algn="l">
              <a:lnSpc>
                <a:spcPts val="1550"/>
              </a:lnSpc>
              <a:buSzPct val="100000"/>
              <a:buChar char="•"/>
            </a:pPr>
            <a:r>
              <a:rPr lang="en-US" sz="950" b="1" dirty="0">
                <a:solidFill>
                  <a:srgbClr val="FFFFFF"/>
                </a:solidFill>
                <a:latin typeface="PT Sans" pitchFamily="34" charset="0"/>
                <a:ea typeface="PT Sans" pitchFamily="34" charset="-122"/>
                <a:cs typeface="PT Sans" pitchFamily="34" charset="-120"/>
              </a:rPr>
              <a:t>Technology (supporting role):</a:t>
            </a:r>
            <a:r>
              <a:rPr lang="en-US" sz="950" dirty="0">
                <a:solidFill>
                  <a:srgbClr val="FFFFFF"/>
                </a:solidFill>
                <a:latin typeface="PT Sans" pitchFamily="34" charset="0"/>
                <a:ea typeface="PT Sans" pitchFamily="34" charset="-122"/>
                <a:cs typeface="PT Sans" pitchFamily="34" charset="-120"/>
              </a:rPr>
              <a:t> While essential, technology alone is insufficient. Tools like AI-powered threat detection are only effective if guided by a mature security strategy, integrated into a risk-aware culture, and championed by informed leadership. For instance, a leading financial institution might spend $15M annually on AI-driven anomaly detection, but its effectiveness relies heavily on leadership-driven data governance and cultural adherence to access policies.</a:t>
            </a:r>
            <a:endParaRPr lang="en-US" sz="950" dirty="0"/>
          </a:p>
        </p:txBody>
      </p:sp>
      <p:sp>
        <p:nvSpPr>
          <p:cNvPr id="14" name="Text 11"/>
          <p:cNvSpPr/>
          <p:nvPr/>
        </p:nvSpPr>
        <p:spPr>
          <a:xfrm>
            <a:off x="762595" y="6178034"/>
            <a:ext cx="13105209" cy="792956"/>
          </a:xfrm>
          <a:prstGeom prst="rect">
            <a:avLst/>
          </a:prstGeom>
          <a:noFill/>
          <a:ln/>
        </p:spPr>
        <p:txBody>
          <a:bodyPr wrap="square" lIns="0" tIns="0" rIns="0" bIns="0" rtlCol="0" anchor="t"/>
          <a:lstStyle/>
          <a:p>
            <a:pPr marL="0" indent="0" algn="l">
              <a:lnSpc>
                <a:spcPts val="1550"/>
              </a:lnSpc>
              <a:buNone/>
            </a:pPr>
            <a:r>
              <a:rPr lang="en-US" sz="950" dirty="0">
                <a:solidFill>
                  <a:srgbClr val="FFFFFF"/>
                </a:solidFill>
                <a:latin typeface="PT Sans" pitchFamily="34" charset="0"/>
                <a:ea typeface="PT Sans" pitchFamily="34" charset="-122"/>
                <a:cs typeface="PT Sans" pitchFamily="34" charset="-120"/>
              </a:rPr>
              <a:t>The most sophisticated AI tools and advanced threat detection systems, despite their $100K to $1M+ annual licensing costs, cannot overcome poor leadership decisions or cultures that actively discourage dissent. For instance, when AI-generated code, trained on open-source repositories, inadvertently introduces SQL injection flaws due to insufficient sanitation patterns, only strong leadership that mandates secure coding standards (e.g., OWASP Top 10 integration) and a healthy culture that encourages peer code reviews and security testing (e.g., SAST/DAST automation in CI/CD pipelines) can serve as corrective forces. A major breach at Company X, costing $50M+ in damages and regulatory fines, was attributed not to lack of technology, but to a leadership failure in enforcing patching policies and a culture where security was seen as an impediment.</a:t>
            </a:r>
            <a:endParaRPr lang="en-US" sz="950" dirty="0"/>
          </a:p>
        </p:txBody>
      </p:sp>
      <p:sp>
        <p:nvSpPr>
          <p:cNvPr id="15" name="Text 12"/>
          <p:cNvSpPr/>
          <p:nvPr/>
        </p:nvSpPr>
        <p:spPr>
          <a:xfrm>
            <a:off x="762595" y="7110293"/>
            <a:ext cx="13105209" cy="594717"/>
          </a:xfrm>
          <a:prstGeom prst="rect">
            <a:avLst/>
          </a:prstGeom>
          <a:noFill/>
          <a:ln/>
        </p:spPr>
        <p:txBody>
          <a:bodyPr wrap="square" lIns="0" tIns="0" rIns="0" bIns="0" rtlCol="0" anchor="t"/>
          <a:lstStyle/>
          <a:p>
            <a:pPr marL="0" indent="0" algn="l">
              <a:lnSpc>
                <a:spcPts val="1550"/>
              </a:lnSpc>
              <a:buNone/>
            </a:pPr>
            <a:r>
              <a:rPr lang="en-US" sz="950" dirty="0">
                <a:solidFill>
                  <a:srgbClr val="FFFFFF"/>
                </a:solidFill>
                <a:latin typeface="PT Sans" pitchFamily="34" charset="0"/>
                <a:ea typeface="PT Sans" pitchFamily="34" charset="-122"/>
                <a:cs typeface="PT Sans" pitchFamily="34" charset="-120"/>
              </a:rPr>
              <a:t>Technology primarily solves tactical, reactive problems (e.g., blocking known malware, automating compliance checks). Leadership and culture, however, are the sole drivers for solving strategic, proactive challenges (e.g., embedding resilience into enterprise architecture, fostering a security-conscious workforce, navigating emerging cyber risks like deepfakes and quantum threats over a 5-10 year horizon). Investing in these foundational pillars yields a significantly higher ROI for long-term cyber resilience than technology alone.</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4" name="Text 1"/>
          <p:cNvSpPr/>
          <p:nvPr/>
        </p:nvSpPr>
        <p:spPr>
          <a:xfrm>
            <a:off x="837724" y="2690336"/>
            <a:ext cx="5632490" cy="704017"/>
          </a:xfrm>
          <a:prstGeom prst="rect">
            <a:avLst/>
          </a:prstGeom>
          <a:noFill/>
          <a:ln/>
        </p:spPr>
        <p:txBody>
          <a:bodyPr wrap="none" lIns="0" tIns="0" rIns="0" bIns="0" rtlCol="0" anchor="t"/>
          <a:lstStyle/>
          <a:p>
            <a:pPr marL="0" indent="0" algn="l">
              <a:lnSpc>
                <a:spcPts val="5500"/>
              </a:lnSpc>
              <a:buNone/>
            </a:pPr>
            <a:endParaRPr lang="en-US" sz="4400" dirty="0"/>
          </a:p>
        </p:txBody>
      </p:sp>
      <p:sp>
        <p:nvSpPr>
          <p:cNvPr id="5" name="Shape 2"/>
          <p:cNvSpPr/>
          <p:nvPr/>
        </p:nvSpPr>
        <p:spPr>
          <a:xfrm>
            <a:off x="909568" y="5785051"/>
            <a:ext cx="4158734" cy="1785938"/>
          </a:xfrm>
          <a:prstGeom prst="roundRect">
            <a:avLst>
              <a:gd name="adj" fmla="val 20105"/>
            </a:avLst>
          </a:prstGeom>
          <a:solidFill>
            <a:srgbClr val="00002E"/>
          </a:solidFill>
          <a:ln w="22860">
            <a:solidFill>
              <a:srgbClr val="F2B42D"/>
            </a:solidFill>
            <a:prstDash val="solid"/>
          </a:ln>
        </p:spPr>
        <p:txBody>
          <a:bodyPr/>
          <a:lstStyle/>
          <a:p>
            <a:endParaRPr lang="en-US"/>
          </a:p>
        </p:txBody>
      </p:sp>
      <p:sp>
        <p:nvSpPr>
          <p:cNvPr id="6" name="Text 3"/>
          <p:cNvSpPr/>
          <p:nvPr/>
        </p:nvSpPr>
        <p:spPr>
          <a:xfrm>
            <a:off x="1492805" y="6178423"/>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Black Swans</a:t>
            </a:r>
            <a:endParaRPr lang="en-US" sz="2200" dirty="0"/>
          </a:p>
        </p:txBody>
      </p:sp>
      <p:sp>
        <p:nvSpPr>
          <p:cNvPr id="7" name="Text 4"/>
          <p:cNvSpPr/>
          <p:nvPr/>
        </p:nvSpPr>
        <p:spPr>
          <a:xfrm>
            <a:off x="1220981" y="6667656"/>
            <a:ext cx="3634383" cy="766048"/>
          </a:xfrm>
          <a:prstGeom prst="rect">
            <a:avLst/>
          </a:prstGeom>
          <a:noFill/>
          <a:ln/>
        </p:spPr>
        <p:txBody>
          <a:bodyPr wrap="squar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Unpredictable shocks that blindside organizations</a:t>
            </a:r>
            <a:endParaRPr lang="en-US" sz="1850" dirty="0"/>
          </a:p>
        </p:txBody>
      </p:sp>
      <p:sp>
        <p:nvSpPr>
          <p:cNvPr id="8" name="Shape 5"/>
          <p:cNvSpPr/>
          <p:nvPr/>
        </p:nvSpPr>
        <p:spPr>
          <a:xfrm>
            <a:off x="5259038" y="5805241"/>
            <a:ext cx="4158734" cy="1785938"/>
          </a:xfrm>
          <a:prstGeom prst="roundRect">
            <a:avLst>
              <a:gd name="adj" fmla="val 20105"/>
            </a:avLst>
          </a:prstGeom>
          <a:solidFill>
            <a:srgbClr val="00002E"/>
          </a:solidFill>
          <a:ln w="22860">
            <a:solidFill>
              <a:srgbClr val="D7425E"/>
            </a:solidFill>
            <a:prstDash val="solid"/>
          </a:ln>
        </p:spPr>
        <p:txBody>
          <a:bodyPr/>
          <a:lstStyle/>
          <a:p>
            <a:endParaRPr lang="en-US"/>
          </a:p>
        </p:txBody>
      </p:sp>
      <p:sp>
        <p:nvSpPr>
          <p:cNvPr id="9" name="Text 6"/>
          <p:cNvSpPr/>
          <p:nvPr/>
        </p:nvSpPr>
        <p:spPr>
          <a:xfrm>
            <a:off x="5977870" y="6201006"/>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Gray Rhinos</a:t>
            </a:r>
            <a:endParaRPr lang="en-US" sz="2200" dirty="0"/>
          </a:p>
        </p:txBody>
      </p:sp>
      <p:sp>
        <p:nvSpPr>
          <p:cNvPr id="10" name="Text 7"/>
          <p:cNvSpPr/>
          <p:nvPr/>
        </p:nvSpPr>
        <p:spPr>
          <a:xfrm>
            <a:off x="5691325" y="6667656"/>
            <a:ext cx="3634383" cy="766048"/>
          </a:xfrm>
          <a:prstGeom prst="rect">
            <a:avLst/>
          </a:prstGeom>
          <a:noFill/>
          <a:ln/>
        </p:spPr>
        <p:txBody>
          <a:bodyPr wrap="squar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Obvious threats we choose to ignore</a:t>
            </a:r>
            <a:endParaRPr lang="en-US" sz="1850" dirty="0"/>
          </a:p>
        </p:txBody>
      </p:sp>
      <p:sp>
        <p:nvSpPr>
          <p:cNvPr id="11" name="Shape 8"/>
          <p:cNvSpPr/>
          <p:nvPr/>
        </p:nvSpPr>
        <p:spPr>
          <a:xfrm>
            <a:off x="9970998" y="5805241"/>
            <a:ext cx="4158853" cy="1785938"/>
          </a:xfrm>
          <a:prstGeom prst="roundRect">
            <a:avLst>
              <a:gd name="adj" fmla="val 20105"/>
            </a:avLst>
          </a:prstGeom>
          <a:solidFill>
            <a:srgbClr val="00002E"/>
          </a:solidFill>
          <a:ln w="22860">
            <a:solidFill>
              <a:srgbClr val="DD785E"/>
            </a:solidFill>
            <a:prstDash val="solid"/>
          </a:ln>
        </p:spPr>
        <p:txBody>
          <a:bodyPr/>
          <a:lstStyle/>
          <a:p>
            <a:endParaRPr lang="en-US"/>
          </a:p>
        </p:txBody>
      </p:sp>
      <p:sp>
        <p:nvSpPr>
          <p:cNvPr id="12" name="Text 9"/>
          <p:cNvSpPr/>
          <p:nvPr/>
        </p:nvSpPr>
        <p:spPr>
          <a:xfrm>
            <a:off x="10785779" y="6178423"/>
            <a:ext cx="2816185" cy="351949"/>
          </a:xfrm>
          <a:prstGeom prst="rect">
            <a:avLst/>
          </a:prstGeom>
          <a:noFill/>
          <a:ln/>
        </p:spPr>
        <p:txBody>
          <a:bodyPr wrap="none" lIns="0" tIns="0" rIns="0" bIns="0" rtlCol="0" anchor="t"/>
          <a:lstStyle/>
          <a:p>
            <a:pPr marL="0" indent="0" algn="ctr">
              <a:lnSpc>
                <a:spcPts val="2750"/>
              </a:lnSpc>
              <a:buNone/>
            </a:pPr>
            <a:r>
              <a:rPr lang="en-US" sz="2200" dirty="0">
                <a:solidFill>
                  <a:srgbClr val="FFFFFF"/>
                </a:solidFill>
                <a:latin typeface="Nunito Semi Bold" pitchFamily="34" charset="0"/>
                <a:ea typeface="Nunito Semi Bold" pitchFamily="34" charset="-122"/>
                <a:cs typeface="Nunito Semi Bold" pitchFamily="34" charset="-120"/>
              </a:rPr>
              <a:t>Pink Elephants</a:t>
            </a:r>
            <a:endParaRPr lang="en-US" sz="2200" dirty="0"/>
          </a:p>
        </p:txBody>
      </p:sp>
      <p:sp>
        <p:nvSpPr>
          <p:cNvPr id="13" name="Text 10"/>
          <p:cNvSpPr/>
          <p:nvPr/>
        </p:nvSpPr>
        <p:spPr>
          <a:xfrm>
            <a:off x="10376620" y="6742596"/>
            <a:ext cx="3634502" cy="383024"/>
          </a:xfrm>
          <a:prstGeom prst="rect">
            <a:avLst/>
          </a:prstGeom>
          <a:noFill/>
          <a:ln/>
        </p:spPr>
        <p:txBody>
          <a:bodyPr wrap="none" lIns="0" tIns="0" rIns="0" bIns="0" rtlCol="0" anchor="t"/>
          <a:lstStyle/>
          <a:p>
            <a:pPr marL="0" indent="0" algn="ctr">
              <a:lnSpc>
                <a:spcPts val="3000"/>
              </a:lnSpc>
              <a:buNone/>
            </a:pPr>
            <a:r>
              <a:rPr lang="en-US" sz="1850" dirty="0">
                <a:solidFill>
                  <a:srgbClr val="FFFFFF"/>
                </a:solidFill>
                <a:latin typeface="PT Sans" pitchFamily="34" charset="0"/>
                <a:ea typeface="PT Sans" pitchFamily="34" charset="-122"/>
                <a:cs typeface="PT Sans" pitchFamily="34" charset="-120"/>
              </a:rPr>
              <a:t>Ignored risks hiding in plain sight</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3305" y="568285"/>
            <a:ext cx="6511766" cy="607814"/>
          </a:xfrm>
          <a:prstGeom prst="rect">
            <a:avLst/>
          </a:prstGeom>
          <a:noFill/>
          <a:ln/>
        </p:spPr>
        <p:txBody>
          <a:bodyPr wrap="none" lIns="0" tIns="0" rIns="0" bIns="0" rtlCol="0" anchor="t"/>
          <a:lstStyle/>
          <a:p>
            <a:pPr marL="0" indent="0" algn="l">
              <a:lnSpc>
                <a:spcPts val="4750"/>
              </a:lnSpc>
              <a:buNone/>
            </a:pPr>
            <a:r>
              <a:rPr lang="en-US" sz="3800" dirty="0">
                <a:solidFill>
                  <a:srgbClr val="FFFFFF"/>
                </a:solidFill>
                <a:latin typeface="Nunito Semi Bold" pitchFamily="34" charset="0"/>
                <a:ea typeface="Nunito Semi Bold" pitchFamily="34" charset="-122"/>
                <a:cs typeface="Nunito Semi Bold" pitchFamily="34" charset="-120"/>
              </a:rPr>
              <a:t>The Science of Cognitive Bias</a:t>
            </a:r>
            <a:endParaRPr lang="en-US" sz="3800" dirty="0"/>
          </a:p>
        </p:txBody>
      </p:sp>
      <p:sp>
        <p:nvSpPr>
          <p:cNvPr id="4" name="Shape 2"/>
          <p:cNvSpPr/>
          <p:nvPr/>
        </p:nvSpPr>
        <p:spPr>
          <a:xfrm>
            <a:off x="723305" y="2483048"/>
            <a:ext cx="6488549" cy="2849642"/>
          </a:xfrm>
          <a:prstGeom prst="roundRect">
            <a:avLst>
              <a:gd name="adj" fmla="val 10878"/>
            </a:avLst>
          </a:prstGeom>
          <a:solidFill>
            <a:srgbClr val="00002E"/>
          </a:solidFill>
          <a:ln w="22860">
            <a:solidFill>
              <a:srgbClr val="F2B42D"/>
            </a:solidFill>
            <a:prstDash val="solid"/>
          </a:ln>
        </p:spPr>
        <p:txBody>
          <a:bodyPr/>
          <a:lstStyle/>
          <a:p>
            <a:endParaRPr lang="en-US"/>
          </a:p>
        </p:txBody>
      </p:sp>
      <p:sp>
        <p:nvSpPr>
          <p:cNvPr id="5" name="Shape 3"/>
          <p:cNvSpPr/>
          <p:nvPr/>
        </p:nvSpPr>
        <p:spPr>
          <a:xfrm>
            <a:off x="952738" y="2712482"/>
            <a:ext cx="619958" cy="619958"/>
          </a:xfrm>
          <a:prstGeom prst="roundRect">
            <a:avLst>
              <a:gd name="adj" fmla="val 14747911"/>
            </a:avLst>
          </a:prstGeom>
          <a:solidFill>
            <a:srgbClr val="F2B42D"/>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1123236" y="2848094"/>
            <a:ext cx="278963" cy="348734"/>
          </a:xfrm>
          <a:prstGeom prst="rect">
            <a:avLst/>
          </a:prstGeom>
        </p:spPr>
      </p:pic>
      <p:sp>
        <p:nvSpPr>
          <p:cNvPr id="7" name="Text 4"/>
          <p:cNvSpPr/>
          <p:nvPr/>
        </p:nvSpPr>
        <p:spPr>
          <a:xfrm>
            <a:off x="952738" y="3539014"/>
            <a:ext cx="3170039" cy="303848"/>
          </a:xfrm>
          <a:prstGeom prst="rect">
            <a:avLst/>
          </a:prstGeom>
          <a:noFill/>
          <a:ln/>
        </p:spPr>
        <p:txBody>
          <a:bodyPr wrap="none" lIns="0" tIns="0" rIns="0" bIns="0" rtlCol="0" anchor="t"/>
          <a:lstStyle/>
          <a:p>
            <a:pPr marL="0" indent="0" algn="l">
              <a:lnSpc>
                <a:spcPts val="2350"/>
              </a:lnSpc>
              <a:buNone/>
            </a:pPr>
            <a:r>
              <a:rPr lang="en-US" sz="1900" dirty="0">
                <a:solidFill>
                  <a:srgbClr val="FFFFFF"/>
                </a:solidFill>
                <a:latin typeface="Nunito Semi Bold" pitchFamily="34" charset="0"/>
                <a:ea typeface="Nunito Semi Bold" pitchFamily="34" charset="-122"/>
                <a:cs typeface="Nunito Semi Bold" pitchFamily="34" charset="-120"/>
              </a:rPr>
              <a:t>System 1 (Fast &amp; Automatic)</a:t>
            </a:r>
            <a:endParaRPr lang="en-US" sz="1900" dirty="0"/>
          </a:p>
        </p:txBody>
      </p:sp>
      <p:sp>
        <p:nvSpPr>
          <p:cNvPr id="8" name="Text 5"/>
          <p:cNvSpPr/>
          <p:nvPr/>
        </p:nvSpPr>
        <p:spPr>
          <a:xfrm>
            <a:off x="952738" y="3966805"/>
            <a:ext cx="6029682" cy="3306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Intuitive, effortless, emotional</a:t>
            </a:r>
            <a:endParaRPr lang="en-US" sz="1600" dirty="0"/>
          </a:p>
        </p:txBody>
      </p:sp>
      <p:sp>
        <p:nvSpPr>
          <p:cNvPr id="9" name="Text 6"/>
          <p:cNvSpPr/>
          <p:nvPr/>
        </p:nvSpPr>
        <p:spPr>
          <a:xfrm>
            <a:off x="952738" y="4369713"/>
            <a:ext cx="6029682" cy="3306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Heuristic-driven (mental shortcuts)</a:t>
            </a:r>
            <a:endParaRPr lang="en-US" sz="1600" dirty="0"/>
          </a:p>
        </p:txBody>
      </p:sp>
      <p:sp>
        <p:nvSpPr>
          <p:cNvPr id="10" name="Text 7"/>
          <p:cNvSpPr/>
          <p:nvPr/>
        </p:nvSpPr>
        <p:spPr>
          <a:xfrm>
            <a:off x="952738" y="4772620"/>
            <a:ext cx="6029682" cy="3306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Prone to bias</a:t>
            </a:r>
            <a:endParaRPr lang="en-US" sz="1600" dirty="0"/>
          </a:p>
        </p:txBody>
      </p:sp>
      <p:sp>
        <p:nvSpPr>
          <p:cNvPr id="11" name="Shape 8"/>
          <p:cNvSpPr/>
          <p:nvPr/>
        </p:nvSpPr>
        <p:spPr>
          <a:xfrm>
            <a:off x="7418427" y="2483048"/>
            <a:ext cx="6488668" cy="2849642"/>
          </a:xfrm>
          <a:prstGeom prst="roundRect">
            <a:avLst>
              <a:gd name="adj" fmla="val 10878"/>
            </a:avLst>
          </a:prstGeom>
          <a:solidFill>
            <a:srgbClr val="00002E"/>
          </a:solidFill>
          <a:ln w="22860">
            <a:solidFill>
              <a:srgbClr val="D7425E"/>
            </a:solidFill>
            <a:prstDash val="solid"/>
          </a:ln>
        </p:spPr>
        <p:txBody>
          <a:bodyPr/>
          <a:lstStyle/>
          <a:p>
            <a:endParaRPr lang="en-US"/>
          </a:p>
        </p:txBody>
      </p:sp>
      <p:sp>
        <p:nvSpPr>
          <p:cNvPr id="12" name="Shape 9"/>
          <p:cNvSpPr/>
          <p:nvPr/>
        </p:nvSpPr>
        <p:spPr>
          <a:xfrm>
            <a:off x="7647861" y="2712482"/>
            <a:ext cx="619958" cy="619958"/>
          </a:xfrm>
          <a:prstGeom prst="roundRect">
            <a:avLst>
              <a:gd name="adj" fmla="val 14747911"/>
            </a:avLst>
          </a:prstGeom>
          <a:solidFill>
            <a:srgbClr val="D7425E"/>
          </a:solidFill>
          <a:ln/>
        </p:spPr>
        <p:txBody>
          <a:bodyPr/>
          <a:lstStyle/>
          <a:p>
            <a:endParaRPr lang="en-US"/>
          </a:p>
        </p:txBody>
      </p:sp>
      <p:pic>
        <p:nvPicPr>
          <p:cNvPr id="13" name="Image 1" descr="preencoded.png"/>
          <p:cNvPicPr>
            <a:picLocks noChangeAspect="1"/>
          </p:cNvPicPr>
          <p:nvPr/>
        </p:nvPicPr>
        <p:blipFill>
          <a:blip r:embed="rId4"/>
          <a:stretch>
            <a:fillRect/>
          </a:stretch>
        </p:blipFill>
        <p:spPr>
          <a:xfrm>
            <a:off x="7818358" y="2848094"/>
            <a:ext cx="278963" cy="348734"/>
          </a:xfrm>
          <a:prstGeom prst="rect">
            <a:avLst/>
          </a:prstGeom>
        </p:spPr>
      </p:pic>
      <p:sp>
        <p:nvSpPr>
          <p:cNvPr id="14" name="Text 10"/>
          <p:cNvSpPr/>
          <p:nvPr/>
        </p:nvSpPr>
        <p:spPr>
          <a:xfrm>
            <a:off x="7647861" y="3539014"/>
            <a:ext cx="3276957" cy="303848"/>
          </a:xfrm>
          <a:prstGeom prst="rect">
            <a:avLst/>
          </a:prstGeom>
          <a:noFill/>
          <a:ln/>
        </p:spPr>
        <p:txBody>
          <a:bodyPr wrap="none" lIns="0" tIns="0" rIns="0" bIns="0" rtlCol="0" anchor="t"/>
          <a:lstStyle/>
          <a:p>
            <a:pPr marL="0" indent="0" algn="l">
              <a:lnSpc>
                <a:spcPts val="2350"/>
              </a:lnSpc>
              <a:buNone/>
            </a:pPr>
            <a:r>
              <a:rPr lang="en-US" sz="1900" dirty="0">
                <a:solidFill>
                  <a:srgbClr val="FFFFFF"/>
                </a:solidFill>
                <a:latin typeface="Nunito Semi Bold" pitchFamily="34" charset="0"/>
                <a:ea typeface="Nunito Semi Bold" pitchFamily="34" charset="-122"/>
                <a:cs typeface="Nunito Semi Bold" pitchFamily="34" charset="-120"/>
              </a:rPr>
              <a:t>System 2 (Slow &amp; Deliberate)</a:t>
            </a:r>
            <a:endParaRPr lang="en-US" sz="1900" dirty="0"/>
          </a:p>
        </p:txBody>
      </p:sp>
      <p:sp>
        <p:nvSpPr>
          <p:cNvPr id="15" name="Text 11"/>
          <p:cNvSpPr/>
          <p:nvPr/>
        </p:nvSpPr>
        <p:spPr>
          <a:xfrm>
            <a:off x="7647861" y="3966805"/>
            <a:ext cx="6029801" cy="3306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Analytical, controlled, logical</a:t>
            </a:r>
            <a:endParaRPr lang="en-US" sz="1600" dirty="0"/>
          </a:p>
        </p:txBody>
      </p:sp>
      <p:sp>
        <p:nvSpPr>
          <p:cNvPr id="16" name="Text 12"/>
          <p:cNvSpPr/>
          <p:nvPr/>
        </p:nvSpPr>
        <p:spPr>
          <a:xfrm>
            <a:off x="7647861" y="4369713"/>
            <a:ext cx="6029801" cy="3306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Resource-intensive</a:t>
            </a:r>
            <a:endParaRPr lang="en-US" sz="1600" dirty="0"/>
          </a:p>
        </p:txBody>
      </p:sp>
      <p:sp>
        <p:nvSpPr>
          <p:cNvPr id="17" name="Text 13"/>
          <p:cNvSpPr/>
          <p:nvPr/>
        </p:nvSpPr>
        <p:spPr>
          <a:xfrm>
            <a:off x="7647861" y="4772620"/>
            <a:ext cx="6029801" cy="3306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FFFFFF"/>
                </a:solidFill>
                <a:latin typeface="PT Sans" pitchFamily="34" charset="0"/>
                <a:ea typeface="PT Sans" pitchFamily="34" charset="-122"/>
                <a:cs typeface="PT Sans" pitchFamily="34" charset="-120"/>
              </a:rPr>
              <a:t>Reduces bias</a:t>
            </a:r>
            <a:endParaRPr lang="en-US" sz="1600" dirty="0"/>
          </a:p>
        </p:txBody>
      </p:sp>
      <p:sp>
        <p:nvSpPr>
          <p:cNvPr id="19" name="Shape 15"/>
          <p:cNvSpPr/>
          <p:nvPr/>
        </p:nvSpPr>
        <p:spPr>
          <a:xfrm>
            <a:off x="723305" y="6458783"/>
            <a:ext cx="13183791" cy="1208603"/>
          </a:xfrm>
          <a:prstGeom prst="roundRect">
            <a:avLst>
              <a:gd name="adj" fmla="val 25649"/>
            </a:avLst>
          </a:prstGeom>
          <a:solidFill>
            <a:srgbClr val="450707"/>
          </a:solidFill>
          <a:ln/>
        </p:spPr>
        <p:txBody>
          <a:bodyPr/>
          <a:lstStyle/>
          <a:p>
            <a:endParaRPr lang="en-US"/>
          </a:p>
        </p:txBody>
      </p:sp>
      <p:pic>
        <p:nvPicPr>
          <p:cNvPr id="20" name="Image 2" descr="preencoded.png"/>
          <p:cNvPicPr>
            <a:picLocks noChangeAspect="1"/>
          </p:cNvPicPr>
          <p:nvPr/>
        </p:nvPicPr>
        <p:blipFill>
          <a:blip r:embed="rId5"/>
          <a:stretch>
            <a:fillRect/>
          </a:stretch>
        </p:blipFill>
        <p:spPr>
          <a:xfrm>
            <a:off x="929878" y="6779895"/>
            <a:ext cx="258247" cy="206573"/>
          </a:xfrm>
          <a:prstGeom prst="rect">
            <a:avLst/>
          </a:prstGeom>
        </p:spPr>
      </p:pic>
      <p:sp>
        <p:nvSpPr>
          <p:cNvPr id="21" name="Text 16"/>
          <p:cNvSpPr/>
          <p:nvPr/>
        </p:nvSpPr>
        <p:spPr>
          <a:xfrm>
            <a:off x="1394698" y="6716911"/>
            <a:ext cx="12305824" cy="661273"/>
          </a:xfrm>
          <a:prstGeom prst="rect">
            <a:avLst/>
          </a:prstGeom>
          <a:noFill/>
          <a:ln/>
        </p:spPr>
        <p:txBody>
          <a:bodyPr wrap="square" lIns="0" tIns="0" rIns="0" bIns="0" rtlCol="0" anchor="t"/>
          <a:lstStyle/>
          <a:p>
            <a:pPr marL="0" indent="0" algn="l">
              <a:lnSpc>
                <a:spcPts val="2600"/>
              </a:lnSpc>
              <a:buNone/>
            </a:pPr>
            <a:r>
              <a:rPr lang="en-US" sz="1600" b="1" dirty="0">
                <a:solidFill>
                  <a:srgbClr val="FFFFFF"/>
                </a:solidFill>
                <a:latin typeface="PT Sans" pitchFamily="34" charset="0"/>
                <a:ea typeface="PT Sans" pitchFamily="34" charset="-122"/>
                <a:cs typeface="PT Sans" pitchFamily="34" charset="-120"/>
              </a:rPr>
              <a:t>The Cybersecurity Connection:</a:t>
            </a:r>
            <a:r>
              <a:rPr lang="en-US" sz="1600" dirty="0">
                <a:solidFill>
                  <a:srgbClr val="FFFFFF"/>
                </a:solidFill>
                <a:latin typeface="PT Sans" pitchFamily="34" charset="0"/>
                <a:ea typeface="PT Sans" pitchFamily="34" charset="-122"/>
                <a:cs typeface="PT Sans" pitchFamily="34" charset="-120"/>
              </a:rPr>
              <a:t> High-pressure SOC environments favor System 1, increasing susceptibility to these biases in critical decisions.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187461" y="625237"/>
            <a:ext cx="8255477" cy="1408033"/>
          </a:xfrm>
          <a:prstGeom prst="rect">
            <a:avLst/>
          </a:prstGeom>
          <a:noFill/>
          <a:ln/>
        </p:spPr>
        <p:txBody>
          <a:bodyPr wrap="square" lIns="0" tIns="0" rIns="0" bIns="0" rtlCol="0" anchor="t"/>
          <a:lstStyle/>
          <a:p>
            <a:pPr marL="0" indent="0" algn="l">
              <a:lnSpc>
                <a:spcPts val="5500"/>
              </a:lnSpc>
              <a:buNone/>
            </a:pPr>
            <a:r>
              <a:rPr lang="en-US" sz="4400" dirty="0">
                <a:solidFill>
                  <a:srgbClr val="FFFFFF"/>
                </a:solidFill>
                <a:latin typeface="Nunito Semi Bold" pitchFamily="34" charset="0"/>
                <a:ea typeface="Nunito Semi Bold" pitchFamily="34" charset="-122"/>
                <a:cs typeface="Nunito Semi Bold" pitchFamily="34" charset="-120"/>
              </a:rPr>
              <a:t>Is the population higher or lower than…?</a:t>
            </a:r>
            <a:endParaRPr lang="en-US" sz="4400" dirty="0"/>
          </a:p>
        </p:txBody>
      </p:sp>
      <p:pic>
        <p:nvPicPr>
          <p:cNvPr id="7" name="Picture 6" descr="A map of turkey with black text&#10;&#10;AI-generated content may be incorrect.">
            <a:extLst>
              <a:ext uri="{FF2B5EF4-FFF2-40B4-BE49-F238E27FC236}">
                <a16:creationId xmlns:a16="http://schemas.microsoft.com/office/drawing/2014/main" id="{13697E90-941F-484A-B960-ACA8B97C46DC}"/>
              </a:ext>
            </a:extLst>
          </p:cNvPr>
          <p:cNvPicPr>
            <a:picLocks noChangeAspect="1"/>
          </p:cNvPicPr>
          <p:nvPr/>
        </p:nvPicPr>
        <p:blipFill>
          <a:blip r:embed="rId3"/>
          <a:stretch>
            <a:fillRect/>
          </a:stretch>
        </p:blipFill>
        <p:spPr>
          <a:xfrm>
            <a:off x="2628085" y="2552897"/>
            <a:ext cx="9374230" cy="48830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1"/>
          <p:cNvSpPr/>
          <p:nvPr/>
        </p:nvSpPr>
        <p:spPr>
          <a:xfrm>
            <a:off x="667748" y="292994"/>
            <a:ext cx="13548122" cy="247412"/>
          </a:xfrm>
          <a:prstGeom prst="rect">
            <a:avLst/>
          </a:prstGeom>
          <a:noFill/>
          <a:ln/>
        </p:spPr>
        <p:txBody>
          <a:bodyPr wrap="none" lIns="0" tIns="0" rIns="0" bIns="0" rtlCol="0" anchor="t"/>
          <a:lstStyle/>
          <a:p>
            <a:pPr marL="0" indent="0" algn="l">
              <a:lnSpc>
                <a:spcPts val="1900"/>
              </a:lnSpc>
              <a:buNone/>
            </a:pPr>
            <a:r>
              <a:rPr lang="en-US" sz="3200" dirty="0">
                <a:solidFill>
                  <a:srgbClr val="FFFFFF"/>
                </a:solidFill>
                <a:latin typeface="PT Sans" pitchFamily="34" charset="0"/>
                <a:ea typeface="PT Sans" pitchFamily="34" charset="-122"/>
                <a:cs typeface="PT Sans" pitchFamily="34" charset="-120"/>
              </a:rPr>
              <a:t>What's the exact population of Turkey?</a:t>
            </a:r>
            <a:endParaRPr lang="en-US" sz="3200" dirty="0"/>
          </a:p>
        </p:txBody>
      </p:sp>
      <p:pic>
        <p:nvPicPr>
          <p:cNvPr id="4" name="Image 0" descr="preencoded.png"/>
          <p:cNvPicPr>
            <a:picLocks noChangeAspect="1"/>
          </p:cNvPicPr>
          <p:nvPr/>
        </p:nvPicPr>
        <p:blipFill>
          <a:blip r:embed="rId3"/>
          <a:stretch>
            <a:fillRect/>
          </a:stretch>
        </p:blipFill>
        <p:spPr>
          <a:xfrm>
            <a:off x="119108" y="584119"/>
            <a:ext cx="13548122" cy="7586901"/>
          </a:xfrm>
          <a:prstGeom prst="rect">
            <a:avLst/>
          </a:prstGeom>
        </p:spPr>
      </p:pic>
      <p:sp>
        <p:nvSpPr>
          <p:cNvPr id="5" name="Text 2"/>
          <p:cNvSpPr/>
          <p:nvPr/>
        </p:nvSpPr>
        <p:spPr>
          <a:xfrm>
            <a:off x="541139" y="9371409"/>
            <a:ext cx="13548122" cy="247412"/>
          </a:xfrm>
          <a:prstGeom prst="rect">
            <a:avLst/>
          </a:prstGeom>
          <a:noFill/>
          <a:ln/>
        </p:spPr>
        <p:txBody>
          <a:bodyPr wrap="none" lIns="0" tIns="0" rIns="0" bIns="0" rtlCol="0" anchor="t"/>
          <a:lstStyle/>
          <a:p>
            <a:pPr marL="0" indent="0" algn="l">
              <a:lnSpc>
                <a:spcPts val="1900"/>
              </a:lnSpc>
              <a:buNone/>
            </a:pPr>
            <a:r>
              <a:rPr lang="en-US" sz="1200" dirty="0">
                <a:solidFill>
                  <a:srgbClr val="FFFFFF"/>
                </a:solidFill>
                <a:latin typeface="PT Sans" pitchFamily="34" charset="0"/>
                <a:ea typeface="PT Sans" pitchFamily="34" charset="-122"/>
                <a:cs typeface="PT Sans" pitchFamily="34" charset="-120"/>
              </a:rPr>
              <a:t>First number heard heavily influences all estimates</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p:cNvSpPr/>
          <p:nvPr/>
        </p:nvSpPr>
        <p:spPr>
          <a:xfrm>
            <a:off x="837724" y="983694"/>
            <a:ext cx="7689652" cy="400407"/>
          </a:xfrm>
          <a:prstGeom prst="rect">
            <a:avLst/>
          </a:prstGeom>
          <a:noFill/>
          <a:ln/>
        </p:spPr>
        <p:txBody>
          <a:bodyPr wrap="none" lIns="0" tIns="0" rIns="0" bIns="0" rtlCol="0" anchor="t"/>
          <a:lstStyle/>
          <a:p>
            <a:pPr marL="0" indent="0" algn="l">
              <a:lnSpc>
                <a:spcPts val="3150"/>
              </a:lnSpc>
              <a:buNone/>
            </a:pPr>
            <a:r>
              <a:rPr lang="en-US" sz="2500" dirty="0">
                <a:solidFill>
                  <a:srgbClr val="FFFFFF"/>
                </a:solidFill>
                <a:latin typeface="Nunito Semi Bold" pitchFamily="34" charset="0"/>
                <a:ea typeface="Nunito Semi Bold" pitchFamily="34" charset="-122"/>
                <a:cs typeface="Nunito Semi Bold" pitchFamily="34" charset="-120"/>
              </a:rPr>
              <a:t>Anchoring Bias: The Foundation of Flawed Decisions</a:t>
            </a:r>
            <a:endParaRPr lang="en-US" sz="2500" dirty="0"/>
          </a:p>
        </p:txBody>
      </p:sp>
      <p:sp>
        <p:nvSpPr>
          <p:cNvPr id="3" name="Text 1"/>
          <p:cNvSpPr/>
          <p:nvPr/>
        </p:nvSpPr>
        <p:spPr>
          <a:xfrm>
            <a:off x="837724" y="1724382"/>
            <a:ext cx="2163247" cy="240149"/>
          </a:xfrm>
          <a:prstGeom prst="rect">
            <a:avLst/>
          </a:prstGeom>
          <a:noFill/>
          <a:ln/>
        </p:spPr>
        <p:txBody>
          <a:bodyPr wrap="none" lIns="0" tIns="0" rIns="0" bIns="0" rtlCol="0" anchor="t"/>
          <a:lstStyle/>
          <a:p>
            <a:pPr marL="0" indent="0" algn="l">
              <a:lnSpc>
                <a:spcPts val="1850"/>
              </a:lnSpc>
              <a:buNone/>
            </a:pPr>
            <a:r>
              <a:rPr lang="en-US" sz="1500" dirty="0">
                <a:solidFill>
                  <a:srgbClr val="FFFFFF"/>
                </a:solidFill>
                <a:latin typeface="Nunito Semi Bold" pitchFamily="34" charset="0"/>
                <a:ea typeface="Nunito Semi Bold" pitchFamily="34" charset="-122"/>
                <a:cs typeface="Nunito Semi Bold" pitchFamily="34" charset="-120"/>
              </a:rPr>
              <a:t>What Is Anchoring Bias?</a:t>
            </a:r>
            <a:endParaRPr lang="en-US" sz="1500" dirty="0"/>
          </a:p>
        </p:txBody>
      </p:sp>
      <p:sp>
        <p:nvSpPr>
          <p:cNvPr id="4" name="Text 2"/>
          <p:cNvSpPr/>
          <p:nvPr/>
        </p:nvSpPr>
        <p:spPr>
          <a:xfrm>
            <a:off x="837724" y="2100620"/>
            <a:ext cx="7640003" cy="870585"/>
          </a:xfrm>
          <a:prstGeom prst="rect">
            <a:avLst/>
          </a:prstGeom>
          <a:noFill/>
          <a:ln/>
        </p:spPr>
        <p:txBody>
          <a:bodyPr wrap="square" lIns="0" tIns="0" rIns="0" bIns="0" rtlCol="0" anchor="t"/>
          <a:lstStyle/>
          <a:p>
            <a:pPr marL="0" indent="0" algn="l">
              <a:lnSpc>
                <a:spcPts val="1700"/>
              </a:lnSpc>
              <a:buNone/>
            </a:pPr>
            <a:r>
              <a:rPr lang="en-US" sz="1050" dirty="0">
                <a:solidFill>
                  <a:srgbClr val="FFFFFF"/>
                </a:solidFill>
                <a:latin typeface="PT Sans" pitchFamily="34" charset="0"/>
                <a:ea typeface="PT Sans" pitchFamily="34" charset="-122"/>
                <a:cs typeface="PT Sans" pitchFamily="34" charset="-120"/>
              </a:rPr>
              <a:t>Anchoring bias, first identified by psychologists Amos Tversky and Daniel Kahneman, describes the cognitive tendency for individuals to over-rely on an initial piece of information (the "anchor") when making subsequent judgments. This initial anchor, whether arbitrary or relevant, disproportionately influences estimates, even when it's logically irrelevant. The mind then makes insufficient adjustments away from this starting point, leading to skewed outcomes.</a:t>
            </a:r>
            <a:endParaRPr lang="en-US" sz="1050" dirty="0"/>
          </a:p>
        </p:txBody>
      </p:sp>
      <p:sp>
        <p:nvSpPr>
          <p:cNvPr id="5" name="Text 3"/>
          <p:cNvSpPr/>
          <p:nvPr/>
        </p:nvSpPr>
        <p:spPr>
          <a:xfrm>
            <a:off x="1041916" y="3124319"/>
            <a:ext cx="7435810" cy="435293"/>
          </a:xfrm>
          <a:prstGeom prst="rect">
            <a:avLst/>
          </a:prstGeom>
          <a:noFill/>
          <a:ln/>
        </p:spPr>
        <p:txBody>
          <a:bodyPr wrap="square" lIns="0" tIns="0" rIns="0" bIns="0" rtlCol="0" anchor="t"/>
          <a:lstStyle/>
          <a:p>
            <a:pPr marL="0" indent="0" algn="l">
              <a:lnSpc>
                <a:spcPts val="1700"/>
              </a:lnSpc>
              <a:buNone/>
            </a:pPr>
            <a:r>
              <a:rPr lang="en-US" sz="1050" dirty="0">
                <a:solidFill>
                  <a:srgbClr val="FFFFFF"/>
                </a:solidFill>
                <a:latin typeface="PT Sans" pitchFamily="34" charset="0"/>
                <a:ea typeface="PT Sans" pitchFamily="34" charset="-122"/>
                <a:cs typeface="PT Sans" pitchFamily="34" charset="-120"/>
              </a:rPr>
              <a:t>"The human mind, operating under cognitive load and heuristics, is prone to anchoring, leading to systematic deviations from rational decision-making in high-stakes environments."</a:t>
            </a:r>
            <a:endParaRPr lang="en-US" sz="1050" dirty="0"/>
          </a:p>
        </p:txBody>
      </p:sp>
      <p:sp>
        <p:nvSpPr>
          <p:cNvPr id="6" name="Shape 4"/>
          <p:cNvSpPr/>
          <p:nvPr/>
        </p:nvSpPr>
        <p:spPr>
          <a:xfrm>
            <a:off x="837724" y="3124319"/>
            <a:ext cx="15240" cy="435293"/>
          </a:xfrm>
          <a:prstGeom prst="rect">
            <a:avLst/>
          </a:prstGeom>
          <a:solidFill>
            <a:srgbClr val="F2B42D"/>
          </a:solidFill>
          <a:ln/>
        </p:spPr>
        <p:txBody>
          <a:bodyPr/>
          <a:lstStyle/>
          <a:p>
            <a:endParaRPr lang="en-US"/>
          </a:p>
        </p:txBody>
      </p:sp>
      <p:sp>
        <p:nvSpPr>
          <p:cNvPr id="7" name="Text 5"/>
          <p:cNvSpPr/>
          <p:nvPr/>
        </p:nvSpPr>
        <p:spPr>
          <a:xfrm>
            <a:off x="837724" y="3712726"/>
            <a:ext cx="3029307" cy="200144"/>
          </a:xfrm>
          <a:prstGeom prst="rect">
            <a:avLst/>
          </a:prstGeom>
          <a:noFill/>
          <a:ln/>
        </p:spPr>
        <p:txBody>
          <a:bodyPr wrap="none" lIns="0" tIns="0" rIns="0" bIns="0" rtlCol="0" anchor="t"/>
          <a:lstStyle/>
          <a:p>
            <a:pPr marL="0" indent="0" algn="l">
              <a:lnSpc>
                <a:spcPts val="1550"/>
              </a:lnSpc>
              <a:buNone/>
            </a:pPr>
            <a:r>
              <a:rPr lang="en-US" sz="1250" dirty="0">
                <a:solidFill>
                  <a:srgbClr val="FFFFFF"/>
                </a:solidFill>
                <a:latin typeface="Nunito Semi Bold" pitchFamily="34" charset="0"/>
                <a:ea typeface="Nunito Semi Bold" pitchFamily="34" charset="-122"/>
                <a:cs typeface="Nunito Semi Bold" pitchFamily="34" charset="-120"/>
              </a:rPr>
              <a:t>Real-World Implementations &amp; Examples</a:t>
            </a:r>
            <a:endParaRPr lang="en-US" sz="1250" dirty="0"/>
          </a:p>
        </p:txBody>
      </p:sp>
      <p:sp>
        <p:nvSpPr>
          <p:cNvPr id="8" name="Text 6"/>
          <p:cNvSpPr/>
          <p:nvPr/>
        </p:nvSpPr>
        <p:spPr>
          <a:xfrm>
            <a:off x="837724" y="4048958"/>
            <a:ext cx="7640003" cy="870585"/>
          </a:xfrm>
          <a:prstGeom prst="rect">
            <a:avLst/>
          </a:prstGeom>
          <a:noFill/>
          <a:ln/>
        </p:spPr>
        <p:txBody>
          <a:bodyPr wrap="square" lIns="0" tIns="0" rIns="0" bIns="0" rtlCol="0" anchor="t"/>
          <a:lstStyle/>
          <a:p>
            <a:pPr marL="0" indent="0" algn="l">
              <a:lnSpc>
                <a:spcPts val="1700"/>
              </a:lnSpc>
              <a:buNone/>
            </a:pPr>
            <a:r>
              <a:rPr lang="en-US" sz="1050" b="1" dirty="0">
                <a:solidFill>
                  <a:srgbClr val="FFFFFF"/>
                </a:solidFill>
                <a:latin typeface="PT Sans" pitchFamily="34" charset="0"/>
                <a:ea typeface="PT Sans" pitchFamily="34" charset="-122"/>
                <a:cs typeface="PT Sans" pitchFamily="34" charset="-120"/>
              </a:rPr>
              <a:t>Real Estate Valuation:</a:t>
            </a:r>
            <a:r>
              <a:rPr lang="en-US" sz="1050" dirty="0">
                <a:solidFill>
                  <a:srgbClr val="FFFFFF"/>
                </a:solidFill>
                <a:latin typeface="PT Sans" pitchFamily="34" charset="0"/>
                <a:ea typeface="PT Sans" pitchFamily="34" charset="-122"/>
                <a:cs typeface="PT Sans" pitchFamily="34" charset="-120"/>
              </a:rPr>
              <a:t> Consider a real estate scenario where a luxury property is initially listed at </a:t>
            </a:r>
            <a:r>
              <a:rPr lang="en-US" sz="1050" b="1" dirty="0">
                <a:solidFill>
                  <a:srgbClr val="5CC97B"/>
                </a:solidFill>
                <a:latin typeface="PT Sans" pitchFamily="34" charset="0"/>
                <a:ea typeface="PT Sans" pitchFamily="34" charset="-122"/>
                <a:cs typeface="PT Sans" pitchFamily="34" charset="-120"/>
              </a:rPr>
              <a:t>$5.5 million</a:t>
            </a:r>
            <a:r>
              <a:rPr lang="en-US" sz="1050" dirty="0">
                <a:solidFill>
                  <a:srgbClr val="FFFFFF"/>
                </a:solidFill>
                <a:latin typeface="PT Sans" pitchFamily="34" charset="0"/>
                <a:ea typeface="PT Sans" pitchFamily="34" charset="-122"/>
                <a:cs typeface="PT Sans" pitchFamily="34" charset="-120"/>
              </a:rPr>
              <a:t>. Even if its true market value is closer to $4 million, this high anchor can psychologically inflate buyers' perceptions. Subsequent properties shown in the $3.8-$4.2 million range might then appear to be "bargains," leading to quicker sales or higher offers than they would have commanded without the initial high anchor. This strategy can increase average sale prices by </a:t>
            </a:r>
            <a:r>
              <a:rPr lang="en-US" sz="1050" b="1" dirty="0">
                <a:solidFill>
                  <a:srgbClr val="FFFFFF"/>
                </a:solidFill>
                <a:latin typeface="PT Sans" pitchFamily="34" charset="0"/>
                <a:ea typeface="PT Sans" pitchFamily="34" charset="-122"/>
                <a:cs typeface="PT Sans" pitchFamily="34" charset="-120"/>
              </a:rPr>
              <a:t>5-10%</a:t>
            </a:r>
            <a:r>
              <a:rPr lang="en-US" sz="1050" dirty="0">
                <a:solidFill>
                  <a:srgbClr val="FFFFFF"/>
                </a:solidFill>
                <a:latin typeface="PT Sans" pitchFamily="34" charset="0"/>
                <a:ea typeface="PT Sans" pitchFamily="34" charset="-122"/>
                <a:cs typeface="PT Sans" pitchFamily="34" charset="-120"/>
              </a:rPr>
              <a:t> in competitive markets.</a:t>
            </a:r>
            <a:endParaRPr lang="en-US" sz="1050" dirty="0"/>
          </a:p>
        </p:txBody>
      </p:sp>
      <p:sp>
        <p:nvSpPr>
          <p:cNvPr id="9" name="Text 7"/>
          <p:cNvSpPr/>
          <p:nvPr/>
        </p:nvSpPr>
        <p:spPr>
          <a:xfrm>
            <a:off x="837724" y="5042059"/>
            <a:ext cx="7640003" cy="1088231"/>
          </a:xfrm>
          <a:prstGeom prst="rect">
            <a:avLst/>
          </a:prstGeom>
          <a:noFill/>
          <a:ln/>
        </p:spPr>
        <p:txBody>
          <a:bodyPr wrap="square" lIns="0" tIns="0" rIns="0" bIns="0" rtlCol="0" anchor="t"/>
          <a:lstStyle/>
          <a:p>
            <a:pPr marL="0" indent="0" algn="l">
              <a:lnSpc>
                <a:spcPts val="1700"/>
              </a:lnSpc>
              <a:buNone/>
            </a:pPr>
            <a:r>
              <a:rPr lang="en-US" sz="1050" b="1" dirty="0">
                <a:solidFill>
                  <a:srgbClr val="FFFFFF"/>
                </a:solidFill>
                <a:latin typeface="PT Sans" pitchFamily="34" charset="0"/>
                <a:ea typeface="PT Sans" pitchFamily="34" charset="-122"/>
                <a:cs typeface="PT Sans" pitchFamily="34" charset="-120"/>
              </a:rPr>
              <a:t>Corporate Security Budgeting:</a:t>
            </a:r>
            <a:r>
              <a:rPr lang="en-US" sz="1050" dirty="0">
                <a:solidFill>
                  <a:srgbClr val="FFFFFF"/>
                </a:solidFill>
                <a:latin typeface="PT Sans" pitchFamily="34" charset="0"/>
                <a:ea typeface="PT Sans" pitchFamily="34" charset="-122"/>
                <a:cs typeface="PT Sans" pitchFamily="34" charset="-120"/>
              </a:rPr>
              <a:t> In many corporations, the annual security budget is heavily anchored to the previous year's allocation. For example, if "TechCorp Inc." allocated </a:t>
            </a:r>
            <a:r>
              <a:rPr lang="en-US" sz="1050" b="1" dirty="0">
                <a:solidFill>
                  <a:srgbClr val="5E98F1"/>
                </a:solidFill>
                <a:latin typeface="PT Sans" pitchFamily="34" charset="0"/>
                <a:ea typeface="PT Sans" pitchFamily="34" charset="-122"/>
                <a:cs typeface="PT Sans" pitchFamily="34" charset="-120"/>
              </a:rPr>
              <a:t>$1.2 million</a:t>
            </a:r>
            <a:r>
              <a:rPr lang="en-US" sz="1050" dirty="0">
                <a:solidFill>
                  <a:srgbClr val="FFFFFF"/>
                </a:solidFill>
                <a:latin typeface="PT Sans" pitchFamily="34" charset="0"/>
                <a:ea typeface="PT Sans" pitchFamily="34" charset="-122"/>
                <a:cs typeface="PT Sans" pitchFamily="34" charset="-120"/>
              </a:rPr>
              <a:t> for cybersecurity in 2022, the 2023 budget discussions often begin with $1.2 million as the baseline, rather than a zero-based assessment of evolving threats. This anchoring can lead to underinvestment in critical new areas like advanced persistent threat (APT) detection or cloud security, even as cyber threats escalate by </a:t>
            </a:r>
            <a:r>
              <a:rPr lang="en-US" sz="1050" b="1" dirty="0">
                <a:solidFill>
                  <a:srgbClr val="FFFFFF"/>
                </a:solidFill>
                <a:latin typeface="PT Sans" pitchFamily="34" charset="0"/>
                <a:ea typeface="PT Sans" pitchFamily="34" charset="-122"/>
                <a:cs typeface="PT Sans" pitchFamily="34" charset="-120"/>
              </a:rPr>
              <a:t>20-30% year-over-year</a:t>
            </a:r>
            <a:r>
              <a:rPr lang="en-US" sz="1050" dirty="0">
                <a:solidFill>
                  <a:srgbClr val="FFFFFF"/>
                </a:solidFill>
                <a:latin typeface="PT Sans" pitchFamily="34" charset="0"/>
                <a:ea typeface="PT Sans" pitchFamily="34" charset="-122"/>
                <a:cs typeface="PT Sans" pitchFamily="34" charset="-120"/>
              </a:rPr>
              <a:t>, resulting in potential breaches costing millions.</a:t>
            </a:r>
            <a:endParaRPr lang="en-US" sz="1050" dirty="0"/>
          </a:p>
        </p:txBody>
      </p:sp>
      <p:sp>
        <p:nvSpPr>
          <p:cNvPr id="10" name="Text 8"/>
          <p:cNvSpPr/>
          <p:nvPr/>
        </p:nvSpPr>
        <p:spPr>
          <a:xfrm>
            <a:off x="837724" y="6252805"/>
            <a:ext cx="7640003" cy="870585"/>
          </a:xfrm>
          <a:prstGeom prst="rect">
            <a:avLst/>
          </a:prstGeom>
          <a:noFill/>
          <a:ln/>
        </p:spPr>
        <p:txBody>
          <a:bodyPr wrap="square" lIns="0" tIns="0" rIns="0" bIns="0" rtlCol="0" anchor="t"/>
          <a:lstStyle/>
          <a:p>
            <a:pPr marL="0" indent="0" algn="l">
              <a:lnSpc>
                <a:spcPts val="1700"/>
              </a:lnSpc>
              <a:buNone/>
            </a:pPr>
            <a:r>
              <a:rPr lang="en-US" sz="1050" b="1" dirty="0">
                <a:solidFill>
                  <a:srgbClr val="FFFFFF"/>
                </a:solidFill>
                <a:latin typeface="PT Sans" pitchFamily="34" charset="0"/>
                <a:ea typeface="PT Sans" pitchFamily="34" charset="-122"/>
                <a:cs typeface="PT Sans" pitchFamily="34" charset="-120"/>
              </a:rPr>
              <a:t>Salary Negotiations:</a:t>
            </a:r>
            <a:r>
              <a:rPr lang="en-US" sz="1050" dirty="0">
                <a:solidFill>
                  <a:srgbClr val="FFFFFF"/>
                </a:solidFill>
                <a:latin typeface="PT Sans" pitchFamily="34" charset="0"/>
                <a:ea typeface="PT Sans" pitchFamily="34" charset="-122"/>
                <a:cs typeface="PT Sans" pitchFamily="34" charset="-120"/>
              </a:rPr>
              <a:t> An applicant's initial salary request, even if high, can establish a strong anchor. If a candidate asks for </a:t>
            </a:r>
            <a:r>
              <a:rPr lang="en-US" sz="1050" b="1" dirty="0">
                <a:solidFill>
                  <a:srgbClr val="F9D933"/>
                </a:solidFill>
                <a:latin typeface="PT Sans" pitchFamily="34" charset="0"/>
                <a:ea typeface="PT Sans" pitchFamily="34" charset="-122"/>
                <a:cs typeface="PT Sans" pitchFamily="34" charset="-120"/>
              </a:rPr>
              <a:t>$120,000</a:t>
            </a:r>
            <a:r>
              <a:rPr lang="en-US" sz="1050" dirty="0">
                <a:solidFill>
                  <a:srgbClr val="FFFFFF"/>
                </a:solidFill>
                <a:latin typeface="PT Sans" pitchFamily="34" charset="0"/>
                <a:ea typeface="PT Sans" pitchFamily="34" charset="-122"/>
                <a:cs typeface="PT Sans" pitchFamily="34" charset="-120"/>
              </a:rPr>
              <a:t> for a role with a typical range of $90,000-$105,000, the employer's counter-offer is more likely to be closer to $110,000 than if the candidate had initially proposed $95,000. Research suggests initial offers can influence final salaries by as much as </a:t>
            </a:r>
            <a:r>
              <a:rPr lang="en-US" sz="1050" b="1" dirty="0">
                <a:solidFill>
                  <a:srgbClr val="FFFFFF"/>
                </a:solidFill>
                <a:latin typeface="PT Sans" pitchFamily="34" charset="0"/>
                <a:ea typeface="PT Sans" pitchFamily="34" charset="-122"/>
                <a:cs typeface="PT Sans" pitchFamily="34" charset="-120"/>
              </a:rPr>
              <a:t>15-20%</a:t>
            </a:r>
            <a:r>
              <a:rPr lang="en-US" sz="1050" dirty="0">
                <a:solidFill>
                  <a:srgbClr val="FFFFFF"/>
                </a:solidFill>
                <a:latin typeface="PT Sans" pitchFamily="34" charset="0"/>
                <a:ea typeface="PT Sans" pitchFamily="34" charset="-122"/>
                <a:cs typeface="PT Sans" pitchFamily="34" charset="-120"/>
              </a:rPr>
              <a:t>.</a:t>
            </a:r>
            <a:endParaRPr lang="en-US" sz="1050" dirty="0"/>
          </a:p>
        </p:txBody>
      </p:sp>
      <p:pic>
        <p:nvPicPr>
          <p:cNvPr id="11" name="Image 0" descr="preencoded.png"/>
          <p:cNvPicPr>
            <a:picLocks noChangeAspect="1"/>
          </p:cNvPicPr>
          <p:nvPr/>
        </p:nvPicPr>
        <p:blipFill>
          <a:blip r:embed="rId3"/>
          <a:stretch>
            <a:fillRect/>
          </a:stretch>
        </p:blipFill>
        <p:spPr>
          <a:xfrm>
            <a:off x="8817531" y="1741408"/>
            <a:ext cx="3238619" cy="3238619"/>
          </a:xfrm>
          <a:prstGeom prst="rect">
            <a:avLst/>
          </a:prstGeom>
        </p:spPr>
      </p:pic>
      <p:sp>
        <p:nvSpPr>
          <p:cNvPr id="12" name="Shape 9"/>
          <p:cNvSpPr/>
          <p:nvPr/>
        </p:nvSpPr>
        <p:spPr>
          <a:xfrm>
            <a:off x="8817531" y="5133142"/>
            <a:ext cx="4982647" cy="1884045"/>
          </a:xfrm>
          <a:prstGeom prst="roundRect">
            <a:avLst>
              <a:gd name="adj" fmla="val 10840"/>
            </a:avLst>
          </a:prstGeom>
          <a:solidFill>
            <a:srgbClr val="4B3F02"/>
          </a:solidFill>
          <a:ln/>
        </p:spPr>
        <p:txBody>
          <a:bodyPr/>
          <a:lstStyle/>
          <a:p>
            <a:endParaRPr lang="en-US"/>
          </a:p>
        </p:txBody>
      </p:sp>
      <p:pic>
        <p:nvPicPr>
          <p:cNvPr id="13" name="Image 1" descr="preencoded.png"/>
          <p:cNvPicPr>
            <a:picLocks noChangeAspect="1"/>
          </p:cNvPicPr>
          <p:nvPr/>
        </p:nvPicPr>
        <p:blipFill>
          <a:blip r:embed="rId4"/>
          <a:stretch>
            <a:fillRect/>
          </a:stretch>
        </p:blipFill>
        <p:spPr>
          <a:xfrm>
            <a:off x="8953619" y="5336381"/>
            <a:ext cx="170140" cy="136088"/>
          </a:xfrm>
          <a:prstGeom prst="rect">
            <a:avLst/>
          </a:prstGeom>
        </p:spPr>
      </p:pic>
      <p:sp>
        <p:nvSpPr>
          <p:cNvPr id="14" name="Text 10"/>
          <p:cNvSpPr/>
          <p:nvPr/>
        </p:nvSpPr>
        <p:spPr>
          <a:xfrm>
            <a:off x="9259848" y="5303163"/>
            <a:ext cx="4404241" cy="1523524"/>
          </a:xfrm>
          <a:prstGeom prst="rect">
            <a:avLst/>
          </a:prstGeom>
          <a:noFill/>
          <a:ln/>
        </p:spPr>
        <p:txBody>
          <a:bodyPr wrap="square" lIns="0" tIns="0" rIns="0" bIns="0" rtlCol="0" anchor="t"/>
          <a:lstStyle/>
          <a:p>
            <a:pPr marL="0" indent="0" algn="l">
              <a:lnSpc>
                <a:spcPts val="1700"/>
              </a:lnSpc>
              <a:buNone/>
            </a:pPr>
            <a:r>
              <a:rPr lang="en-US" sz="1050" b="1" dirty="0">
                <a:solidFill>
                  <a:srgbClr val="FFFFFF"/>
                </a:solidFill>
                <a:latin typeface="PT Sans" pitchFamily="34" charset="0"/>
                <a:ea typeface="PT Sans" pitchFamily="34" charset="-122"/>
                <a:cs typeface="PT Sans" pitchFamily="34" charset="-120"/>
              </a:rPr>
              <a:t>Critical Insight:</a:t>
            </a:r>
            <a:r>
              <a:rPr lang="en-US" sz="1050" dirty="0">
                <a:solidFill>
                  <a:srgbClr val="FFFFFF"/>
                </a:solidFill>
                <a:latin typeface="PT Sans" pitchFamily="34" charset="0"/>
                <a:ea typeface="PT Sans" pitchFamily="34" charset="-122"/>
                <a:cs typeface="PT Sans" pitchFamily="34" charset="-120"/>
              </a:rPr>
              <a:t> Anchoring isn't merely an individual cognitive quirk. In corporate environments, it fundamentally shapes organizational risk appetite, influences strategic planning, and can lock in inefficient resource allocations for multi-year projects or even entire business units. A </a:t>
            </a:r>
            <a:r>
              <a:rPr lang="en-US" sz="1050" b="1" dirty="0">
                <a:solidFill>
                  <a:srgbClr val="FFFFFF"/>
                </a:solidFill>
                <a:latin typeface="PT Sans" pitchFamily="34" charset="0"/>
                <a:ea typeface="PT Sans" pitchFamily="34" charset="-122"/>
                <a:cs typeface="PT Sans" pitchFamily="34" charset="-120"/>
              </a:rPr>
              <a:t>2019 study by Gartner</a:t>
            </a:r>
            <a:r>
              <a:rPr lang="en-US" sz="1050" dirty="0">
                <a:solidFill>
                  <a:srgbClr val="FFFFFF"/>
                </a:solidFill>
                <a:latin typeface="PT Sans" pitchFamily="34" charset="0"/>
                <a:ea typeface="PT Sans" pitchFamily="34" charset="-122"/>
                <a:cs typeface="PT Sans" pitchFamily="34" charset="-120"/>
              </a:rPr>
              <a:t> revealed that companies failing to actively de-anchor their strategic investments often saw project overruns of </a:t>
            </a:r>
            <a:r>
              <a:rPr lang="en-US" sz="1050" b="1" dirty="0">
                <a:solidFill>
                  <a:srgbClr val="FFFFFF"/>
                </a:solidFill>
                <a:latin typeface="PT Sans" pitchFamily="34" charset="0"/>
                <a:ea typeface="PT Sans" pitchFamily="34" charset="-122"/>
                <a:cs typeface="PT Sans" pitchFamily="34" charset="-120"/>
              </a:rPr>
              <a:t>15-25%</a:t>
            </a:r>
            <a:r>
              <a:rPr lang="en-US" sz="1050" dirty="0">
                <a:solidFill>
                  <a:srgbClr val="FFFFFF"/>
                </a:solidFill>
                <a:latin typeface="PT Sans" pitchFamily="34" charset="0"/>
                <a:ea typeface="PT Sans" pitchFamily="34" charset="-122"/>
                <a:cs typeface="PT Sans" pitchFamily="34" charset="-120"/>
              </a:rPr>
              <a:t> due to initial, unchecked estimates.</a:t>
            </a:r>
            <a:endParaRPr lang="en-US" sz="10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75930" y="931426"/>
            <a:ext cx="7065288" cy="652105"/>
          </a:xfrm>
          <a:prstGeom prst="rect">
            <a:avLst/>
          </a:prstGeom>
          <a:noFill/>
          <a:ln/>
        </p:spPr>
        <p:txBody>
          <a:bodyPr wrap="none" lIns="0" tIns="0" rIns="0" bIns="0" rtlCol="0" anchor="t"/>
          <a:lstStyle/>
          <a:p>
            <a:pPr marL="0" indent="0" algn="l">
              <a:lnSpc>
                <a:spcPts val="5100"/>
              </a:lnSpc>
              <a:buNone/>
            </a:pPr>
            <a:r>
              <a:rPr lang="en-US" sz="4100" dirty="0">
                <a:solidFill>
                  <a:srgbClr val="FFFFFF"/>
                </a:solidFill>
                <a:latin typeface="Nunito Semi Bold" pitchFamily="34" charset="0"/>
                <a:ea typeface="Nunito Semi Bold" pitchFamily="34" charset="-122"/>
                <a:cs typeface="Nunito Semi Bold" pitchFamily="34" charset="-120"/>
              </a:rPr>
              <a:t>The NFL Draft Analysis Game</a:t>
            </a:r>
            <a:endParaRPr lang="en-US" sz="4100" dirty="0"/>
          </a:p>
        </p:txBody>
      </p:sp>
      <p:sp>
        <p:nvSpPr>
          <p:cNvPr id="4" name="Shape 1"/>
          <p:cNvSpPr/>
          <p:nvPr/>
        </p:nvSpPr>
        <p:spPr>
          <a:xfrm>
            <a:off x="775930" y="1916073"/>
            <a:ext cx="7592139" cy="2278142"/>
          </a:xfrm>
          <a:prstGeom prst="roundRect">
            <a:avLst>
              <a:gd name="adj" fmla="val 14599"/>
            </a:avLst>
          </a:prstGeom>
          <a:solidFill>
            <a:srgbClr val="00002E"/>
          </a:solidFill>
          <a:ln w="22860">
            <a:solidFill>
              <a:srgbClr val="F2B42D"/>
            </a:solidFill>
            <a:prstDash val="solid"/>
          </a:ln>
        </p:spPr>
        <p:txBody>
          <a:bodyPr/>
          <a:lstStyle/>
          <a:p>
            <a:endParaRPr lang="en-US"/>
          </a:p>
        </p:txBody>
      </p:sp>
      <p:sp>
        <p:nvSpPr>
          <p:cNvPr id="5" name="Text 2"/>
          <p:cNvSpPr/>
          <p:nvPr/>
        </p:nvSpPr>
        <p:spPr>
          <a:xfrm>
            <a:off x="1020485" y="2160627"/>
            <a:ext cx="2608421" cy="325993"/>
          </a:xfrm>
          <a:prstGeom prst="rect">
            <a:avLst/>
          </a:prstGeom>
          <a:noFill/>
          <a:ln/>
        </p:spPr>
        <p:txBody>
          <a:bodyPr wrap="none" lIns="0" tIns="0" rIns="0" bIns="0" rtlCol="0" anchor="t"/>
          <a:lstStyle/>
          <a:p>
            <a:pPr marL="0" indent="0" algn="l">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Option A</a:t>
            </a:r>
            <a:endParaRPr lang="en-US" sz="2050" dirty="0"/>
          </a:p>
        </p:txBody>
      </p:sp>
      <p:sp>
        <p:nvSpPr>
          <p:cNvPr id="6" name="Text 3"/>
          <p:cNvSpPr/>
          <p:nvPr/>
        </p:nvSpPr>
        <p:spPr>
          <a:xfrm>
            <a:off x="1020485" y="2619613"/>
            <a:ext cx="7103031" cy="354687"/>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6'5", rocket arm</a:t>
            </a:r>
            <a:endParaRPr lang="en-US" sz="1700" dirty="0"/>
          </a:p>
        </p:txBody>
      </p:sp>
      <p:sp>
        <p:nvSpPr>
          <p:cNvPr id="7" name="Text 4"/>
          <p:cNvSpPr/>
          <p:nvPr/>
        </p:nvSpPr>
        <p:spPr>
          <a:xfrm>
            <a:off x="1020485" y="3107293"/>
            <a:ext cx="7103031" cy="354687"/>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Led team to Rose Bowl</a:t>
            </a:r>
            <a:endParaRPr lang="en-US" sz="1700" dirty="0"/>
          </a:p>
        </p:txBody>
      </p:sp>
      <p:sp>
        <p:nvSpPr>
          <p:cNvPr id="8" name="Text 5"/>
          <p:cNvSpPr/>
          <p:nvPr/>
        </p:nvSpPr>
        <p:spPr>
          <a:xfrm>
            <a:off x="1020485" y="3594973"/>
            <a:ext cx="7103031" cy="354687"/>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Pac-10 Player of Year</a:t>
            </a:r>
            <a:endParaRPr lang="en-US" sz="1700" dirty="0"/>
          </a:p>
        </p:txBody>
      </p:sp>
      <p:sp>
        <p:nvSpPr>
          <p:cNvPr id="9" name="Shape 6"/>
          <p:cNvSpPr/>
          <p:nvPr/>
        </p:nvSpPr>
        <p:spPr>
          <a:xfrm>
            <a:off x="775930" y="4415909"/>
            <a:ext cx="7592139" cy="2278142"/>
          </a:xfrm>
          <a:prstGeom prst="roundRect">
            <a:avLst>
              <a:gd name="adj" fmla="val 14599"/>
            </a:avLst>
          </a:prstGeom>
          <a:solidFill>
            <a:srgbClr val="00002E"/>
          </a:solidFill>
          <a:ln w="22860">
            <a:solidFill>
              <a:srgbClr val="D7425E"/>
            </a:solidFill>
            <a:prstDash val="solid"/>
          </a:ln>
        </p:spPr>
        <p:txBody>
          <a:bodyPr/>
          <a:lstStyle/>
          <a:p>
            <a:endParaRPr lang="en-US"/>
          </a:p>
        </p:txBody>
      </p:sp>
      <p:sp>
        <p:nvSpPr>
          <p:cNvPr id="10" name="Text 7"/>
          <p:cNvSpPr/>
          <p:nvPr/>
        </p:nvSpPr>
        <p:spPr>
          <a:xfrm>
            <a:off x="1020485" y="4660463"/>
            <a:ext cx="2608421" cy="325993"/>
          </a:xfrm>
          <a:prstGeom prst="rect">
            <a:avLst/>
          </a:prstGeom>
          <a:noFill/>
          <a:ln/>
        </p:spPr>
        <p:txBody>
          <a:bodyPr wrap="none" lIns="0" tIns="0" rIns="0" bIns="0" rtlCol="0" anchor="t"/>
          <a:lstStyle/>
          <a:p>
            <a:pPr marL="0" indent="0" algn="l">
              <a:lnSpc>
                <a:spcPts val="2550"/>
              </a:lnSpc>
              <a:buNone/>
            </a:pPr>
            <a:r>
              <a:rPr lang="en-US" sz="2050" dirty="0">
                <a:solidFill>
                  <a:srgbClr val="FFFFFF"/>
                </a:solidFill>
                <a:latin typeface="Nunito Semi Bold" pitchFamily="34" charset="0"/>
                <a:ea typeface="Nunito Semi Bold" pitchFamily="34" charset="-122"/>
                <a:cs typeface="Nunito Semi Bold" pitchFamily="34" charset="-120"/>
              </a:rPr>
              <a:t>Option B</a:t>
            </a:r>
            <a:endParaRPr lang="en-US" sz="2050" dirty="0"/>
          </a:p>
        </p:txBody>
      </p:sp>
      <p:sp>
        <p:nvSpPr>
          <p:cNvPr id="11" name="Text 8"/>
          <p:cNvSpPr/>
          <p:nvPr/>
        </p:nvSpPr>
        <p:spPr>
          <a:xfrm>
            <a:off x="1020485" y="5119449"/>
            <a:ext cx="7103031" cy="354687"/>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6'4", good stats</a:t>
            </a:r>
            <a:endParaRPr lang="en-US" sz="1700" dirty="0"/>
          </a:p>
        </p:txBody>
      </p:sp>
      <p:sp>
        <p:nvSpPr>
          <p:cNvPr id="12" name="Text 9"/>
          <p:cNvSpPr/>
          <p:nvPr/>
        </p:nvSpPr>
        <p:spPr>
          <a:xfrm>
            <a:off x="1020485" y="5607129"/>
            <a:ext cx="7103031" cy="354687"/>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Smaller program</a:t>
            </a:r>
            <a:endParaRPr lang="en-US" sz="1700" dirty="0"/>
          </a:p>
        </p:txBody>
      </p:sp>
      <p:sp>
        <p:nvSpPr>
          <p:cNvPr id="13" name="Text 10"/>
          <p:cNvSpPr/>
          <p:nvPr/>
        </p:nvSpPr>
        <p:spPr>
          <a:xfrm>
            <a:off x="1020485" y="6094809"/>
            <a:ext cx="7103031" cy="354687"/>
          </a:xfrm>
          <a:prstGeom prst="rect">
            <a:avLst/>
          </a:prstGeom>
          <a:noFill/>
          <a:ln/>
        </p:spPr>
        <p:txBody>
          <a:bodyPr wrap="none" lIns="0" tIns="0" rIns="0" bIns="0" rtlCol="0" anchor="t"/>
          <a:lstStyle/>
          <a:p>
            <a:pPr marL="0" indent="0" algn="l">
              <a:lnSpc>
                <a:spcPts val="2750"/>
              </a:lnSpc>
              <a:buNone/>
            </a:pPr>
            <a:r>
              <a:rPr lang="en-US" sz="1700" dirty="0">
                <a:solidFill>
                  <a:srgbClr val="FFFFFF"/>
                </a:solidFill>
                <a:latin typeface="PT Sans" pitchFamily="34" charset="0"/>
                <a:ea typeface="PT Sans" pitchFamily="34" charset="-122"/>
                <a:cs typeface="PT Sans" pitchFamily="34" charset="-120"/>
              </a:rPr>
              <a:t>Less impressive metrics</a:t>
            </a:r>
            <a:endParaRPr lang="en-US" sz="1700" dirty="0"/>
          </a:p>
        </p:txBody>
      </p:sp>
      <p:sp>
        <p:nvSpPr>
          <p:cNvPr id="14" name="Text 11"/>
          <p:cNvSpPr/>
          <p:nvPr/>
        </p:nvSpPr>
        <p:spPr>
          <a:xfrm>
            <a:off x="775930" y="6943487"/>
            <a:ext cx="7592139" cy="354687"/>
          </a:xfrm>
          <a:prstGeom prst="rect">
            <a:avLst/>
          </a:prstGeom>
          <a:noFill/>
          <a:ln/>
        </p:spPr>
        <p:txBody>
          <a:bodyPr wrap="none" lIns="0" tIns="0" rIns="0" bIns="0" rtlCol="0" anchor="t"/>
          <a:lstStyle/>
          <a:p>
            <a:pPr marL="0" indent="0" algn="ctr">
              <a:lnSpc>
                <a:spcPts val="2750"/>
              </a:lnSpc>
              <a:buNone/>
            </a:pPr>
            <a:r>
              <a:rPr lang="en-US" sz="1700" dirty="0">
                <a:solidFill>
                  <a:srgbClr val="FFFFFF"/>
                </a:solidFill>
                <a:latin typeface="PT Sans" pitchFamily="34" charset="0"/>
                <a:ea typeface="PT Sans" pitchFamily="34" charset="-122"/>
                <a:cs typeface="PT Sans" pitchFamily="34" charset="-120"/>
              </a:rPr>
              <a:t>Quick Decision: Which QB Would You Draft?</a:t>
            </a:r>
            <a:endParaRPr lang="en-US"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279</TotalTime>
  <Words>5415</Words>
  <Application>Microsoft Office PowerPoint</Application>
  <PresentationFormat>Custom</PresentationFormat>
  <Paragraphs>401</Paragraphs>
  <Slides>28</Slides>
  <Notes>27</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PT Sans</vt:lpstr>
      <vt:lpstr>Amazon Ember</vt:lpstr>
      <vt:lpstr>Nunito Semi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Dutch Schwartz</dc:creator>
  <cp:lastModifiedBy>Dutch Schwartz</cp:lastModifiedBy>
  <cp:revision>5</cp:revision>
  <dcterms:created xsi:type="dcterms:W3CDTF">2025-09-05T00:09:21Z</dcterms:created>
  <dcterms:modified xsi:type="dcterms:W3CDTF">2025-09-05T17:51:32Z</dcterms:modified>
</cp:coreProperties>
</file>