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96" r:id="rId3"/>
    <p:sldId id="284" r:id="rId4"/>
    <p:sldId id="283" r:id="rId5"/>
    <p:sldId id="298" r:id="rId6"/>
    <p:sldId id="285" r:id="rId7"/>
    <p:sldId id="306" r:id="rId8"/>
    <p:sldId id="287" r:id="rId9"/>
    <p:sldId id="257" r:id="rId10"/>
    <p:sldId id="264" r:id="rId11"/>
    <p:sldId id="265" r:id="rId12"/>
    <p:sldId id="268" r:id="rId13"/>
    <p:sldId id="289" r:id="rId14"/>
    <p:sldId id="291" r:id="rId15"/>
    <p:sldId id="292" r:id="rId16"/>
    <p:sldId id="307" r:id="rId17"/>
    <p:sldId id="261" r:id="rId18"/>
    <p:sldId id="262" r:id="rId19"/>
    <p:sldId id="299" r:id="rId20"/>
    <p:sldId id="308" r:id="rId21"/>
    <p:sldId id="300" r:id="rId22"/>
    <p:sldId id="301"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2BEC63-6F6D-58C9-371B-2170D1B9CC48}" name="Candy Alexander" initials="CA" userId="S::candy@alexander-advisory.com::84f20d20-af4c-4943-841b-a6a48082175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0"/>
    <p:restoredTop sz="96208"/>
  </p:normalViewPr>
  <p:slideViewPr>
    <p:cSldViewPr snapToGrid="0">
      <p:cViewPr varScale="1">
        <p:scale>
          <a:sx n="124" d="100"/>
          <a:sy n="124" d="100"/>
        </p:scale>
        <p:origin x="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8DA50-91C9-4642-88EE-32D558D6D0BC}" type="doc">
      <dgm:prSet loTypeId="urn:microsoft.com/office/officeart/2005/8/layout/cycle3" loCatId="" qsTypeId="urn:microsoft.com/office/officeart/2005/8/quickstyle/3d1" qsCatId="3D" csTypeId="urn:microsoft.com/office/officeart/2005/8/colors/accent1_2" csCatId="accent1" phldr="1"/>
      <dgm:spPr/>
      <dgm:t>
        <a:bodyPr/>
        <a:lstStyle/>
        <a:p>
          <a:endParaRPr lang="en-US"/>
        </a:p>
      </dgm:t>
    </dgm:pt>
    <dgm:pt modelId="{210A384C-55B6-9E41-AFF9-45A1069BE900}">
      <dgm:prSet phldrT="[Text]" custT="1"/>
      <dgm:spPr/>
      <dgm:t>
        <a:bodyPr/>
        <a:lstStyle/>
        <a:p>
          <a:r>
            <a:rPr lang="en-US" sz="3300" dirty="0"/>
            <a:t>AI Governance</a:t>
          </a:r>
        </a:p>
        <a:p>
          <a:r>
            <a:rPr lang="en-US" sz="1600" dirty="0"/>
            <a:t>(1) Lawful: respecting all applicable laws &amp; regs.</a:t>
          </a:r>
        </a:p>
      </dgm:t>
    </dgm:pt>
    <dgm:pt modelId="{E1B8B321-E878-D445-8CE6-B31EC0E24294}" type="parTrans" cxnId="{83019AB6-B331-C244-BE2D-950065B38BBE}">
      <dgm:prSet/>
      <dgm:spPr/>
      <dgm:t>
        <a:bodyPr/>
        <a:lstStyle/>
        <a:p>
          <a:endParaRPr lang="en-US"/>
        </a:p>
      </dgm:t>
    </dgm:pt>
    <dgm:pt modelId="{E83B0E5B-0EF1-1545-AF4C-2C38B69EC444}" type="sibTrans" cxnId="{83019AB6-B331-C244-BE2D-950065B38BBE}">
      <dgm:prSet/>
      <dgm:spPr/>
      <dgm:t>
        <a:bodyPr/>
        <a:lstStyle/>
        <a:p>
          <a:endParaRPr lang="en-US"/>
        </a:p>
      </dgm:t>
    </dgm:pt>
    <dgm:pt modelId="{60D9D26A-6624-D44C-9A5E-6D01317C49A8}">
      <dgm:prSet phldrT="[Text]" custT="1"/>
      <dgm:spPr/>
      <dgm:t>
        <a:bodyPr/>
        <a:lstStyle/>
        <a:p>
          <a:r>
            <a:rPr lang="en-US" sz="3300" dirty="0"/>
            <a:t>AI Safety</a:t>
          </a:r>
        </a:p>
        <a:p>
          <a:r>
            <a:rPr lang="en-US" sz="1600" dirty="0"/>
            <a:t>(2) Ethical: respecting ethical principles &amp; values,(… and taking into account its social environment)</a:t>
          </a:r>
        </a:p>
        <a:p>
          <a:endParaRPr lang="en-US" sz="1600" dirty="0"/>
        </a:p>
      </dgm:t>
    </dgm:pt>
    <dgm:pt modelId="{E36C4889-0FFF-1546-B7AB-549C517CBEA9}" type="parTrans" cxnId="{91AA0A03-B461-B944-A6F1-4804309D9BEA}">
      <dgm:prSet/>
      <dgm:spPr/>
      <dgm:t>
        <a:bodyPr/>
        <a:lstStyle/>
        <a:p>
          <a:endParaRPr lang="en-US"/>
        </a:p>
      </dgm:t>
    </dgm:pt>
    <dgm:pt modelId="{B7BA48A9-3CB3-C243-AFFB-1569BEBC301D}" type="sibTrans" cxnId="{91AA0A03-B461-B944-A6F1-4804309D9BEA}">
      <dgm:prSet/>
      <dgm:spPr/>
      <dgm:t>
        <a:bodyPr/>
        <a:lstStyle/>
        <a:p>
          <a:endParaRPr lang="en-US"/>
        </a:p>
      </dgm:t>
    </dgm:pt>
    <dgm:pt modelId="{6129120C-4B01-DC4D-BFD6-189A4A17E5D9}">
      <dgm:prSet phldrT="[Text]" custT="1"/>
      <dgm:spPr/>
      <dgm:t>
        <a:bodyPr/>
        <a:lstStyle/>
        <a:p>
          <a:r>
            <a:rPr lang="en-US" sz="3300" dirty="0"/>
            <a:t>AI Security</a:t>
          </a:r>
        </a:p>
        <a:p>
          <a:r>
            <a:rPr lang="en-US" sz="1600" dirty="0"/>
            <a:t>(3) Robust:  From a technical perspective, (</a:t>
          </a:r>
          <a:r>
            <a:rPr lang="en-US" sz="1800" dirty="0"/>
            <a:t>…)</a:t>
          </a:r>
        </a:p>
      </dgm:t>
    </dgm:pt>
    <dgm:pt modelId="{949B402E-7615-FC4C-84B5-215C4FB367D3}" type="parTrans" cxnId="{B6519DAF-1BE1-4546-9F45-03901EDDA5CE}">
      <dgm:prSet/>
      <dgm:spPr/>
      <dgm:t>
        <a:bodyPr/>
        <a:lstStyle/>
        <a:p>
          <a:endParaRPr lang="en-US"/>
        </a:p>
      </dgm:t>
    </dgm:pt>
    <dgm:pt modelId="{DBED281B-7391-3F4C-BC4B-76E1E57578C7}" type="sibTrans" cxnId="{B6519DAF-1BE1-4546-9F45-03901EDDA5CE}">
      <dgm:prSet/>
      <dgm:spPr/>
      <dgm:t>
        <a:bodyPr/>
        <a:lstStyle/>
        <a:p>
          <a:endParaRPr lang="en-US"/>
        </a:p>
      </dgm:t>
    </dgm:pt>
    <dgm:pt modelId="{87CE70E3-E436-E74B-8211-00DA18B201D2}" type="pres">
      <dgm:prSet presAssocID="{5088DA50-91C9-4642-88EE-32D558D6D0BC}" presName="Name0" presStyleCnt="0">
        <dgm:presLayoutVars>
          <dgm:dir/>
          <dgm:resizeHandles val="exact"/>
        </dgm:presLayoutVars>
      </dgm:prSet>
      <dgm:spPr/>
    </dgm:pt>
    <dgm:pt modelId="{FB570030-7E2D-F949-8BC0-2DD1592EA718}" type="pres">
      <dgm:prSet presAssocID="{5088DA50-91C9-4642-88EE-32D558D6D0BC}" presName="cycle" presStyleCnt="0"/>
      <dgm:spPr/>
    </dgm:pt>
    <dgm:pt modelId="{0CF1196D-E89A-964D-A061-5F76E7C54869}" type="pres">
      <dgm:prSet presAssocID="{210A384C-55B6-9E41-AFF9-45A1069BE900}" presName="nodeFirstNode" presStyleLbl="node1" presStyleIdx="0" presStyleCnt="3">
        <dgm:presLayoutVars>
          <dgm:bulletEnabled val="1"/>
        </dgm:presLayoutVars>
      </dgm:prSet>
      <dgm:spPr/>
    </dgm:pt>
    <dgm:pt modelId="{B38B1D93-CCDF-B348-9FEA-FF3DA2393808}" type="pres">
      <dgm:prSet presAssocID="{E83B0E5B-0EF1-1545-AF4C-2C38B69EC444}" presName="sibTransFirstNode" presStyleLbl="bgShp" presStyleIdx="0" presStyleCnt="1"/>
      <dgm:spPr/>
    </dgm:pt>
    <dgm:pt modelId="{B7FB28E2-536D-2B4F-992B-39EBD8490E7D}" type="pres">
      <dgm:prSet presAssocID="{60D9D26A-6624-D44C-9A5E-6D01317C49A8}" presName="nodeFollowingNodes" presStyleLbl="node1" presStyleIdx="1" presStyleCnt="3" custScaleX="111274" custScaleY="127847" custRadScaleRad="148155" custRadScaleInc="-29652">
        <dgm:presLayoutVars>
          <dgm:bulletEnabled val="1"/>
        </dgm:presLayoutVars>
      </dgm:prSet>
      <dgm:spPr/>
    </dgm:pt>
    <dgm:pt modelId="{A81C624F-EF48-7B44-9600-7DF92BEAAAC1}" type="pres">
      <dgm:prSet presAssocID="{6129120C-4B01-DC4D-BFD6-189A4A17E5D9}" presName="nodeFollowingNodes" presStyleLbl="node1" presStyleIdx="2" presStyleCnt="3" custScaleX="112351" custScaleY="119347" custRadScaleRad="162812" custRadScaleInc="30637">
        <dgm:presLayoutVars>
          <dgm:bulletEnabled val="1"/>
        </dgm:presLayoutVars>
      </dgm:prSet>
      <dgm:spPr/>
    </dgm:pt>
  </dgm:ptLst>
  <dgm:cxnLst>
    <dgm:cxn modelId="{91AA0A03-B461-B944-A6F1-4804309D9BEA}" srcId="{5088DA50-91C9-4642-88EE-32D558D6D0BC}" destId="{60D9D26A-6624-D44C-9A5E-6D01317C49A8}" srcOrd="1" destOrd="0" parTransId="{E36C4889-0FFF-1546-B7AB-549C517CBEA9}" sibTransId="{B7BA48A9-3CB3-C243-AFFB-1569BEBC301D}"/>
    <dgm:cxn modelId="{A1B2FA13-FFDC-0245-8EE4-9A84640DB441}" type="presOf" srcId="{E83B0E5B-0EF1-1545-AF4C-2C38B69EC444}" destId="{B38B1D93-CCDF-B348-9FEA-FF3DA2393808}" srcOrd="0" destOrd="0" presId="urn:microsoft.com/office/officeart/2005/8/layout/cycle3"/>
    <dgm:cxn modelId="{DD5135AE-A58E-4240-83C2-8807461EEE72}" type="presOf" srcId="{5088DA50-91C9-4642-88EE-32D558D6D0BC}" destId="{87CE70E3-E436-E74B-8211-00DA18B201D2}" srcOrd="0" destOrd="0" presId="urn:microsoft.com/office/officeart/2005/8/layout/cycle3"/>
    <dgm:cxn modelId="{B6519DAF-1BE1-4546-9F45-03901EDDA5CE}" srcId="{5088DA50-91C9-4642-88EE-32D558D6D0BC}" destId="{6129120C-4B01-DC4D-BFD6-189A4A17E5D9}" srcOrd="2" destOrd="0" parTransId="{949B402E-7615-FC4C-84B5-215C4FB367D3}" sibTransId="{DBED281B-7391-3F4C-BC4B-76E1E57578C7}"/>
    <dgm:cxn modelId="{83019AB6-B331-C244-BE2D-950065B38BBE}" srcId="{5088DA50-91C9-4642-88EE-32D558D6D0BC}" destId="{210A384C-55B6-9E41-AFF9-45A1069BE900}" srcOrd="0" destOrd="0" parTransId="{E1B8B321-E878-D445-8CE6-B31EC0E24294}" sibTransId="{E83B0E5B-0EF1-1545-AF4C-2C38B69EC444}"/>
    <dgm:cxn modelId="{B98899BF-C921-6B4E-B406-0BEA5FF8AE00}" type="presOf" srcId="{210A384C-55B6-9E41-AFF9-45A1069BE900}" destId="{0CF1196D-E89A-964D-A061-5F76E7C54869}" srcOrd="0" destOrd="0" presId="urn:microsoft.com/office/officeart/2005/8/layout/cycle3"/>
    <dgm:cxn modelId="{4E6DC0CE-4CFA-0547-8F84-B79C411FCB2A}" type="presOf" srcId="{6129120C-4B01-DC4D-BFD6-189A4A17E5D9}" destId="{A81C624F-EF48-7B44-9600-7DF92BEAAAC1}" srcOrd="0" destOrd="0" presId="urn:microsoft.com/office/officeart/2005/8/layout/cycle3"/>
    <dgm:cxn modelId="{A2372BF4-B50B-B94D-8167-510DEA464207}" type="presOf" srcId="{60D9D26A-6624-D44C-9A5E-6D01317C49A8}" destId="{B7FB28E2-536D-2B4F-992B-39EBD8490E7D}" srcOrd="0" destOrd="0" presId="urn:microsoft.com/office/officeart/2005/8/layout/cycle3"/>
    <dgm:cxn modelId="{11F3A7A9-ED8B-1A43-9E55-613045B81635}" type="presParOf" srcId="{87CE70E3-E436-E74B-8211-00DA18B201D2}" destId="{FB570030-7E2D-F949-8BC0-2DD1592EA718}" srcOrd="0" destOrd="0" presId="urn:microsoft.com/office/officeart/2005/8/layout/cycle3"/>
    <dgm:cxn modelId="{ABF68C3B-DA7B-7E47-9B91-D406EFD2DE3D}" type="presParOf" srcId="{FB570030-7E2D-F949-8BC0-2DD1592EA718}" destId="{0CF1196D-E89A-964D-A061-5F76E7C54869}" srcOrd="0" destOrd="0" presId="urn:microsoft.com/office/officeart/2005/8/layout/cycle3"/>
    <dgm:cxn modelId="{72FA251F-FB6B-8D4D-A2BA-31FA6A0EEDDF}" type="presParOf" srcId="{FB570030-7E2D-F949-8BC0-2DD1592EA718}" destId="{B38B1D93-CCDF-B348-9FEA-FF3DA2393808}" srcOrd="1" destOrd="0" presId="urn:microsoft.com/office/officeart/2005/8/layout/cycle3"/>
    <dgm:cxn modelId="{D22575F0-F192-A44E-A62D-7740FEFE9345}" type="presParOf" srcId="{FB570030-7E2D-F949-8BC0-2DD1592EA718}" destId="{B7FB28E2-536D-2B4F-992B-39EBD8490E7D}" srcOrd="2" destOrd="0" presId="urn:microsoft.com/office/officeart/2005/8/layout/cycle3"/>
    <dgm:cxn modelId="{CD1D8E1E-DF42-694D-99A5-5882C44EB103}" type="presParOf" srcId="{FB570030-7E2D-F949-8BC0-2DD1592EA718}" destId="{A81C624F-EF48-7B44-9600-7DF92BEAAAC1}"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6A10B-CC3B-4062-ACEA-5B351865B9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EEE466-C43B-412C-8AAA-F08EA5BDF950}">
      <dgm:prSet/>
      <dgm:spPr/>
      <dgm:t>
        <a:bodyPr/>
        <a:lstStyle/>
        <a:p>
          <a:r>
            <a:rPr lang="en-US"/>
            <a:t>1. Harmful AI-based manipulation and deception.</a:t>
          </a:r>
        </a:p>
      </dgm:t>
    </dgm:pt>
    <dgm:pt modelId="{E8831500-4E6C-4D56-A794-BC36066D506D}" type="parTrans" cxnId="{71DB2940-F447-41BB-9F82-580D918E1A0D}">
      <dgm:prSet/>
      <dgm:spPr/>
      <dgm:t>
        <a:bodyPr/>
        <a:lstStyle/>
        <a:p>
          <a:endParaRPr lang="en-US"/>
        </a:p>
      </dgm:t>
    </dgm:pt>
    <dgm:pt modelId="{4C14F847-EE6A-467F-99F4-6F0EA2F07D94}" type="sibTrans" cxnId="{71DB2940-F447-41BB-9F82-580D918E1A0D}">
      <dgm:prSet/>
      <dgm:spPr/>
      <dgm:t>
        <a:bodyPr/>
        <a:lstStyle/>
        <a:p>
          <a:endParaRPr lang="en-US"/>
        </a:p>
      </dgm:t>
    </dgm:pt>
    <dgm:pt modelId="{B3822842-4620-49A2-A06A-36A5568A9667}">
      <dgm:prSet/>
      <dgm:spPr/>
      <dgm:t>
        <a:bodyPr/>
        <a:lstStyle/>
        <a:p>
          <a:r>
            <a:rPr lang="en-US"/>
            <a:t>2. Harmful AI-based exploitation of vulnerabilities.</a:t>
          </a:r>
        </a:p>
      </dgm:t>
    </dgm:pt>
    <dgm:pt modelId="{42A994A7-21FC-439C-B98C-4D8C195C7D08}" type="parTrans" cxnId="{C510CAE4-3A39-46B4-BB41-C696DF52CB84}">
      <dgm:prSet/>
      <dgm:spPr/>
      <dgm:t>
        <a:bodyPr/>
        <a:lstStyle/>
        <a:p>
          <a:endParaRPr lang="en-US"/>
        </a:p>
      </dgm:t>
    </dgm:pt>
    <dgm:pt modelId="{010AA46E-AF33-4385-9B7C-07F14E48D044}" type="sibTrans" cxnId="{C510CAE4-3A39-46B4-BB41-C696DF52CB84}">
      <dgm:prSet/>
      <dgm:spPr/>
      <dgm:t>
        <a:bodyPr/>
        <a:lstStyle/>
        <a:p>
          <a:endParaRPr lang="en-US"/>
        </a:p>
      </dgm:t>
    </dgm:pt>
    <dgm:pt modelId="{3CDE088C-870C-47B2-A33F-1C5A4285909F}">
      <dgm:prSet/>
      <dgm:spPr/>
      <dgm:t>
        <a:bodyPr/>
        <a:lstStyle/>
        <a:p>
          <a:r>
            <a:rPr lang="en-US"/>
            <a:t>3. Social Scoring.</a:t>
          </a:r>
        </a:p>
      </dgm:t>
    </dgm:pt>
    <dgm:pt modelId="{A906B8A5-41DF-4F52-AC41-5D3595F88AE5}" type="parTrans" cxnId="{14DCA1BC-A42B-4AB0-BAC3-ADCF35B674FA}">
      <dgm:prSet/>
      <dgm:spPr/>
      <dgm:t>
        <a:bodyPr/>
        <a:lstStyle/>
        <a:p>
          <a:endParaRPr lang="en-US"/>
        </a:p>
      </dgm:t>
    </dgm:pt>
    <dgm:pt modelId="{38E18EDE-6FC5-4477-8523-9E77E461EA13}" type="sibTrans" cxnId="{14DCA1BC-A42B-4AB0-BAC3-ADCF35B674FA}">
      <dgm:prSet/>
      <dgm:spPr/>
      <dgm:t>
        <a:bodyPr/>
        <a:lstStyle/>
        <a:p>
          <a:endParaRPr lang="en-US"/>
        </a:p>
      </dgm:t>
    </dgm:pt>
    <dgm:pt modelId="{C29D1FE9-5191-4E1F-880E-B2F26717DC04}">
      <dgm:prSet/>
      <dgm:spPr/>
      <dgm:t>
        <a:bodyPr/>
        <a:lstStyle/>
        <a:p>
          <a:r>
            <a:rPr lang="en-US"/>
            <a:t>4. Individual criminal offence risk assessment or prediction.</a:t>
          </a:r>
        </a:p>
      </dgm:t>
    </dgm:pt>
    <dgm:pt modelId="{E2799B95-1A2D-4C13-BA27-9A2DEB72A4F5}" type="parTrans" cxnId="{F4FFFDE2-0369-44CC-9A63-98C0F877C1AF}">
      <dgm:prSet/>
      <dgm:spPr/>
      <dgm:t>
        <a:bodyPr/>
        <a:lstStyle/>
        <a:p>
          <a:endParaRPr lang="en-US"/>
        </a:p>
      </dgm:t>
    </dgm:pt>
    <dgm:pt modelId="{F2687D7F-37E5-47E4-A9D6-ACC800408294}" type="sibTrans" cxnId="{F4FFFDE2-0369-44CC-9A63-98C0F877C1AF}">
      <dgm:prSet/>
      <dgm:spPr/>
      <dgm:t>
        <a:bodyPr/>
        <a:lstStyle/>
        <a:p>
          <a:endParaRPr lang="en-US"/>
        </a:p>
      </dgm:t>
    </dgm:pt>
    <dgm:pt modelId="{87FAD403-2BDF-4022-A5F7-861825568D20}">
      <dgm:prSet/>
      <dgm:spPr/>
      <dgm:t>
        <a:bodyPr/>
        <a:lstStyle/>
        <a:p>
          <a:r>
            <a:rPr lang="en-US" dirty="0"/>
            <a:t>5. Untargeted scraping of the internet or CCTV material to create or expand facial recognition databases.</a:t>
          </a:r>
        </a:p>
      </dgm:t>
    </dgm:pt>
    <dgm:pt modelId="{A5EDB35F-F7D2-4168-B962-A8F943A87CFF}" type="parTrans" cxnId="{E80D361E-3370-454E-A307-B84BC923FDC1}">
      <dgm:prSet/>
      <dgm:spPr/>
      <dgm:t>
        <a:bodyPr/>
        <a:lstStyle/>
        <a:p>
          <a:endParaRPr lang="en-US"/>
        </a:p>
      </dgm:t>
    </dgm:pt>
    <dgm:pt modelId="{FDB8FCC1-8649-46DC-A2DB-05C3D85D45F0}" type="sibTrans" cxnId="{E80D361E-3370-454E-A307-B84BC923FDC1}">
      <dgm:prSet/>
      <dgm:spPr/>
      <dgm:t>
        <a:bodyPr/>
        <a:lstStyle/>
        <a:p>
          <a:endParaRPr lang="en-US"/>
        </a:p>
      </dgm:t>
    </dgm:pt>
    <dgm:pt modelId="{B92C002A-3F2C-4A87-8870-B9FFF14E6B2B}">
      <dgm:prSet/>
      <dgm:spPr/>
      <dgm:t>
        <a:bodyPr/>
        <a:lstStyle/>
        <a:p>
          <a:r>
            <a:rPr lang="en-US" dirty="0"/>
            <a:t>6. Emotion recognition in workplaces and education institutions.</a:t>
          </a:r>
        </a:p>
      </dgm:t>
    </dgm:pt>
    <dgm:pt modelId="{8856D843-1C5F-4751-BA42-35A6B0B09D42}" type="parTrans" cxnId="{EF336682-EB9D-44D6-B0E4-72B5A7C0779D}">
      <dgm:prSet/>
      <dgm:spPr/>
      <dgm:t>
        <a:bodyPr/>
        <a:lstStyle/>
        <a:p>
          <a:endParaRPr lang="en-US"/>
        </a:p>
      </dgm:t>
    </dgm:pt>
    <dgm:pt modelId="{2CE0309D-9157-48F8-BB4E-0E78C21E0C94}" type="sibTrans" cxnId="{EF336682-EB9D-44D6-B0E4-72B5A7C0779D}">
      <dgm:prSet/>
      <dgm:spPr/>
      <dgm:t>
        <a:bodyPr/>
        <a:lstStyle/>
        <a:p>
          <a:endParaRPr lang="en-US"/>
        </a:p>
      </dgm:t>
    </dgm:pt>
    <dgm:pt modelId="{AE4EC38C-8B11-4219-8AE9-6FBC9B4786E6}">
      <dgm:prSet/>
      <dgm:spPr/>
      <dgm:t>
        <a:bodyPr/>
        <a:lstStyle/>
        <a:p>
          <a:r>
            <a:rPr lang="en-US" dirty="0"/>
            <a:t>7. Biometric categorization to deduce certain protected characteristics.</a:t>
          </a:r>
        </a:p>
      </dgm:t>
    </dgm:pt>
    <dgm:pt modelId="{9901F2DE-B3B4-443E-B85F-BDB02B5A96FB}" type="parTrans" cxnId="{E23C8FD4-6823-4700-A285-AE852E754258}">
      <dgm:prSet/>
      <dgm:spPr/>
      <dgm:t>
        <a:bodyPr/>
        <a:lstStyle/>
        <a:p>
          <a:endParaRPr lang="en-US"/>
        </a:p>
      </dgm:t>
    </dgm:pt>
    <dgm:pt modelId="{4231D8B3-14A8-4829-B334-C20A96561552}" type="sibTrans" cxnId="{E23C8FD4-6823-4700-A285-AE852E754258}">
      <dgm:prSet/>
      <dgm:spPr/>
      <dgm:t>
        <a:bodyPr/>
        <a:lstStyle/>
        <a:p>
          <a:endParaRPr lang="en-US"/>
        </a:p>
      </dgm:t>
    </dgm:pt>
    <dgm:pt modelId="{3A4A7D58-2818-40EF-A85C-74A6E1DB7157}">
      <dgm:prSet/>
      <dgm:spPr/>
      <dgm:t>
        <a:bodyPr/>
        <a:lstStyle/>
        <a:p>
          <a:r>
            <a:rPr lang="en-US" dirty="0"/>
            <a:t>8. Realtime remote biometric identification for law enforcement purposes in publicly accessible spaces.</a:t>
          </a:r>
        </a:p>
      </dgm:t>
    </dgm:pt>
    <dgm:pt modelId="{C67352DB-C90E-4CEE-9A4B-EDF66B84F674}" type="parTrans" cxnId="{242E10ED-429B-4BAB-B389-C69390F1731A}">
      <dgm:prSet/>
      <dgm:spPr/>
      <dgm:t>
        <a:bodyPr/>
        <a:lstStyle/>
        <a:p>
          <a:endParaRPr lang="en-US"/>
        </a:p>
      </dgm:t>
    </dgm:pt>
    <dgm:pt modelId="{FD91222C-524D-4826-82E5-6F5FE88AB19E}" type="sibTrans" cxnId="{242E10ED-429B-4BAB-B389-C69390F1731A}">
      <dgm:prSet/>
      <dgm:spPr/>
      <dgm:t>
        <a:bodyPr/>
        <a:lstStyle/>
        <a:p>
          <a:endParaRPr lang="en-US"/>
        </a:p>
      </dgm:t>
    </dgm:pt>
    <dgm:pt modelId="{FC6C7F05-A7DD-894C-ADCD-BFD446511ED7}" type="pres">
      <dgm:prSet presAssocID="{F1B6A10B-CC3B-4062-ACEA-5B351865B971}" presName="linear" presStyleCnt="0">
        <dgm:presLayoutVars>
          <dgm:animLvl val="lvl"/>
          <dgm:resizeHandles val="exact"/>
        </dgm:presLayoutVars>
      </dgm:prSet>
      <dgm:spPr/>
    </dgm:pt>
    <dgm:pt modelId="{329DB2C9-60FC-F544-ABA5-9748D35D9056}" type="pres">
      <dgm:prSet presAssocID="{28EEE466-C43B-412C-8AAA-F08EA5BDF950}" presName="parentText" presStyleLbl="node1" presStyleIdx="0" presStyleCnt="8">
        <dgm:presLayoutVars>
          <dgm:chMax val="0"/>
          <dgm:bulletEnabled val="1"/>
        </dgm:presLayoutVars>
      </dgm:prSet>
      <dgm:spPr/>
    </dgm:pt>
    <dgm:pt modelId="{71AC0842-5825-3047-B028-DF92BB25AD19}" type="pres">
      <dgm:prSet presAssocID="{4C14F847-EE6A-467F-99F4-6F0EA2F07D94}" presName="spacer" presStyleCnt="0"/>
      <dgm:spPr/>
    </dgm:pt>
    <dgm:pt modelId="{7D81E9D7-19EB-0E49-9E1D-E9309EB779AE}" type="pres">
      <dgm:prSet presAssocID="{B3822842-4620-49A2-A06A-36A5568A9667}" presName="parentText" presStyleLbl="node1" presStyleIdx="1" presStyleCnt="8">
        <dgm:presLayoutVars>
          <dgm:chMax val="0"/>
          <dgm:bulletEnabled val="1"/>
        </dgm:presLayoutVars>
      </dgm:prSet>
      <dgm:spPr/>
    </dgm:pt>
    <dgm:pt modelId="{054A5A39-A5DB-794E-A633-EBFE986EA7D6}" type="pres">
      <dgm:prSet presAssocID="{010AA46E-AF33-4385-9B7C-07F14E48D044}" presName="spacer" presStyleCnt="0"/>
      <dgm:spPr/>
    </dgm:pt>
    <dgm:pt modelId="{715E9C62-0333-5549-98AF-1F4E6A04CF26}" type="pres">
      <dgm:prSet presAssocID="{3CDE088C-870C-47B2-A33F-1C5A4285909F}" presName="parentText" presStyleLbl="node1" presStyleIdx="2" presStyleCnt="8">
        <dgm:presLayoutVars>
          <dgm:chMax val="0"/>
          <dgm:bulletEnabled val="1"/>
        </dgm:presLayoutVars>
      </dgm:prSet>
      <dgm:spPr/>
    </dgm:pt>
    <dgm:pt modelId="{122849BD-BC75-4043-B9C3-FEB07B1F94C4}" type="pres">
      <dgm:prSet presAssocID="{38E18EDE-6FC5-4477-8523-9E77E461EA13}" presName="spacer" presStyleCnt="0"/>
      <dgm:spPr/>
    </dgm:pt>
    <dgm:pt modelId="{A13BF1F7-F566-6949-A08F-11F37A66A2D8}" type="pres">
      <dgm:prSet presAssocID="{C29D1FE9-5191-4E1F-880E-B2F26717DC04}" presName="parentText" presStyleLbl="node1" presStyleIdx="3" presStyleCnt="8">
        <dgm:presLayoutVars>
          <dgm:chMax val="0"/>
          <dgm:bulletEnabled val="1"/>
        </dgm:presLayoutVars>
      </dgm:prSet>
      <dgm:spPr/>
    </dgm:pt>
    <dgm:pt modelId="{2B29AAFD-CCB0-984C-B3C7-1A650EEA22F5}" type="pres">
      <dgm:prSet presAssocID="{F2687D7F-37E5-47E4-A9D6-ACC800408294}" presName="spacer" presStyleCnt="0"/>
      <dgm:spPr/>
    </dgm:pt>
    <dgm:pt modelId="{2574145A-9FBB-2A41-9E2D-5ABEBF889CE6}" type="pres">
      <dgm:prSet presAssocID="{87FAD403-2BDF-4022-A5F7-861825568D20}" presName="parentText" presStyleLbl="node1" presStyleIdx="4" presStyleCnt="8">
        <dgm:presLayoutVars>
          <dgm:chMax val="0"/>
          <dgm:bulletEnabled val="1"/>
        </dgm:presLayoutVars>
      </dgm:prSet>
      <dgm:spPr/>
    </dgm:pt>
    <dgm:pt modelId="{DF59AE2B-BEAB-FB46-BD9B-96A8F30E5611}" type="pres">
      <dgm:prSet presAssocID="{FDB8FCC1-8649-46DC-A2DB-05C3D85D45F0}" presName="spacer" presStyleCnt="0"/>
      <dgm:spPr/>
    </dgm:pt>
    <dgm:pt modelId="{DE5E3958-B6A2-5146-9B06-1967AC5EC3DD}" type="pres">
      <dgm:prSet presAssocID="{B92C002A-3F2C-4A87-8870-B9FFF14E6B2B}" presName="parentText" presStyleLbl="node1" presStyleIdx="5" presStyleCnt="8">
        <dgm:presLayoutVars>
          <dgm:chMax val="0"/>
          <dgm:bulletEnabled val="1"/>
        </dgm:presLayoutVars>
      </dgm:prSet>
      <dgm:spPr/>
    </dgm:pt>
    <dgm:pt modelId="{1F85F941-FB9E-F64E-8B06-516436D38A2F}" type="pres">
      <dgm:prSet presAssocID="{2CE0309D-9157-48F8-BB4E-0E78C21E0C94}" presName="spacer" presStyleCnt="0"/>
      <dgm:spPr/>
    </dgm:pt>
    <dgm:pt modelId="{35E7C256-8EAF-454B-8722-A3F50951E0D4}" type="pres">
      <dgm:prSet presAssocID="{AE4EC38C-8B11-4219-8AE9-6FBC9B4786E6}" presName="parentText" presStyleLbl="node1" presStyleIdx="6" presStyleCnt="8">
        <dgm:presLayoutVars>
          <dgm:chMax val="0"/>
          <dgm:bulletEnabled val="1"/>
        </dgm:presLayoutVars>
      </dgm:prSet>
      <dgm:spPr/>
    </dgm:pt>
    <dgm:pt modelId="{06C17658-412F-4740-AD8C-64BD4D066C74}" type="pres">
      <dgm:prSet presAssocID="{4231D8B3-14A8-4829-B334-C20A96561552}" presName="spacer" presStyleCnt="0"/>
      <dgm:spPr/>
    </dgm:pt>
    <dgm:pt modelId="{1187BE94-D959-3A49-A886-C605BD632E67}" type="pres">
      <dgm:prSet presAssocID="{3A4A7D58-2818-40EF-A85C-74A6E1DB7157}" presName="parentText" presStyleLbl="node1" presStyleIdx="7" presStyleCnt="8">
        <dgm:presLayoutVars>
          <dgm:chMax val="0"/>
          <dgm:bulletEnabled val="1"/>
        </dgm:presLayoutVars>
      </dgm:prSet>
      <dgm:spPr/>
    </dgm:pt>
  </dgm:ptLst>
  <dgm:cxnLst>
    <dgm:cxn modelId="{E80D361E-3370-454E-A307-B84BC923FDC1}" srcId="{F1B6A10B-CC3B-4062-ACEA-5B351865B971}" destId="{87FAD403-2BDF-4022-A5F7-861825568D20}" srcOrd="4" destOrd="0" parTransId="{A5EDB35F-F7D2-4168-B962-A8F943A87CFF}" sibTransId="{FDB8FCC1-8649-46DC-A2DB-05C3D85D45F0}"/>
    <dgm:cxn modelId="{9A4CE71F-8C96-7F49-8DAF-3047AF029E5A}" type="presOf" srcId="{B92C002A-3F2C-4A87-8870-B9FFF14E6B2B}" destId="{DE5E3958-B6A2-5146-9B06-1967AC5EC3DD}" srcOrd="0" destOrd="0" presId="urn:microsoft.com/office/officeart/2005/8/layout/vList2"/>
    <dgm:cxn modelId="{96BDDE26-CF32-7D46-A705-B93392FAEEDD}" type="presOf" srcId="{28EEE466-C43B-412C-8AAA-F08EA5BDF950}" destId="{329DB2C9-60FC-F544-ABA5-9748D35D9056}" srcOrd="0" destOrd="0" presId="urn:microsoft.com/office/officeart/2005/8/layout/vList2"/>
    <dgm:cxn modelId="{71DB2940-F447-41BB-9F82-580D918E1A0D}" srcId="{F1B6A10B-CC3B-4062-ACEA-5B351865B971}" destId="{28EEE466-C43B-412C-8AAA-F08EA5BDF950}" srcOrd="0" destOrd="0" parTransId="{E8831500-4E6C-4D56-A794-BC36066D506D}" sibTransId="{4C14F847-EE6A-467F-99F4-6F0EA2F07D94}"/>
    <dgm:cxn modelId="{CB49BE46-6571-5241-BE43-0BDD32D56726}" type="presOf" srcId="{C29D1FE9-5191-4E1F-880E-B2F26717DC04}" destId="{A13BF1F7-F566-6949-A08F-11F37A66A2D8}" srcOrd="0" destOrd="0" presId="urn:microsoft.com/office/officeart/2005/8/layout/vList2"/>
    <dgm:cxn modelId="{08B2C06F-C2EC-C941-AE08-818BE0828E6E}" type="presOf" srcId="{87FAD403-2BDF-4022-A5F7-861825568D20}" destId="{2574145A-9FBB-2A41-9E2D-5ABEBF889CE6}" srcOrd="0" destOrd="0" presId="urn:microsoft.com/office/officeart/2005/8/layout/vList2"/>
    <dgm:cxn modelId="{C806E276-13A0-C34F-A65D-950A27307B55}" type="presOf" srcId="{3A4A7D58-2818-40EF-A85C-74A6E1DB7157}" destId="{1187BE94-D959-3A49-A886-C605BD632E67}" srcOrd="0" destOrd="0" presId="urn:microsoft.com/office/officeart/2005/8/layout/vList2"/>
    <dgm:cxn modelId="{EF336682-EB9D-44D6-B0E4-72B5A7C0779D}" srcId="{F1B6A10B-CC3B-4062-ACEA-5B351865B971}" destId="{B92C002A-3F2C-4A87-8870-B9FFF14E6B2B}" srcOrd="5" destOrd="0" parTransId="{8856D843-1C5F-4751-BA42-35A6B0B09D42}" sibTransId="{2CE0309D-9157-48F8-BB4E-0E78C21E0C94}"/>
    <dgm:cxn modelId="{6AC27696-AC28-454B-97F5-558F1CED9983}" type="presOf" srcId="{F1B6A10B-CC3B-4062-ACEA-5B351865B971}" destId="{FC6C7F05-A7DD-894C-ADCD-BFD446511ED7}" srcOrd="0" destOrd="0" presId="urn:microsoft.com/office/officeart/2005/8/layout/vList2"/>
    <dgm:cxn modelId="{FCAF6DAD-C0BD-AB48-96E4-0CAA58B87EB3}" type="presOf" srcId="{B3822842-4620-49A2-A06A-36A5568A9667}" destId="{7D81E9D7-19EB-0E49-9E1D-E9309EB779AE}" srcOrd="0" destOrd="0" presId="urn:microsoft.com/office/officeart/2005/8/layout/vList2"/>
    <dgm:cxn modelId="{14DCA1BC-A42B-4AB0-BAC3-ADCF35B674FA}" srcId="{F1B6A10B-CC3B-4062-ACEA-5B351865B971}" destId="{3CDE088C-870C-47B2-A33F-1C5A4285909F}" srcOrd="2" destOrd="0" parTransId="{A906B8A5-41DF-4F52-AC41-5D3595F88AE5}" sibTransId="{38E18EDE-6FC5-4477-8523-9E77E461EA13}"/>
    <dgm:cxn modelId="{9C3240C6-2E99-444C-86B5-76E72CBA137E}" type="presOf" srcId="{3CDE088C-870C-47B2-A33F-1C5A4285909F}" destId="{715E9C62-0333-5549-98AF-1F4E6A04CF26}" srcOrd="0" destOrd="0" presId="urn:microsoft.com/office/officeart/2005/8/layout/vList2"/>
    <dgm:cxn modelId="{E23C8FD4-6823-4700-A285-AE852E754258}" srcId="{F1B6A10B-CC3B-4062-ACEA-5B351865B971}" destId="{AE4EC38C-8B11-4219-8AE9-6FBC9B4786E6}" srcOrd="6" destOrd="0" parTransId="{9901F2DE-B3B4-443E-B85F-BDB02B5A96FB}" sibTransId="{4231D8B3-14A8-4829-B334-C20A96561552}"/>
    <dgm:cxn modelId="{F4FFFDE2-0369-44CC-9A63-98C0F877C1AF}" srcId="{F1B6A10B-CC3B-4062-ACEA-5B351865B971}" destId="{C29D1FE9-5191-4E1F-880E-B2F26717DC04}" srcOrd="3" destOrd="0" parTransId="{E2799B95-1A2D-4C13-BA27-9A2DEB72A4F5}" sibTransId="{F2687D7F-37E5-47E4-A9D6-ACC800408294}"/>
    <dgm:cxn modelId="{C510CAE4-3A39-46B4-BB41-C696DF52CB84}" srcId="{F1B6A10B-CC3B-4062-ACEA-5B351865B971}" destId="{B3822842-4620-49A2-A06A-36A5568A9667}" srcOrd="1" destOrd="0" parTransId="{42A994A7-21FC-439C-B98C-4D8C195C7D08}" sibTransId="{010AA46E-AF33-4385-9B7C-07F14E48D044}"/>
    <dgm:cxn modelId="{242E10ED-429B-4BAB-B389-C69390F1731A}" srcId="{F1B6A10B-CC3B-4062-ACEA-5B351865B971}" destId="{3A4A7D58-2818-40EF-A85C-74A6E1DB7157}" srcOrd="7" destOrd="0" parTransId="{C67352DB-C90E-4CEE-9A4B-EDF66B84F674}" sibTransId="{FD91222C-524D-4826-82E5-6F5FE88AB19E}"/>
    <dgm:cxn modelId="{585D91FF-584C-A542-8F88-7E603D9D2984}" type="presOf" srcId="{AE4EC38C-8B11-4219-8AE9-6FBC9B4786E6}" destId="{35E7C256-8EAF-454B-8722-A3F50951E0D4}" srcOrd="0" destOrd="0" presId="urn:microsoft.com/office/officeart/2005/8/layout/vList2"/>
    <dgm:cxn modelId="{1A2A9A02-9431-4940-99CF-6C73A91A7E64}" type="presParOf" srcId="{FC6C7F05-A7DD-894C-ADCD-BFD446511ED7}" destId="{329DB2C9-60FC-F544-ABA5-9748D35D9056}" srcOrd="0" destOrd="0" presId="urn:microsoft.com/office/officeart/2005/8/layout/vList2"/>
    <dgm:cxn modelId="{B85CD64A-3DB6-0A41-88F0-D569263784FD}" type="presParOf" srcId="{FC6C7F05-A7DD-894C-ADCD-BFD446511ED7}" destId="{71AC0842-5825-3047-B028-DF92BB25AD19}" srcOrd="1" destOrd="0" presId="urn:microsoft.com/office/officeart/2005/8/layout/vList2"/>
    <dgm:cxn modelId="{742CFECA-BE38-5A46-8657-065CC2A2BD55}" type="presParOf" srcId="{FC6C7F05-A7DD-894C-ADCD-BFD446511ED7}" destId="{7D81E9D7-19EB-0E49-9E1D-E9309EB779AE}" srcOrd="2" destOrd="0" presId="urn:microsoft.com/office/officeart/2005/8/layout/vList2"/>
    <dgm:cxn modelId="{D9B6700E-4BC7-BD49-9D41-CF848AC499AD}" type="presParOf" srcId="{FC6C7F05-A7DD-894C-ADCD-BFD446511ED7}" destId="{054A5A39-A5DB-794E-A633-EBFE986EA7D6}" srcOrd="3" destOrd="0" presId="urn:microsoft.com/office/officeart/2005/8/layout/vList2"/>
    <dgm:cxn modelId="{62A3180F-8274-F54A-9B68-C801D09588BC}" type="presParOf" srcId="{FC6C7F05-A7DD-894C-ADCD-BFD446511ED7}" destId="{715E9C62-0333-5549-98AF-1F4E6A04CF26}" srcOrd="4" destOrd="0" presId="urn:microsoft.com/office/officeart/2005/8/layout/vList2"/>
    <dgm:cxn modelId="{45C9ADAD-3F73-DD49-B9D1-AB6894C2F816}" type="presParOf" srcId="{FC6C7F05-A7DD-894C-ADCD-BFD446511ED7}" destId="{122849BD-BC75-4043-B9C3-FEB07B1F94C4}" srcOrd="5" destOrd="0" presId="urn:microsoft.com/office/officeart/2005/8/layout/vList2"/>
    <dgm:cxn modelId="{6C9CC5FE-75A6-AB43-9B4A-DF7EF7681206}" type="presParOf" srcId="{FC6C7F05-A7DD-894C-ADCD-BFD446511ED7}" destId="{A13BF1F7-F566-6949-A08F-11F37A66A2D8}" srcOrd="6" destOrd="0" presId="urn:microsoft.com/office/officeart/2005/8/layout/vList2"/>
    <dgm:cxn modelId="{2963273F-E012-7C4A-8FE0-CB3D17439979}" type="presParOf" srcId="{FC6C7F05-A7DD-894C-ADCD-BFD446511ED7}" destId="{2B29AAFD-CCB0-984C-B3C7-1A650EEA22F5}" srcOrd="7" destOrd="0" presId="urn:microsoft.com/office/officeart/2005/8/layout/vList2"/>
    <dgm:cxn modelId="{240FBEED-2BCF-854C-8174-FB5DBF54CED8}" type="presParOf" srcId="{FC6C7F05-A7DD-894C-ADCD-BFD446511ED7}" destId="{2574145A-9FBB-2A41-9E2D-5ABEBF889CE6}" srcOrd="8" destOrd="0" presId="urn:microsoft.com/office/officeart/2005/8/layout/vList2"/>
    <dgm:cxn modelId="{67B6105B-1156-F647-B4E5-47BD7D374C8B}" type="presParOf" srcId="{FC6C7F05-A7DD-894C-ADCD-BFD446511ED7}" destId="{DF59AE2B-BEAB-FB46-BD9B-96A8F30E5611}" srcOrd="9" destOrd="0" presId="urn:microsoft.com/office/officeart/2005/8/layout/vList2"/>
    <dgm:cxn modelId="{7C4612E2-2699-F949-BADD-8545A2CBF025}" type="presParOf" srcId="{FC6C7F05-A7DD-894C-ADCD-BFD446511ED7}" destId="{DE5E3958-B6A2-5146-9B06-1967AC5EC3DD}" srcOrd="10" destOrd="0" presId="urn:microsoft.com/office/officeart/2005/8/layout/vList2"/>
    <dgm:cxn modelId="{16533DF3-FD71-8347-A741-C7F1496A5632}" type="presParOf" srcId="{FC6C7F05-A7DD-894C-ADCD-BFD446511ED7}" destId="{1F85F941-FB9E-F64E-8B06-516436D38A2F}" srcOrd="11" destOrd="0" presId="urn:microsoft.com/office/officeart/2005/8/layout/vList2"/>
    <dgm:cxn modelId="{AAAC758E-D4EE-0142-93D7-E819B3D3ED2C}" type="presParOf" srcId="{FC6C7F05-A7DD-894C-ADCD-BFD446511ED7}" destId="{35E7C256-8EAF-454B-8722-A3F50951E0D4}" srcOrd="12" destOrd="0" presId="urn:microsoft.com/office/officeart/2005/8/layout/vList2"/>
    <dgm:cxn modelId="{D86D6140-8842-4440-AFA7-924D89DCD72D}" type="presParOf" srcId="{FC6C7F05-A7DD-894C-ADCD-BFD446511ED7}" destId="{06C17658-412F-4740-AD8C-64BD4D066C74}" srcOrd="13" destOrd="0" presId="urn:microsoft.com/office/officeart/2005/8/layout/vList2"/>
    <dgm:cxn modelId="{C039B47B-FE86-0B46-B897-07D24B1838F9}" type="presParOf" srcId="{FC6C7F05-A7DD-894C-ADCD-BFD446511ED7}" destId="{1187BE94-D959-3A49-A886-C605BD632E6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41C53D-E55F-451D-B97B-DE7A5EB718D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11BBC54-18D4-4AE2-B9AC-6F370054E814}">
      <dgm:prSet/>
      <dgm:spPr/>
      <dgm:t>
        <a:bodyPr/>
        <a:lstStyle/>
        <a:p>
          <a:pPr>
            <a:lnSpc>
              <a:spcPct val="100000"/>
            </a:lnSpc>
          </a:pPr>
          <a:r>
            <a:rPr lang="en-US" b="1" dirty="0"/>
            <a:t>Secure the Data Supply Chain:</a:t>
          </a:r>
          <a:r>
            <a:rPr lang="en-US" dirty="0"/>
            <a:t> Actively vet data sources and pipelines to prevent </a:t>
          </a:r>
          <a:r>
            <a:rPr lang="en-US" b="0" dirty="0"/>
            <a:t>training data poisoning or </a:t>
          </a:r>
          <a:r>
            <a:rPr lang="en-US" dirty="0"/>
            <a:t>the injection of malicious data that could compromise the model.</a:t>
          </a:r>
        </a:p>
      </dgm:t>
    </dgm:pt>
    <dgm:pt modelId="{36F247B4-841D-4876-8B99-AEFECDB88B6E}" type="parTrans" cxnId="{7A253544-9D66-4E07-B6A2-0E22B10A9ED9}">
      <dgm:prSet/>
      <dgm:spPr/>
      <dgm:t>
        <a:bodyPr/>
        <a:lstStyle/>
        <a:p>
          <a:endParaRPr lang="en-US"/>
        </a:p>
      </dgm:t>
    </dgm:pt>
    <dgm:pt modelId="{C8AA4E4D-F713-4771-B294-78B02A10FF54}" type="sibTrans" cxnId="{7A253544-9D66-4E07-B6A2-0E22B10A9ED9}">
      <dgm:prSet/>
      <dgm:spPr/>
      <dgm:t>
        <a:bodyPr/>
        <a:lstStyle/>
        <a:p>
          <a:endParaRPr lang="en-US"/>
        </a:p>
      </dgm:t>
    </dgm:pt>
    <dgm:pt modelId="{4DC7282E-4960-433E-8607-3FFE13C96D8E}">
      <dgm:prSet/>
      <dgm:spPr/>
      <dgm:t>
        <a:bodyPr/>
        <a:lstStyle/>
        <a:p>
          <a:pPr>
            <a:lnSpc>
              <a:spcPct val="100000"/>
            </a:lnSpc>
          </a:pPr>
          <a:r>
            <a:rPr lang="en-US" b="1" dirty="0"/>
            <a:t>Implement Robust Input and Output Validation:</a:t>
          </a:r>
          <a:r>
            <a:rPr lang="en-US" dirty="0"/>
            <a:t> Sanitize and validate all user inputs (prompts) to an LLM to prevent </a:t>
          </a:r>
          <a:r>
            <a:rPr lang="en-US" b="0" dirty="0"/>
            <a:t>prompt injection </a:t>
          </a:r>
          <a:r>
            <a:rPr lang="en-US" dirty="0"/>
            <a:t>attacks. Also, validate all outputs to ensure the model doesn't generate malicious code or leak sensitive information to downstream systems.</a:t>
          </a:r>
        </a:p>
      </dgm:t>
    </dgm:pt>
    <dgm:pt modelId="{200B6A99-27BA-48ED-B4B7-86A50D62D260}" type="parTrans" cxnId="{4CA0E1E8-EC7B-4AAF-8F65-E529870D0960}">
      <dgm:prSet/>
      <dgm:spPr/>
      <dgm:t>
        <a:bodyPr/>
        <a:lstStyle/>
        <a:p>
          <a:endParaRPr lang="en-US"/>
        </a:p>
      </dgm:t>
    </dgm:pt>
    <dgm:pt modelId="{FFCFD434-E6E0-4816-8FA4-3B150EFDA6D3}" type="sibTrans" cxnId="{4CA0E1E8-EC7B-4AAF-8F65-E529870D0960}">
      <dgm:prSet/>
      <dgm:spPr/>
      <dgm:t>
        <a:bodyPr/>
        <a:lstStyle/>
        <a:p>
          <a:endParaRPr lang="en-US"/>
        </a:p>
      </dgm:t>
    </dgm:pt>
    <dgm:pt modelId="{FB96EA55-879D-400F-9AA6-BF1BF553BE5A}">
      <dgm:prSet/>
      <dgm:spPr/>
      <dgm:t>
        <a:bodyPr/>
        <a:lstStyle/>
        <a:p>
          <a:pPr>
            <a:lnSpc>
              <a:spcPct val="100000"/>
            </a:lnSpc>
          </a:pPr>
          <a:r>
            <a:rPr lang="en-US" b="1" dirty="0"/>
            <a:t>Enforce the Principle of Least Privilege:</a:t>
          </a:r>
          <a:r>
            <a:rPr lang="en-US" dirty="0"/>
            <a:t> Limit the AI model's access to external systems, data, and resources. The AI should only be able to perform the functions it absolutely needs, reducing the impact of an attack.</a:t>
          </a:r>
        </a:p>
      </dgm:t>
    </dgm:pt>
    <dgm:pt modelId="{4B21DDDF-D0DB-4571-B7BF-DE898DF05AFD}" type="parTrans" cxnId="{351D120A-8111-45BC-84AC-428B3F9EB88C}">
      <dgm:prSet/>
      <dgm:spPr/>
      <dgm:t>
        <a:bodyPr/>
        <a:lstStyle/>
        <a:p>
          <a:endParaRPr lang="en-US"/>
        </a:p>
      </dgm:t>
    </dgm:pt>
    <dgm:pt modelId="{D8D6B785-16AF-4AC1-A6F5-03E8A752BBB7}" type="sibTrans" cxnId="{351D120A-8111-45BC-84AC-428B3F9EB88C}">
      <dgm:prSet/>
      <dgm:spPr/>
      <dgm:t>
        <a:bodyPr/>
        <a:lstStyle/>
        <a:p>
          <a:endParaRPr lang="en-US"/>
        </a:p>
      </dgm:t>
    </dgm:pt>
    <dgm:pt modelId="{85F97167-A224-47F4-A6BC-6EC878DB3005}">
      <dgm:prSet/>
      <dgm:spPr/>
      <dgm:t>
        <a:bodyPr/>
        <a:lstStyle/>
        <a:p>
          <a:pPr>
            <a:lnSpc>
              <a:spcPct val="100000"/>
            </a:lnSpc>
          </a:pPr>
          <a:r>
            <a:rPr lang="en-US" b="1" dirty="0"/>
            <a:t>Use Adversarial Testing and Red Teaming:</a:t>
          </a:r>
          <a:r>
            <a:rPr lang="en-US" dirty="0"/>
            <a:t> Continuously test the AI system with malicious and unexpected inputs to find vulnerabilities before attackers do.</a:t>
          </a:r>
        </a:p>
      </dgm:t>
    </dgm:pt>
    <dgm:pt modelId="{5393F465-372A-4045-8686-7A855C49ACEC}" type="parTrans" cxnId="{EDC2C91E-87DB-47ED-9129-B99AC2688624}">
      <dgm:prSet/>
      <dgm:spPr/>
      <dgm:t>
        <a:bodyPr/>
        <a:lstStyle/>
        <a:p>
          <a:endParaRPr lang="en-US"/>
        </a:p>
      </dgm:t>
    </dgm:pt>
    <dgm:pt modelId="{1B399AB4-5687-4F1E-8708-2AFCDA083FB1}" type="sibTrans" cxnId="{EDC2C91E-87DB-47ED-9129-B99AC2688624}">
      <dgm:prSet/>
      <dgm:spPr/>
      <dgm:t>
        <a:bodyPr/>
        <a:lstStyle/>
        <a:p>
          <a:endParaRPr lang="en-US"/>
        </a:p>
      </dgm:t>
    </dgm:pt>
    <dgm:pt modelId="{3CAAD80A-9105-4984-83CC-F82CF2AE3DE3}">
      <dgm:prSet/>
      <dgm:spPr/>
      <dgm:t>
        <a:bodyPr/>
        <a:lstStyle/>
        <a:p>
          <a:pPr>
            <a:lnSpc>
              <a:spcPct val="100000"/>
            </a:lnSpc>
          </a:pPr>
          <a:r>
            <a:rPr lang="en-US" b="1" dirty="0"/>
            <a:t>Monitor Behavior:</a:t>
          </a:r>
          <a:r>
            <a:rPr lang="en-US" dirty="0"/>
            <a:t> Implement monitoring to detect unusual resource consumption (a sign of a </a:t>
          </a:r>
          <a:r>
            <a:rPr lang="en-US" b="0" dirty="0"/>
            <a:t>model denial of service </a:t>
          </a:r>
          <a:r>
            <a:rPr lang="en-US" dirty="0"/>
            <a:t>attack) or performance drift, which could indicate a successful attack.</a:t>
          </a:r>
        </a:p>
      </dgm:t>
    </dgm:pt>
    <dgm:pt modelId="{BE280EC6-BFB5-4E04-99D5-FDA01A3C2C89}" type="parTrans" cxnId="{A01B1903-9D66-4014-A2CC-C642B168CA23}">
      <dgm:prSet/>
      <dgm:spPr/>
      <dgm:t>
        <a:bodyPr/>
        <a:lstStyle/>
        <a:p>
          <a:endParaRPr lang="en-US"/>
        </a:p>
      </dgm:t>
    </dgm:pt>
    <dgm:pt modelId="{9EA07AC3-3534-4948-BF60-41DD227969E9}" type="sibTrans" cxnId="{A01B1903-9D66-4014-A2CC-C642B168CA23}">
      <dgm:prSet/>
      <dgm:spPr/>
      <dgm:t>
        <a:bodyPr/>
        <a:lstStyle/>
        <a:p>
          <a:endParaRPr lang="en-US"/>
        </a:p>
      </dgm:t>
    </dgm:pt>
    <dgm:pt modelId="{EB6C585E-6525-4921-868A-0587D6B0C09A}">
      <dgm:prSet/>
      <dgm:spPr/>
      <dgm:t>
        <a:bodyPr/>
        <a:lstStyle/>
        <a:p>
          <a:pPr>
            <a:lnSpc>
              <a:spcPct val="100000"/>
            </a:lnSpc>
          </a:pPr>
          <a:r>
            <a:rPr lang="en-US" b="1" dirty="0"/>
            <a:t>Secure the Infrastructure:</a:t>
          </a:r>
          <a:r>
            <a:rPr lang="en-US" dirty="0"/>
            <a:t> Apply standard cybersecurity best practices to the underlying infrastructure, including using sandboxed environments, strong access controls, and encryption for both data at rest and in transit.</a:t>
          </a:r>
        </a:p>
      </dgm:t>
    </dgm:pt>
    <dgm:pt modelId="{4018BA15-E2F0-4523-8D5D-D6B0DFB6D0EF}" type="parTrans" cxnId="{653C6F19-9F45-445E-8FD8-E5031DED59FC}">
      <dgm:prSet/>
      <dgm:spPr/>
      <dgm:t>
        <a:bodyPr/>
        <a:lstStyle/>
        <a:p>
          <a:endParaRPr lang="en-US"/>
        </a:p>
      </dgm:t>
    </dgm:pt>
    <dgm:pt modelId="{CDC34628-9BCB-4BE0-909B-168AD2236769}" type="sibTrans" cxnId="{653C6F19-9F45-445E-8FD8-E5031DED59FC}">
      <dgm:prSet/>
      <dgm:spPr/>
      <dgm:t>
        <a:bodyPr/>
        <a:lstStyle/>
        <a:p>
          <a:endParaRPr lang="en-US"/>
        </a:p>
      </dgm:t>
    </dgm:pt>
    <dgm:pt modelId="{1F514852-D7CA-49F7-A62C-4665D249F3A9}">
      <dgm:prSet/>
      <dgm:spPr/>
      <dgm:t>
        <a:bodyPr/>
        <a:lstStyle/>
        <a:p>
          <a:pPr>
            <a:lnSpc>
              <a:spcPct val="100000"/>
            </a:lnSpc>
          </a:pPr>
          <a:r>
            <a:rPr lang="en-US" b="1" dirty="0"/>
            <a:t>Manage the AI Supply Chain:</a:t>
          </a:r>
          <a:r>
            <a:rPr lang="en-US" dirty="0"/>
            <a:t> Maintain a complete inventory of all third-party models, libraries, and services used in the AI application and ensure they have adequate security in place.</a:t>
          </a:r>
        </a:p>
      </dgm:t>
    </dgm:pt>
    <dgm:pt modelId="{B3536F50-97A0-48DD-8FBA-DC75C7AC7659}" type="parTrans" cxnId="{B5F52F0E-835D-4216-AB36-305A5F98D28F}">
      <dgm:prSet/>
      <dgm:spPr/>
      <dgm:t>
        <a:bodyPr/>
        <a:lstStyle/>
        <a:p>
          <a:endParaRPr lang="en-US"/>
        </a:p>
      </dgm:t>
    </dgm:pt>
    <dgm:pt modelId="{CE8410DF-16D8-414D-85B5-AC9CA0B879CD}" type="sibTrans" cxnId="{B5F52F0E-835D-4216-AB36-305A5F98D28F}">
      <dgm:prSet/>
      <dgm:spPr/>
      <dgm:t>
        <a:bodyPr/>
        <a:lstStyle/>
        <a:p>
          <a:endParaRPr lang="en-US"/>
        </a:p>
      </dgm:t>
    </dgm:pt>
    <dgm:pt modelId="{463D577D-37DA-4317-88DA-6E4BE7EFDBEB}" type="pres">
      <dgm:prSet presAssocID="{2441C53D-E55F-451D-B97B-DE7A5EB718DA}" presName="root" presStyleCnt="0">
        <dgm:presLayoutVars>
          <dgm:dir/>
          <dgm:resizeHandles val="exact"/>
        </dgm:presLayoutVars>
      </dgm:prSet>
      <dgm:spPr/>
    </dgm:pt>
    <dgm:pt modelId="{D478C641-BAD5-4C9D-9D1C-25AA0496D196}" type="pres">
      <dgm:prSet presAssocID="{811BBC54-18D4-4AE2-B9AC-6F370054E814}" presName="compNode" presStyleCnt="0"/>
      <dgm:spPr/>
    </dgm:pt>
    <dgm:pt modelId="{7E140B8F-B309-43C7-A9FD-FBC7C2034A1A}" type="pres">
      <dgm:prSet presAssocID="{811BBC54-18D4-4AE2-B9AC-6F370054E814}" presName="iconRect" presStyleLbl="node1" presStyleIdx="0" presStyleCnt="7" custLinFactNeighborY="-540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61AA4B97-2B49-4688-933D-17E5A99722B4}" type="pres">
      <dgm:prSet presAssocID="{811BBC54-18D4-4AE2-B9AC-6F370054E814}" presName="spaceRect" presStyleCnt="0"/>
      <dgm:spPr/>
    </dgm:pt>
    <dgm:pt modelId="{681A0361-37A3-4096-B422-030A7137764B}" type="pres">
      <dgm:prSet presAssocID="{811BBC54-18D4-4AE2-B9AC-6F370054E814}" presName="textRect" presStyleLbl="revTx" presStyleIdx="0" presStyleCnt="7" custLinFactNeighborX="-107" custLinFactNeighborY="-44899">
        <dgm:presLayoutVars>
          <dgm:chMax val="1"/>
          <dgm:chPref val="1"/>
        </dgm:presLayoutVars>
      </dgm:prSet>
      <dgm:spPr/>
    </dgm:pt>
    <dgm:pt modelId="{4700C240-E427-4927-A200-8E2A602DFCEF}" type="pres">
      <dgm:prSet presAssocID="{C8AA4E4D-F713-4771-B294-78B02A10FF54}" presName="sibTrans" presStyleCnt="0"/>
      <dgm:spPr/>
    </dgm:pt>
    <dgm:pt modelId="{9242C006-15DE-48F0-827E-AF2E3303A988}" type="pres">
      <dgm:prSet presAssocID="{4DC7282E-4960-433E-8607-3FFE13C96D8E}" presName="compNode" presStyleCnt="0"/>
      <dgm:spPr/>
    </dgm:pt>
    <dgm:pt modelId="{B0C95886-DF94-436F-9A04-EDB56EAED8BE}" type="pres">
      <dgm:prSet presAssocID="{4DC7282E-4960-433E-8607-3FFE13C96D8E}" presName="iconRect" presStyleLbl="node1" presStyleIdx="1" presStyleCnt="7" custLinFactNeighborY="-540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CC40C025-0729-4397-BD02-46FFEE5F5E0E}" type="pres">
      <dgm:prSet presAssocID="{4DC7282E-4960-433E-8607-3FFE13C96D8E}" presName="spaceRect" presStyleCnt="0"/>
      <dgm:spPr/>
    </dgm:pt>
    <dgm:pt modelId="{DE2EDE4F-7A88-4167-BB04-85B7B26D38C4}" type="pres">
      <dgm:prSet presAssocID="{4DC7282E-4960-433E-8607-3FFE13C96D8E}" presName="textRect" presStyleLbl="revTx" presStyleIdx="1" presStyleCnt="7" custLinFactNeighborX="2316" custLinFactNeighborY="-46820">
        <dgm:presLayoutVars>
          <dgm:chMax val="1"/>
          <dgm:chPref val="1"/>
        </dgm:presLayoutVars>
      </dgm:prSet>
      <dgm:spPr/>
    </dgm:pt>
    <dgm:pt modelId="{8EB69512-495F-4FEB-8AB1-C73A3E421E8B}" type="pres">
      <dgm:prSet presAssocID="{FFCFD434-E6E0-4816-8FA4-3B150EFDA6D3}" presName="sibTrans" presStyleCnt="0"/>
      <dgm:spPr/>
    </dgm:pt>
    <dgm:pt modelId="{B64AED2B-A362-4D40-B1CE-6C558C9E992C}" type="pres">
      <dgm:prSet presAssocID="{FB96EA55-879D-400F-9AA6-BF1BF553BE5A}" presName="compNode" presStyleCnt="0"/>
      <dgm:spPr/>
    </dgm:pt>
    <dgm:pt modelId="{136107A4-3754-48CF-AD96-2D9D1073DF68}" type="pres">
      <dgm:prSet presAssocID="{FB96EA55-879D-400F-9AA6-BF1BF553BE5A}" presName="iconRect" presStyleLbl="node1" presStyleIdx="2" presStyleCnt="7" custLinFactNeighborY="-5403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20570D1D-DF95-41C3-BC02-0B176C98413D}" type="pres">
      <dgm:prSet presAssocID="{FB96EA55-879D-400F-9AA6-BF1BF553BE5A}" presName="spaceRect" presStyleCnt="0"/>
      <dgm:spPr/>
    </dgm:pt>
    <dgm:pt modelId="{6E26385D-8A05-4150-8747-956171574E4E}" type="pres">
      <dgm:prSet presAssocID="{FB96EA55-879D-400F-9AA6-BF1BF553BE5A}" presName="textRect" presStyleLbl="revTx" presStyleIdx="2" presStyleCnt="7" custLinFactNeighborX="4631" custLinFactNeighborY="-44899">
        <dgm:presLayoutVars>
          <dgm:chMax val="1"/>
          <dgm:chPref val="1"/>
        </dgm:presLayoutVars>
      </dgm:prSet>
      <dgm:spPr/>
    </dgm:pt>
    <dgm:pt modelId="{C8EE007F-9435-4D7A-BA0D-C559FB9CBED2}" type="pres">
      <dgm:prSet presAssocID="{D8D6B785-16AF-4AC1-A6F5-03E8A752BBB7}" presName="sibTrans" presStyleCnt="0"/>
      <dgm:spPr/>
    </dgm:pt>
    <dgm:pt modelId="{5851F724-47AB-4C1C-869B-4EE742AC3C64}" type="pres">
      <dgm:prSet presAssocID="{85F97167-A224-47F4-A6BC-6EC878DB3005}" presName="compNode" presStyleCnt="0"/>
      <dgm:spPr/>
    </dgm:pt>
    <dgm:pt modelId="{F1A559E0-AF28-4DF2-AC92-BC0A1C0588B2}" type="pres">
      <dgm:prSet presAssocID="{85F97167-A224-47F4-A6BC-6EC878DB3005}" presName="iconRect" presStyleLbl="node1" presStyleIdx="3" presStyleCnt="7" custLinFactNeighborY="-5403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EAAA1FFC-4EDC-4899-8169-2A127614C604}" type="pres">
      <dgm:prSet presAssocID="{85F97167-A224-47F4-A6BC-6EC878DB3005}" presName="spaceRect" presStyleCnt="0"/>
      <dgm:spPr/>
    </dgm:pt>
    <dgm:pt modelId="{49377B19-7F85-488C-94F2-59D4FD23386B}" type="pres">
      <dgm:prSet presAssocID="{85F97167-A224-47F4-A6BC-6EC878DB3005}" presName="textRect" presStyleLbl="revTx" presStyleIdx="3" presStyleCnt="7" custLinFactNeighborX="3536" custLinFactNeighborY="-44899">
        <dgm:presLayoutVars>
          <dgm:chMax val="1"/>
          <dgm:chPref val="1"/>
        </dgm:presLayoutVars>
      </dgm:prSet>
      <dgm:spPr/>
    </dgm:pt>
    <dgm:pt modelId="{D6588BD0-2B5A-4102-AE7A-233537FC0DB9}" type="pres">
      <dgm:prSet presAssocID="{1B399AB4-5687-4F1E-8708-2AFCDA083FB1}" presName="sibTrans" presStyleCnt="0"/>
      <dgm:spPr/>
    </dgm:pt>
    <dgm:pt modelId="{2816EB4F-F939-489E-B03B-F1B283C9E4DB}" type="pres">
      <dgm:prSet presAssocID="{3CAAD80A-9105-4984-83CC-F82CF2AE3DE3}" presName="compNode" presStyleCnt="0"/>
      <dgm:spPr/>
    </dgm:pt>
    <dgm:pt modelId="{CF787C13-BC45-4E2A-9C1A-F75EB6E12018}" type="pres">
      <dgm:prSet presAssocID="{3CAAD80A-9105-4984-83CC-F82CF2AE3DE3}" presName="iconRect" presStyleLbl="node1" presStyleIdx="4" presStyleCnt="7" custLinFactNeighborX="-71020" custLinFactNeighborY="7329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rt with Pulse"/>
        </a:ext>
      </dgm:extLst>
    </dgm:pt>
    <dgm:pt modelId="{947D5268-D71D-4262-A44C-18E7D116544D}" type="pres">
      <dgm:prSet presAssocID="{3CAAD80A-9105-4984-83CC-F82CF2AE3DE3}" presName="spaceRect" presStyleCnt="0"/>
      <dgm:spPr/>
    </dgm:pt>
    <dgm:pt modelId="{99E6478A-191D-410C-B048-8130B18F23E7}" type="pres">
      <dgm:prSet presAssocID="{3CAAD80A-9105-4984-83CC-F82CF2AE3DE3}" presName="textRect" presStyleLbl="revTx" presStyleIdx="4" presStyleCnt="7" custScaleX="136198" custLinFactNeighborX="-17621" custLinFactNeighborY="11654">
        <dgm:presLayoutVars>
          <dgm:chMax val="1"/>
          <dgm:chPref val="1"/>
        </dgm:presLayoutVars>
      </dgm:prSet>
      <dgm:spPr/>
    </dgm:pt>
    <dgm:pt modelId="{8EABECDE-AB55-4C2A-B36C-30E3067D131D}" type="pres">
      <dgm:prSet presAssocID="{9EA07AC3-3534-4948-BF60-41DD227969E9}" presName="sibTrans" presStyleCnt="0"/>
      <dgm:spPr/>
    </dgm:pt>
    <dgm:pt modelId="{B75603F7-DEAA-4191-98AA-7B9E30B75A02}" type="pres">
      <dgm:prSet presAssocID="{EB6C585E-6525-4921-868A-0587D6B0C09A}" presName="compNode" presStyleCnt="0"/>
      <dgm:spPr/>
    </dgm:pt>
    <dgm:pt modelId="{F587E88F-30CE-4210-80D5-50B373AC725E}" type="pres">
      <dgm:prSet presAssocID="{EB6C585E-6525-4921-868A-0587D6B0C09A}" presName="iconRect" presStyleLbl="node1" presStyleIdx="5" presStyleCnt="7" custLinFactNeighborX="-5146" custLinFactNeighborY="51252"/>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onnections with solid fill"/>
        </a:ext>
      </dgm:extLst>
    </dgm:pt>
    <dgm:pt modelId="{66B038FA-D1A4-4857-9B6B-DEA3D11CC3FE}" type="pres">
      <dgm:prSet presAssocID="{EB6C585E-6525-4921-868A-0587D6B0C09A}" presName="spaceRect" presStyleCnt="0"/>
      <dgm:spPr/>
    </dgm:pt>
    <dgm:pt modelId="{788963F2-9E4C-4EFD-B150-D189D4CBB856}" type="pres">
      <dgm:prSet presAssocID="{EB6C585E-6525-4921-868A-0587D6B0C09A}" presName="textRect" presStyleLbl="revTx" presStyleIdx="5" presStyleCnt="7" custScaleX="148588" custLinFactNeighborX="5018" custLinFactNeighborY="-422">
        <dgm:presLayoutVars>
          <dgm:chMax val="1"/>
          <dgm:chPref val="1"/>
        </dgm:presLayoutVars>
      </dgm:prSet>
      <dgm:spPr/>
    </dgm:pt>
    <dgm:pt modelId="{DFC5E3EE-BADD-4F3C-A6DE-FDAA178B7447}" type="pres">
      <dgm:prSet presAssocID="{CDC34628-9BCB-4BE0-909B-168AD2236769}" presName="sibTrans" presStyleCnt="0"/>
      <dgm:spPr/>
    </dgm:pt>
    <dgm:pt modelId="{8D163897-8878-485A-91FD-DAC0CFA3781D}" type="pres">
      <dgm:prSet presAssocID="{1F514852-D7CA-49F7-A62C-4665D249F3A9}" presName="compNode" presStyleCnt="0"/>
      <dgm:spPr/>
    </dgm:pt>
    <dgm:pt modelId="{F142AEAE-152B-4799-B4AC-4BE04539475F}" type="pres">
      <dgm:prSet presAssocID="{1F514852-D7CA-49F7-A62C-4665D249F3A9}" presName="iconRect" presStyleLbl="node1" presStyleIdx="6" presStyleCnt="7" custLinFactX="20929" custLinFactNeighborX="100000" custLinFactNeighborY="125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Robot"/>
        </a:ext>
      </dgm:extLst>
    </dgm:pt>
    <dgm:pt modelId="{2D3CE44D-C586-474A-A533-CD913DD28821}" type="pres">
      <dgm:prSet presAssocID="{1F514852-D7CA-49F7-A62C-4665D249F3A9}" presName="spaceRect" presStyleCnt="0"/>
      <dgm:spPr/>
    </dgm:pt>
    <dgm:pt modelId="{79EB77C2-EE4C-4613-817B-3CBD424E359E}" type="pres">
      <dgm:prSet presAssocID="{1F514852-D7CA-49F7-A62C-4665D249F3A9}" presName="textRect" presStyleLbl="revTx" presStyleIdx="6" presStyleCnt="7" custLinFactNeighborX="45349" custLinFactNeighborY="-16467">
        <dgm:presLayoutVars>
          <dgm:chMax val="1"/>
          <dgm:chPref val="1"/>
        </dgm:presLayoutVars>
      </dgm:prSet>
      <dgm:spPr/>
    </dgm:pt>
  </dgm:ptLst>
  <dgm:cxnLst>
    <dgm:cxn modelId="{25420102-518B-4357-A657-40E9A6985F09}" type="presOf" srcId="{4DC7282E-4960-433E-8607-3FFE13C96D8E}" destId="{DE2EDE4F-7A88-4167-BB04-85B7B26D38C4}" srcOrd="0" destOrd="0" presId="urn:microsoft.com/office/officeart/2018/2/layout/IconLabelList"/>
    <dgm:cxn modelId="{0F0AFA02-F18A-40E4-902C-B5EE32570A17}" type="presOf" srcId="{FB96EA55-879D-400F-9AA6-BF1BF553BE5A}" destId="{6E26385D-8A05-4150-8747-956171574E4E}" srcOrd="0" destOrd="0" presId="urn:microsoft.com/office/officeart/2018/2/layout/IconLabelList"/>
    <dgm:cxn modelId="{A01B1903-9D66-4014-A2CC-C642B168CA23}" srcId="{2441C53D-E55F-451D-B97B-DE7A5EB718DA}" destId="{3CAAD80A-9105-4984-83CC-F82CF2AE3DE3}" srcOrd="4" destOrd="0" parTransId="{BE280EC6-BFB5-4E04-99D5-FDA01A3C2C89}" sibTransId="{9EA07AC3-3534-4948-BF60-41DD227969E9}"/>
    <dgm:cxn modelId="{351D120A-8111-45BC-84AC-428B3F9EB88C}" srcId="{2441C53D-E55F-451D-B97B-DE7A5EB718DA}" destId="{FB96EA55-879D-400F-9AA6-BF1BF553BE5A}" srcOrd="2" destOrd="0" parTransId="{4B21DDDF-D0DB-4571-B7BF-DE898DF05AFD}" sibTransId="{D8D6B785-16AF-4AC1-A6F5-03E8A752BBB7}"/>
    <dgm:cxn modelId="{B5F52F0E-835D-4216-AB36-305A5F98D28F}" srcId="{2441C53D-E55F-451D-B97B-DE7A5EB718DA}" destId="{1F514852-D7CA-49F7-A62C-4665D249F3A9}" srcOrd="6" destOrd="0" parTransId="{B3536F50-97A0-48DD-8FBA-DC75C7AC7659}" sibTransId="{CE8410DF-16D8-414D-85B5-AC9CA0B879CD}"/>
    <dgm:cxn modelId="{653C6F19-9F45-445E-8FD8-E5031DED59FC}" srcId="{2441C53D-E55F-451D-B97B-DE7A5EB718DA}" destId="{EB6C585E-6525-4921-868A-0587D6B0C09A}" srcOrd="5" destOrd="0" parTransId="{4018BA15-E2F0-4523-8D5D-D6B0DFB6D0EF}" sibTransId="{CDC34628-9BCB-4BE0-909B-168AD2236769}"/>
    <dgm:cxn modelId="{EDC2C91E-87DB-47ED-9129-B99AC2688624}" srcId="{2441C53D-E55F-451D-B97B-DE7A5EB718DA}" destId="{85F97167-A224-47F4-A6BC-6EC878DB3005}" srcOrd="3" destOrd="0" parTransId="{5393F465-372A-4045-8686-7A855C49ACEC}" sibTransId="{1B399AB4-5687-4F1E-8708-2AFCDA083FB1}"/>
    <dgm:cxn modelId="{7A253544-9D66-4E07-B6A2-0E22B10A9ED9}" srcId="{2441C53D-E55F-451D-B97B-DE7A5EB718DA}" destId="{811BBC54-18D4-4AE2-B9AC-6F370054E814}" srcOrd="0" destOrd="0" parTransId="{36F247B4-841D-4876-8B99-AEFECDB88B6E}" sibTransId="{C8AA4E4D-F713-4771-B294-78B02A10FF54}"/>
    <dgm:cxn modelId="{02F3CA47-7B29-4F85-873B-C8AA2B5B9891}" type="presOf" srcId="{85F97167-A224-47F4-A6BC-6EC878DB3005}" destId="{49377B19-7F85-488C-94F2-59D4FD23386B}" srcOrd="0" destOrd="0" presId="urn:microsoft.com/office/officeart/2018/2/layout/IconLabelList"/>
    <dgm:cxn modelId="{4433FF64-388F-47A6-A476-CB95C529C9F0}" type="presOf" srcId="{EB6C585E-6525-4921-868A-0587D6B0C09A}" destId="{788963F2-9E4C-4EFD-B150-D189D4CBB856}" srcOrd="0" destOrd="0" presId="urn:microsoft.com/office/officeart/2018/2/layout/IconLabelList"/>
    <dgm:cxn modelId="{71769385-C079-4604-8CD9-CBB1621F4324}" type="presOf" srcId="{3CAAD80A-9105-4984-83CC-F82CF2AE3DE3}" destId="{99E6478A-191D-410C-B048-8130B18F23E7}" srcOrd="0" destOrd="0" presId="urn:microsoft.com/office/officeart/2018/2/layout/IconLabelList"/>
    <dgm:cxn modelId="{F922ED8E-DF80-4514-8F86-4B06512D7433}" type="presOf" srcId="{1F514852-D7CA-49F7-A62C-4665D249F3A9}" destId="{79EB77C2-EE4C-4613-817B-3CBD424E359E}" srcOrd="0" destOrd="0" presId="urn:microsoft.com/office/officeart/2018/2/layout/IconLabelList"/>
    <dgm:cxn modelId="{B7C58BBD-F7C7-4F21-818D-53E722374FB9}" type="presOf" srcId="{2441C53D-E55F-451D-B97B-DE7A5EB718DA}" destId="{463D577D-37DA-4317-88DA-6E4BE7EFDBEB}" srcOrd="0" destOrd="0" presId="urn:microsoft.com/office/officeart/2018/2/layout/IconLabelList"/>
    <dgm:cxn modelId="{A71F47D9-36A1-4A6B-AC67-19C22C9F94CE}" type="presOf" srcId="{811BBC54-18D4-4AE2-B9AC-6F370054E814}" destId="{681A0361-37A3-4096-B422-030A7137764B}" srcOrd="0" destOrd="0" presId="urn:microsoft.com/office/officeart/2018/2/layout/IconLabelList"/>
    <dgm:cxn modelId="{4CA0E1E8-EC7B-4AAF-8F65-E529870D0960}" srcId="{2441C53D-E55F-451D-B97B-DE7A5EB718DA}" destId="{4DC7282E-4960-433E-8607-3FFE13C96D8E}" srcOrd="1" destOrd="0" parTransId="{200B6A99-27BA-48ED-B4B7-86A50D62D260}" sibTransId="{FFCFD434-E6E0-4816-8FA4-3B150EFDA6D3}"/>
    <dgm:cxn modelId="{49AB8774-880A-41D5-ADDB-2A4058F930AA}" type="presParOf" srcId="{463D577D-37DA-4317-88DA-6E4BE7EFDBEB}" destId="{D478C641-BAD5-4C9D-9D1C-25AA0496D196}" srcOrd="0" destOrd="0" presId="urn:microsoft.com/office/officeart/2018/2/layout/IconLabelList"/>
    <dgm:cxn modelId="{A145C2D1-D617-4CAC-A453-9BDA131B84AC}" type="presParOf" srcId="{D478C641-BAD5-4C9D-9D1C-25AA0496D196}" destId="{7E140B8F-B309-43C7-A9FD-FBC7C2034A1A}" srcOrd="0" destOrd="0" presId="urn:microsoft.com/office/officeart/2018/2/layout/IconLabelList"/>
    <dgm:cxn modelId="{E4E0CB27-2AF4-48CD-94A0-DA362339B139}" type="presParOf" srcId="{D478C641-BAD5-4C9D-9D1C-25AA0496D196}" destId="{61AA4B97-2B49-4688-933D-17E5A99722B4}" srcOrd="1" destOrd="0" presId="urn:microsoft.com/office/officeart/2018/2/layout/IconLabelList"/>
    <dgm:cxn modelId="{AF45E141-090E-46C6-AF4E-32A2D05DB7A1}" type="presParOf" srcId="{D478C641-BAD5-4C9D-9D1C-25AA0496D196}" destId="{681A0361-37A3-4096-B422-030A7137764B}" srcOrd="2" destOrd="0" presId="urn:microsoft.com/office/officeart/2018/2/layout/IconLabelList"/>
    <dgm:cxn modelId="{B3257604-36D0-4634-A3A8-B56CE7FC749A}" type="presParOf" srcId="{463D577D-37DA-4317-88DA-6E4BE7EFDBEB}" destId="{4700C240-E427-4927-A200-8E2A602DFCEF}" srcOrd="1" destOrd="0" presId="urn:microsoft.com/office/officeart/2018/2/layout/IconLabelList"/>
    <dgm:cxn modelId="{C476B792-9698-4CE7-BCE0-03003B8ACC48}" type="presParOf" srcId="{463D577D-37DA-4317-88DA-6E4BE7EFDBEB}" destId="{9242C006-15DE-48F0-827E-AF2E3303A988}" srcOrd="2" destOrd="0" presId="urn:microsoft.com/office/officeart/2018/2/layout/IconLabelList"/>
    <dgm:cxn modelId="{544E7FFA-CBB0-4BAC-90E8-02B95809F65D}" type="presParOf" srcId="{9242C006-15DE-48F0-827E-AF2E3303A988}" destId="{B0C95886-DF94-436F-9A04-EDB56EAED8BE}" srcOrd="0" destOrd="0" presId="urn:microsoft.com/office/officeart/2018/2/layout/IconLabelList"/>
    <dgm:cxn modelId="{81FF38C4-F203-4156-AF6D-D2DBE557CB0F}" type="presParOf" srcId="{9242C006-15DE-48F0-827E-AF2E3303A988}" destId="{CC40C025-0729-4397-BD02-46FFEE5F5E0E}" srcOrd="1" destOrd="0" presId="urn:microsoft.com/office/officeart/2018/2/layout/IconLabelList"/>
    <dgm:cxn modelId="{D818658D-1C79-4187-BB18-40E506D2546D}" type="presParOf" srcId="{9242C006-15DE-48F0-827E-AF2E3303A988}" destId="{DE2EDE4F-7A88-4167-BB04-85B7B26D38C4}" srcOrd="2" destOrd="0" presId="urn:microsoft.com/office/officeart/2018/2/layout/IconLabelList"/>
    <dgm:cxn modelId="{4FFEF9FF-28F9-4CC4-91BF-299EFB9A8030}" type="presParOf" srcId="{463D577D-37DA-4317-88DA-6E4BE7EFDBEB}" destId="{8EB69512-495F-4FEB-8AB1-C73A3E421E8B}" srcOrd="3" destOrd="0" presId="urn:microsoft.com/office/officeart/2018/2/layout/IconLabelList"/>
    <dgm:cxn modelId="{F3A72162-2B48-4792-98B1-D230F9A09177}" type="presParOf" srcId="{463D577D-37DA-4317-88DA-6E4BE7EFDBEB}" destId="{B64AED2B-A362-4D40-B1CE-6C558C9E992C}" srcOrd="4" destOrd="0" presId="urn:microsoft.com/office/officeart/2018/2/layout/IconLabelList"/>
    <dgm:cxn modelId="{5D21E0CA-2DD0-494A-9875-5502EF514520}" type="presParOf" srcId="{B64AED2B-A362-4D40-B1CE-6C558C9E992C}" destId="{136107A4-3754-48CF-AD96-2D9D1073DF68}" srcOrd="0" destOrd="0" presId="urn:microsoft.com/office/officeart/2018/2/layout/IconLabelList"/>
    <dgm:cxn modelId="{D2719E39-A8F2-4A91-AB87-083E53EB296A}" type="presParOf" srcId="{B64AED2B-A362-4D40-B1CE-6C558C9E992C}" destId="{20570D1D-DF95-41C3-BC02-0B176C98413D}" srcOrd="1" destOrd="0" presId="urn:microsoft.com/office/officeart/2018/2/layout/IconLabelList"/>
    <dgm:cxn modelId="{6392F444-E065-4CDB-A173-A1E95C701B52}" type="presParOf" srcId="{B64AED2B-A362-4D40-B1CE-6C558C9E992C}" destId="{6E26385D-8A05-4150-8747-956171574E4E}" srcOrd="2" destOrd="0" presId="urn:microsoft.com/office/officeart/2018/2/layout/IconLabelList"/>
    <dgm:cxn modelId="{4C267A18-9CFF-4CF1-8374-E4612262BEE1}" type="presParOf" srcId="{463D577D-37DA-4317-88DA-6E4BE7EFDBEB}" destId="{C8EE007F-9435-4D7A-BA0D-C559FB9CBED2}" srcOrd="5" destOrd="0" presId="urn:microsoft.com/office/officeart/2018/2/layout/IconLabelList"/>
    <dgm:cxn modelId="{1A75C297-3AD0-4A71-BEAE-2DFF2CBB46D8}" type="presParOf" srcId="{463D577D-37DA-4317-88DA-6E4BE7EFDBEB}" destId="{5851F724-47AB-4C1C-869B-4EE742AC3C64}" srcOrd="6" destOrd="0" presId="urn:microsoft.com/office/officeart/2018/2/layout/IconLabelList"/>
    <dgm:cxn modelId="{CEC0A526-536C-4B04-9F5B-1BFE7FCB2A3B}" type="presParOf" srcId="{5851F724-47AB-4C1C-869B-4EE742AC3C64}" destId="{F1A559E0-AF28-4DF2-AC92-BC0A1C0588B2}" srcOrd="0" destOrd="0" presId="urn:microsoft.com/office/officeart/2018/2/layout/IconLabelList"/>
    <dgm:cxn modelId="{10E184F9-C893-4C54-8487-FD06DE07095A}" type="presParOf" srcId="{5851F724-47AB-4C1C-869B-4EE742AC3C64}" destId="{EAAA1FFC-4EDC-4899-8169-2A127614C604}" srcOrd="1" destOrd="0" presId="urn:microsoft.com/office/officeart/2018/2/layout/IconLabelList"/>
    <dgm:cxn modelId="{D747071B-6CBD-48BB-A68C-EC6B15EC9E84}" type="presParOf" srcId="{5851F724-47AB-4C1C-869B-4EE742AC3C64}" destId="{49377B19-7F85-488C-94F2-59D4FD23386B}" srcOrd="2" destOrd="0" presId="urn:microsoft.com/office/officeart/2018/2/layout/IconLabelList"/>
    <dgm:cxn modelId="{AC927521-0427-46E3-BDBD-0A061312EBB4}" type="presParOf" srcId="{463D577D-37DA-4317-88DA-6E4BE7EFDBEB}" destId="{D6588BD0-2B5A-4102-AE7A-233537FC0DB9}" srcOrd="7" destOrd="0" presId="urn:microsoft.com/office/officeart/2018/2/layout/IconLabelList"/>
    <dgm:cxn modelId="{274B2511-8552-4CBC-B132-DA623D1450D3}" type="presParOf" srcId="{463D577D-37DA-4317-88DA-6E4BE7EFDBEB}" destId="{2816EB4F-F939-489E-B03B-F1B283C9E4DB}" srcOrd="8" destOrd="0" presId="urn:microsoft.com/office/officeart/2018/2/layout/IconLabelList"/>
    <dgm:cxn modelId="{DA8E324D-A382-45F5-9F89-ADF6BB9C715B}" type="presParOf" srcId="{2816EB4F-F939-489E-B03B-F1B283C9E4DB}" destId="{CF787C13-BC45-4E2A-9C1A-F75EB6E12018}" srcOrd="0" destOrd="0" presId="urn:microsoft.com/office/officeart/2018/2/layout/IconLabelList"/>
    <dgm:cxn modelId="{5D85206A-1581-433B-A969-5A96D0A58B75}" type="presParOf" srcId="{2816EB4F-F939-489E-B03B-F1B283C9E4DB}" destId="{947D5268-D71D-4262-A44C-18E7D116544D}" srcOrd="1" destOrd="0" presId="urn:microsoft.com/office/officeart/2018/2/layout/IconLabelList"/>
    <dgm:cxn modelId="{53E6ACD0-BD19-4F08-9C71-D79722224D05}" type="presParOf" srcId="{2816EB4F-F939-489E-B03B-F1B283C9E4DB}" destId="{99E6478A-191D-410C-B048-8130B18F23E7}" srcOrd="2" destOrd="0" presId="urn:microsoft.com/office/officeart/2018/2/layout/IconLabelList"/>
    <dgm:cxn modelId="{712FF82E-A666-4CE6-B31F-BDC3C47D2D90}" type="presParOf" srcId="{463D577D-37DA-4317-88DA-6E4BE7EFDBEB}" destId="{8EABECDE-AB55-4C2A-B36C-30E3067D131D}" srcOrd="9" destOrd="0" presId="urn:microsoft.com/office/officeart/2018/2/layout/IconLabelList"/>
    <dgm:cxn modelId="{C51FE7BB-19FD-4C85-859C-191E98F8BAD3}" type="presParOf" srcId="{463D577D-37DA-4317-88DA-6E4BE7EFDBEB}" destId="{B75603F7-DEAA-4191-98AA-7B9E30B75A02}" srcOrd="10" destOrd="0" presId="urn:microsoft.com/office/officeart/2018/2/layout/IconLabelList"/>
    <dgm:cxn modelId="{B0C6C51E-E670-4ED8-A583-3C0F419026E5}" type="presParOf" srcId="{B75603F7-DEAA-4191-98AA-7B9E30B75A02}" destId="{F587E88F-30CE-4210-80D5-50B373AC725E}" srcOrd="0" destOrd="0" presId="urn:microsoft.com/office/officeart/2018/2/layout/IconLabelList"/>
    <dgm:cxn modelId="{3105A81E-BE75-4C15-B1A3-422A547D718E}" type="presParOf" srcId="{B75603F7-DEAA-4191-98AA-7B9E30B75A02}" destId="{66B038FA-D1A4-4857-9B6B-DEA3D11CC3FE}" srcOrd="1" destOrd="0" presId="urn:microsoft.com/office/officeart/2018/2/layout/IconLabelList"/>
    <dgm:cxn modelId="{0F079CA5-3908-4BE2-AA80-656783B3A653}" type="presParOf" srcId="{B75603F7-DEAA-4191-98AA-7B9E30B75A02}" destId="{788963F2-9E4C-4EFD-B150-D189D4CBB856}" srcOrd="2" destOrd="0" presId="urn:microsoft.com/office/officeart/2018/2/layout/IconLabelList"/>
    <dgm:cxn modelId="{F86F0BE5-6541-40BE-B99F-27B0D4D00315}" type="presParOf" srcId="{463D577D-37DA-4317-88DA-6E4BE7EFDBEB}" destId="{DFC5E3EE-BADD-4F3C-A6DE-FDAA178B7447}" srcOrd="11" destOrd="0" presId="urn:microsoft.com/office/officeart/2018/2/layout/IconLabelList"/>
    <dgm:cxn modelId="{13F73F97-AE5F-40A3-9091-C15290E96C37}" type="presParOf" srcId="{463D577D-37DA-4317-88DA-6E4BE7EFDBEB}" destId="{8D163897-8878-485A-91FD-DAC0CFA3781D}" srcOrd="12" destOrd="0" presId="urn:microsoft.com/office/officeart/2018/2/layout/IconLabelList"/>
    <dgm:cxn modelId="{9A258F1D-D79D-41E9-BCDD-9258322C79A2}" type="presParOf" srcId="{8D163897-8878-485A-91FD-DAC0CFA3781D}" destId="{F142AEAE-152B-4799-B4AC-4BE04539475F}" srcOrd="0" destOrd="0" presId="urn:microsoft.com/office/officeart/2018/2/layout/IconLabelList"/>
    <dgm:cxn modelId="{59141B52-4342-456E-B707-E4D140A5A5DE}" type="presParOf" srcId="{8D163897-8878-485A-91FD-DAC0CFA3781D}" destId="{2D3CE44D-C586-474A-A533-CD913DD28821}" srcOrd="1" destOrd="0" presId="urn:microsoft.com/office/officeart/2018/2/layout/IconLabelList"/>
    <dgm:cxn modelId="{E8A82A05-BC9A-4411-98DE-944CD068E3EB}" type="presParOf" srcId="{8D163897-8878-485A-91FD-DAC0CFA3781D}" destId="{79EB77C2-EE4C-4613-817B-3CBD424E35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F05616-6B58-4184-8AA0-3F86F4C6A6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CC7FE1-AE79-4140-AACB-9F3D47DCE875}">
      <dgm:prSet custT="1"/>
      <dgm:spPr/>
      <dgm:t>
        <a:bodyPr/>
        <a:lstStyle/>
        <a:p>
          <a:r>
            <a:rPr lang="en-US" sz="1200" b="0" dirty="0"/>
            <a:t>Govern:</a:t>
          </a:r>
        </a:p>
      </dgm:t>
    </dgm:pt>
    <dgm:pt modelId="{19396E89-6885-4E8B-A80B-0C13C5831BD1}" type="parTrans" cxnId="{294A1AED-C889-4EEF-BFB1-F738CF9C5FFB}">
      <dgm:prSet/>
      <dgm:spPr/>
      <dgm:t>
        <a:bodyPr/>
        <a:lstStyle/>
        <a:p>
          <a:endParaRPr lang="en-US" b="0"/>
        </a:p>
      </dgm:t>
    </dgm:pt>
    <dgm:pt modelId="{6A31F53D-AFD5-4B18-AE33-FAFFD35ADBA7}" type="sibTrans" cxnId="{294A1AED-C889-4EEF-BFB1-F738CF9C5FFB}">
      <dgm:prSet/>
      <dgm:spPr/>
      <dgm:t>
        <a:bodyPr/>
        <a:lstStyle/>
        <a:p>
          <a:endParaRPr lang="en-US" b="0"/>
        </a:p>
      </dgm:t>
    </dgm:pt>
    <dgm:pt modelId="{5E79777D-F419-4091-9AF4-CC30549D96BC}">
      <dgm:prSet/>
      <dgm:spPr/>
      <dgm:t>
        <a:bodyPr/>
        <a:lstStyle/>
        <a:p>
          <a:r>
            <a:rPr lang="en-US" b="0" dirty="0"/>
            <a:t>Create clear governance structures and policies that define roles, responsibilities, and accountability for AI systems.</a:t>
          </a:r>
        </a:p>
      </dgm:t>
    </dgm:pt>
    <dgm:pt modelId="{5224EF29-BC31-41A7-9FAA-8C29757AD188}" type="parTrans" cxnId="{B6DC8D1A-7D18-4FCD-B04A-605D4CCFFBD7}">
      <dgm:prSet/>
      <dgm:spPr/>
      <dgm:t>
        <a:bodyPr/>
        <a:lstStyle/>
        <a:p>
          <a:endParaRPr lang="en-US" b="0"/>
        </a:p>
      </dgm:t>
    </dgm:pt>
    <dgm:pt modelId="{C8C85C4E-4F34-49BF-AA4B-A6179E08139F}" type="sibTrans" cxnId="{B6DC8D1A-7D18-4FCD-B04A-605D4CCFFBD7}">
      <dgm:prSet/>
      <dgm:spPr/>
      <dgm:t>
        <a:bodyPr/>
        <a:lstStyle/>
        <a:p>
          <a:endParaRPr lang="en-US" b="0"/>
        </a:p>
      </dgm:t>
    </dgm:pt>
    <dgm:pt modelId="{C61E1254-49A2-415B-A1DA-7BA4B1729959}">
      <dgm:prSet/>
      <dgm:spPr/>
      <dgm:t>
        <a:bodyPr/>
        <a:lstStyle/>
        <a:p>
          <a:r>
            <a:rPr lang="en-US" b="0" dirty="0"/>
            <a:t>Establish an organizational culture that prioritizes responsible AI development.</a:t>
          </a:r>
        </a:p>
      </dgm:t>
    </dgm:pt>
    <dgm:pt modelId="{2771C217-6E7F-471C-87E8-CA0511B1F60C}" type="parTrans" cxnId="{7BF5D269-08D3-4742-A8B9-E4B6D04B1049}">
      <dgm:prSet/>
      <dgm:spPr/>
      <dgm:t>
        <a:bodyPr/>
        <a:lstStyle/>
        <a:p>
          <a:endParaRPr lang="en-US" b="0"/>
        </a:p>
      </dgm:t>
    </dgm:pt>
    <dgm:pt modelId="{D47D7FDD-BDB8-457E-8628-84DFC37C73D6}" type="sibTrans" cxnId="{7BF5D269-08D3-4742-A8B9-E4B6D04B1049}">
      <dgm:prSet/>
      <dgm:spPr/>
      <dgm:t>
        <a:bodyPr/>
        <a:lstStyle/>
        <a:p>
          <a:endParaRPr lang="en-US" b="0"/>
        </a:p>
      </dgm:t>
    </dgm:pt>
    <dgm:pt modelId="{B36FEBDC-6A54-443A-B306-0C7150D0096A}">
      <dgm:prSet custT="1"/>
      <dgm:spPr/>
      <dgm:t>
        <a:bodyPr/>
        <a:lstStyle/>
        <a:p>
          <a:r>
            <a:rPr lang="en-US" sz="1200" b="0"/>
            <a:t>Map:</a:t>
          </a:r>
        </a:p>
      </dgm:t>
    </dgm:pt>
    <dgm:pt modelId="{2F6DFB3D-16CA-474A-B5FF-E09C5D251D96}" type="parTrans" cxnId="{4B76E4F1-EF3D-418D-862F-E8E4F7DDC939}">
      <dgm:prSet/>
      <dgm:spPr/>
      <dgm:t>
        <a:bodyPr/>
        <a:lstStyle/>
        <a:p>
          <a:endParaRPr lang="en-US" b="0"/>
        </a:p>
      </dgm:t>
    </dgm:pt>
    <dgm:pt modelId="{6C18C7A0-FFEC-431D-B674-A1D9B1D7D072}" type="sibTrans" cxnId="{4B76E4F1-EF3D-418D-862F-E8E4F7DDC939}">
      <dgm:prSet/>
      <dgm:spPr/>
      <dgm:t>
        <a:bodyPr/>
        <a:lstStyle/>
        <a:p>
          <a:endParaRPr lang="en-US" b="0"/>
        </a:p>
      </dgm:t>
    </dgm:pt>
    <dgm:pt modelId="{CDF06A40-CFDE-43DA-9686-170EF10694EE}">
      <dgm:prSet/>
      <dgm:spPr/>
      <dgm:t>
        <a:bodyPr/>
        <a:lstStyle/>
        <a:p>
          <a:r>
            <a:rPr lang="en-US" b="0" dirty="0"/>
            <a:t>Identify and categorize AI risks by conducting comprehensive risk assessments and impact analyses before and  after system implementation.</a:t>
          </a:r>
        </a:p>
      </dgm:t>
    </dgm:pt>
    <dgm:pt modelId="{80AE8458-FDA2-42CB-8357-A05CCD71A3FB}" type="parTrans" cxnId="{A8DB04EF-6D90-4797-A94F-76B256E0A20E}">
      <dgm:prSet/>
      <dgm:spPr/>
      <dgm:t>
        <a:bodyPr/>
        <a:lstStyle/>
        <a:p>
          <a:endParaRPr lang="en-US" b="0"/>
        </a:p>
      </dgm:t>
    </dgm:pt>
    <dgm:pt modelId="{17C0CDB8-F541-4FE2-8B08-98A7810A3959}" type="sibTrans" cxnId="{A8DB04EF-6D90-4797-A94F-76B256E0A20E}">
      <dgm:prSet/>
      <dgm:spPr/>
      <dgm:t>
        <a:bodyPr/>
        <a:lstStyle/>
        <a:p>
          <a:endParaRPr lang="en-US" b="0"/>
        </a:p>
      </dgm:t>
    </dgm:pt>
    <dgm:pt modelId="{34C86587-562B-4E59-8EA8-DDAE95BD3DC3}">
      <dgm:prSet/>
      <dgm:spPr/>
      <dgm:t>
        <a:bodyPr/>
        <a:lstStyle/>
        <a:p>
          <a:r>
            <a:rPr lang="en-US" b="0" dirty="0"/>
            <a:t>Engage diverse stakeholders (developers, ethicists, legal experts, end-users) in the design process to identify potential issues and unintended consequences.</a:t>
          </a:r>
        </a:p>
      </dgm:t>
    </dgm:pt>
    <dgm:pt modelId="{9B30DE9C-B27B-43DB-8176-E671BF945FAF}" type="parTrans" cxnId="{4B60BEF9-947E-4540-BCCD-F59FCAF3DAFB}">
      <dgm:prSet/>
      <dgm:spPr/>
      <dgm:t>
        <a:bodyPr/>
        <a:lstStyle/>
        <a:p>
          <a:endParaRPr lang="en-US" b="0"/>
        </a:p>
      </dgm:t>
    </dgm:pt>
    <dgm:pt modelId="{6ACD6EE8-B8CA-49A0-87FD-640B20764277}" type="sibTrans" cxnId="{4B60BEF9-947E-4540-BCCD-F59FCAF3DAFB}">
      <dgm:prSet/>
      <dgm:spPr/>
      <dgm:t>
        <a:bodyPr/>
        <a:lstStyle/>
        <a:p>
          <a:endParaRPr lang="en-US" b="0"/>
        </a:p>
      </dgm:t>
    </dgm:pt>
    <dgm:pt modelId="{91D235B8-7836-4BC4-9FE0-38DB8EE8C775}">
      <dgm:prSet custT="1"/>
      <dgm:spPr/>
      <dgm:t>
        <a:bodyPr/>
        <a:lstStyle/>
        <a:p>
          <a:r>
            <a:rPr lang="en-US" sz="1200" b="0" dirty="0"/>
            <a:t>Measure</a:t>
          </a:r>
          <a:r>
            <a:rPr lang="en-US" sz="900" b="0" dirty="0"/>
            <a:t>:</a:t>
          </a:r>
        </a:p>
      </dgm:t>
    </dgm:pt>
    <dgm:pt modelId="{57B9EC47-6F01-4559-92E3-FFA2D9A3D1EE}" type="parTrans" cxnId="{94ED4769-F34B-49DB-9795-E3D46CBE7165}">
      <dgm:prSet/>
      <dgm:spPr/>
      <dgm:t>
        <a:bodyPr/>
        <a:lstStyle/>
        <a:p>
          <a:endParaRPr lang="en-US" b="0"/>
        </a:p>
      </dgm:t>
    </dgm:pt>
    <dgm:pt modelId="{8AC02617-F91D-47D1-97E6-2FE5D5D2E089}" type="sibTrans" cxnId="{94ED4769-F34B-49DB-9795-E3D46CBE7165}">
      <dgm:prSet/>
      <dgm:spPr/>
      <dgm:t>
        <a:bodyPr/>
        <a:lstStyle/>
        <a:p>
          <a:endParaRPr lang="en-US" b="0"/>
        </a:p>
      </dgm:t>
    </dgm:pt>
    <dgm:pt modelId="{C4EAA082-89B3-4313-A07B-C8290BFC9CD9}">
      <dgm:prSet/>
      <dgm:spPr/>
      <dgm:t>
        <a:bodyPr/>
        <a:lstStyle/>
        <a:p>
          <a:r>
            <a:rPr lang="en-US" b="0" dirty="0"/>
            <a:t>Implement continuous monitoring and validation of AI systems to ensure they remain aligned with ethical guidelines and don't introduce new biases over time.</a:t>
          </a:r>
        </a:p>
      </dgm:t>
    </dgm:pt>
    <dgm:pt modelId="{AFEC3402-9B23-4681-B5CA-D1E842432E8E}" type="parTrans" cxnId="{4730A8E6-9B8D-4E31-9863-2F5E6DDA41F3}">
      <dgm:prSet/>
      <dgm:spPr/>
      <dgm:t>
        <a:bodyPr/>
        <a:lstStyle/>
        <a:p>
          <a:endParaRPr lang="en-US" b="0"/>
        </a:p>
      </dgm:t>
    </dgm:pt>
    <dgm:pt modelId="{2DD8A19B-BB9B-429A-9B74-ADE373D0E1AD}" type="sibTrans" cxnId="{4730A8E6-9B8D-4E31-9863-2F5E6DDA41F3}">
      <dgm:prSet/>
      <dgm:spPr/>
      <dgm:t>
        <a:bodyPr/>
        <a:lstStyle/>
        <a:p>
          <a:endParaRPr lang="en-US" b="0"/>
        </a:p>
      </dgm:t>
    </dgm:pt>
    <dgm:pt modelId="{F7071DBF-526C-41F1-AD16-08A795D1D1EC}">
      <dgm:prSet/>
      <dgm:spPr/>
      <dgm:t>
        <a:bodyPr/>
        <a:lstStyle/>
        <a:p>
          <a:r>
            <a:rPr lang="en-US" b="0"/>
            <a:t>Conduct robustness testing and adversarial testing to ensure the AI system can withstand unexpected inputs and malicious attacks.</a:t>
          </a:r>
        </a:p>
      </dgm:t>
    </dgm:pt>
    <dgm:pt modelId="{D31CF80C-89E4-472D-8C63-6D15B4D7EA4C}" type="parTrans" cxnId="{B8C1BBC9-812B-44D5-B0A0-8653D082B244}">
      <dgm:prSet/>
      <dgm:spPr/>
      <dgm:t>
        <a:bodyPr/>
        <a:lstStyle/>
        <a:p>
          <a:endParaRPr lang="en-US" b="0"/>
        </a:p>
      </dgm:t>
    </dgm:pt>
    <dgm:pt modelId="{54FCFCCE-B448-4106-AE66-8627F2598428}" type="sibTrans" cxnId="{B8C1BBC9-812B-44D5-B0A0-8653D082B244}">
      <dgm:prSet/>
      <dgm:spPr/>
      <dgm:t>
        <a:bodyPr/>
        <a:lstStyle/>
        <a:p>
          <a:endParaRPr lang="en-US" b="0"/>
        </a:p>
      </dgm:t>
    </dgm:pt>
    <dgm:pt modelId="{0FC12960-B9F3-43D3-A190-97062C3B927C}">
      <dgm:prSet custT="1"/>
      <dgm:spPr/>
      <dgm:t>
        <a:bodyPr/>
        <a:lstStyle/>
        <a:p>
          <a:r>
            <a:rPr lang="en-US" sz="1200" b="0"/>
            <a:t>Manage:</a:t>
          </a:r>
        </a:p>
      </dgm:t>
    </dgm:pt>
    <dgm:pt modelId="{94719965-9073-46CA-94AA-26233A2E4035}" type="parTrans" cxnId="{20EBD3A7-EEC8-49F8-AD6B-B5223075C802}">
      <dgm:prSet/>
      <dgm:spPr/>
      <dgm:t>
        <a:bodyPr/>
        <a:lstStyle/>
        <a:p>
          <a:endParaRPr lang="en-US" b="0"/>
        </a:p>
      </dgm:t>
    </dgm:pt>
    <dgm:pt modelId="{AD295B94-447F-4C6D-A59D-EDFBA5D49AA8}" type="sibTrans" cxnId="{20EBD3A7-EEC8-49F8-AD6B-B5223075C802}">
      <dgm:prSet/>
      <dgm:spPr/>
      <dgm:t>
        <a:bodyPr/>
        <a:lstStyle/>
        <a:p>
          <a:endParaRPr lang="en-US" b="0"/>
        </a:p>
      </dgm:t>
    </dgm:pt>
    <dgm:pt modelId="{97605AEA-7BB9-4C8F-96FA-9379ED65634C}">
      <dgm:prSet/>
      <dgm:spPr/>
      <dgm:t>
        <a:bodyPr/>
        <a:lstStyle/>
        <a:p>
          <a:r>
            <a:rPr lang="en-US" b="0"/>
            <a:t>Establish transparent documentation for all stages of the AI lifecycle, including data sources, model design, and risk assessment results, to ensure traceability and auditability.</a:t>
          </a:r>
        </a:p>
      </dgm:t>
    </dgm:pt>
    <dgm:pt modelId="{F73CAEEF-EF77-4055-BEB3-307B7A08156F}" type="parTrans" cxnId="{F0F35CE5-9E2F-497E-9744-8B1C96B0F288}">
      <dgm:prSet/>
      <dgm:spPr/>
      <dgm:t>
        <a:bodyPr/>
        <a:lstStyle/>
        <a:p>
          <a:endParaRPr lang="en-US" b="0"/>
        </a:p>
      </dgm:t>
    </dgm:pt>
    <dgm:pt modelId="{F7EB55C3-16E1-4C69-B475-BE8B5C2491CD}" type="sibTrans" cxnId="{F0F35CE5-9E2F-497E-9744-8B1C96B0F288}">
      <dgm:prSet/>
      <dgm:spPr/>
      <dgm:t>
        <a:bodyPr/>
        <a:lstStyle/>
        <a:p>
          <a:endParaRPr lang="en-US" b="0"/>
        </a:p>
      </dgm:t>
    </dgm:pt>
    <dgm:pt modelId="{0A1EEE9E-BFD2-48ED-A967-21AA27AE7D63}">
      <dgm:prSet/>
      <dgm:spPr/>
      <dgm:t>
        <a:bodyPr/>
        <a:lstStyle/>
        <a:p>
          <a:r>
            <a:rPr lang="en-US" b="0"/>
            <a:t>Develop and implement mitigation strategies for identified risks, such as using de-biasing techniques on training data or implementing human oversight for high-risk decisions.</a:t>
          </a:r>
        </a:p>
      </dgm:t>
    </dgm:pt>
    <dgm:pt modelId="{5DDDA81E-3915-4760-8105-905FBB37076B}" type="parTrans" cxnId="{908AEA0B-C0FC-44C3-A040-673E39BA05AA}">
      <dgm:prSet/>
      <dgm:spPr/>
      <dgm:t>
        <a:bodyPr/>
        <a:lstStyle/>
        <a:p>
          <a:endParaRPr lang="en-US" b="0"/>
        </a:p>
      </dgm:t>
    </dgm:pt>
    <dgm:pt modelId="{4AA63A0A-5538-4327-AA89-DD04EC4EBF4D}" type="sibTrans" cxnId="{908AEA0B-C0FC-44C3-A040-673E39BA05AA}">
      <dgm:prSet/>
      <dgm:spPr/>
      <dgm:t>
        <a:bodyPr/>
        <a:lstStyle/>
        <a:p>
          <a:endParaRPr lang="en-US" b="0"/>
        </a:p>
      </dgm:t>
    </dgm:pt>
    <dgm:pt modelId="{95CF131C-EBEB-144E-8751-E510FC96B356}" type="pres">
      <dgm:prSet presAssocID="{B2F05616-6B58-4184-8AA0-3F86F4C6A612}" presName="diagram" presStyleCnt="0">
        <dgm:presLayoutVars>
          <dgm:dir/>
          <dgm:resizeHandles val="exact"/>
        </dgm:presLayoutVars>
      </dgm:prSet>
      <dgm:spPr/>
    </dgm:pt>
    <dgm:pt modelId="{D924E8BC-F851-2346-9B2A-3EA2A5CA5D30}" type="pres">
      <dgm:prSet presAssocID="{3ACC7FE1-AE79-4140-AACB-9F3D47DCE875}" presName="node" presStyleLbl="node1" presStyleIdx="0" presStyleCnt="12">
        <dgm:presLayoutVars>
          <dgm:bulletEnabled val="1"/>
        </dgm:presLayoutVars>
      </dgm:prSet>
      <dgm:spPr/>
    </dgm:pt>
    <dgm:pt modelId="{17F2FDE7-E942-5F4B-BC09-9E430294E4C9}" type="pres">
      <dgm:prSet presAssocID="{6A31F53D-AFD5-4B18-AE33-FAFFD35ADBA7}" presName="sibTrans" presStyleCnt="0"/>
      <dgm:spPr/>
    </dgm:pt>
    <dgm:pt modelId="{DA6D2357-7D87-7E4F-87AF-24F436E83570}" type="pres">
      <dgm:prSet presAssocID="{5E79777D-F419-4091-9AF4-CC30549D96BC}" presName="node" presStyleLbl="node1" presStyleIdx="1" presStyleCnt="12">
        <dgm:presLayoutVars>
          <dgm:bulletEnabled val="1"/>
        </dgm:presLayoutVars>
      </dgm:prSet>
      <dgm:spPr/>
    </dgm:pt>
    <dgm:pt modelId="{9AC5F7E5-B323-C24A-9F5E-F66694D6784A}" type="pres">
      <dgm:prSet presAssocID="{C8C85C4E-4F34-49BF-AA4B-A6179E08139F}" presName="sibTrans" presStyleCnt="0"/>
      <dgm:spPr/>
    </dgm:pt>
    <dgm:pt modelId="{7A6ADCBF-4016-BA42-BF4C-522E34ECEF06}" type="pres">
      <dgm:prSet presAssocID="{C61E1254-49A2-415B-A1DA-7BA4B1729959}" presName="node" presStyleLbl="node1" presStyleIdx="2" presStyleCnt="12">
        <dgm:presLayoutVars>
          <dgm:bulletEnabled val="1"/>
        </dgm:presLayoutVars>
      </dgm:prSet>
      <dgm:spPr/>
    </dgm:pt>
    <dgm:pt modelId="{31532E03-7FA4-1744-9D35-17C08BDF91E9}" type="pres">
      <dgm:prSet presAssocID="{D47D7FDD-BDB8-457E-8628-84DFC37C73D6}" presName="sibTrans" presStyleCnt="0"/>
      <dgm:spPr/>
    </dgm:pt>
    <dgm:pt modelId="{6C811741-905F-B742-92FE-31F711D7466E}" type="pres">
      <dgm:prSet presAssocID="{B36FEBDC-6A54-443A-B306-0C7150D0096A}" presName="node" presStyleLbl="node1" presStyleIdx="3" presStyleCnt="12">
        <dgm:presLayoutVars>
          <dgm:bulletEnabled val="1"/>
        </dgm:presLayoutVars>
      </dgm:prSet>
      <dgm:spPr/>
    </dgm:pt>
    <dgm:pt modelId="{33BB6D44-8F0B-5E4E-BB1E-6944AA00991D}" type="pres">
      <dgm:prSet presAssocID="{6C18C7A0-FFEC-431D-B674-A1D9B1D7D072}" presName="sibTrans" presStyleCnt="0"/>
      <dgm:spPr/>
    </dgm:pt>
    <dgm:pt modelId="{D2729D4B-C906-2E46-A418-7143E22EB5C3}" type="pres">
      <dgm:prSet presAssocID="{CDF06A40-CFDE-43DA-9686-170EF10694EE}" presName="node" presStyleLbl="node1" presStyleIdx="4" presStyleCnt="12">
        <dgm:presLayoutVars>
          <dgm:bulletEnabled val="1"/>
        </dgm:presLayoutVars>
      </dgm:prSet>
      <dgm:spPr/>
    </dgm:pt>
    <dgm:pt modelId="{C3258D01-D30E-4F42-AA31-537EC0FFA59B}" type="pres">
      <dgm:prSet presAssocID="{17C0CDB8-F541-4FE2-8B08-98A7810A3959}" presName="sibTrans" presStyleCnt="0"/>
      <dgm:spPr/>
    </dgm:pt>
    <dgm:pt modelId="{D3D8AC9D-2C73-6F46-A587-2381441E788B}" type="pres">
      <dgm:prSet presAssocID="{34C86587-562B-4E59-8EA8-DDAE95BD3DC3}" presName="node" presStyleLbl="node1" presStyleIdx="5" presStyleCnt="12">
        <dgm:presLayoutVars>
          <dgm:bulletEnabled val="1"/>
        </dgm:presLayoutVars>
      </dgm:prSet>
      <dgm:spPr/>
    </dgm:pt>
    <dgm:pt modelId="{91D26505-2810-F745-BA49-4A3E5818740D}" type="pres">
      <dgm:prSet presAssocID="{6ACD6EE8-B8CA-49A0-87FD-640B20764277}" presName="sibTrans" presStyleCnt="0"/>
      <dgm:spPr/>
    </dgm:pt>
    <dgm:pt modelId="{A399D2F9-251B-FA46-8D53-FE429B2D5C17}" type="pres">
      <dgm:prSet presAssocID="{91D235B8-7836-4BC4-9FE0-38DB8EE8C775}" presName="node" presStyleLbl="node1" presStyleIdx="6" presStyleCnt="12">
        <dgm:presLayoutVars>
          <dgm:bulletEnabled val="1"/>
        </dgm:presLayoutVars>
      </dgm:prSet>
      <dgm:spPr/>
    </dgm:pt>
    <dgm:pt modelId="{57DA295C-2A9F-674C-A4D7-9566D64A6316}" type="pres">
      <dgm:prSet presAssocID="{8AC02617-F91D-47D1-97E6-2FE5D5D2E089}" presName="sibTrans" presStyleCnt="0"/>
      <dgm:spPr/>
    </dgm:pt>
    <dgm:pt modelId="{CAA1202D-B42A-A64E-B2D7-EAFA3D3A3271}" type="pres">
      <dgm:prSet presAssocID="{C4EAA082-89B3-4313-A07B-C8290BFC9CD9}" presName="node" presStyleLbl="node1" presStyleIdx="7" presStyleCnt="12">
        <dgm:presLayoutVars>
          <dgm:bulletEnabled val="1"/>
        </dgm:presLayoutVars>
      </dgm:prSet>
      <dgm:spPr/>
    </dgm:pt>
    <dgm:pt modelId="{2D1832D5-95B3-9445-9D7F-3E26AC125C2D}" type="pres">
      <dgm:prSet presAssocID="{2DD8A19B-BB9B-429A-9B74-ADE373D0E1AD}" presName="sibTrans" presStyleCnt="0"/>
      <dgm:spPr/>
    </dgm:pt>
    <dgm:pt modelId="{8B32DD35-6BF5-2B45-8DA7-D473A318E941}" type="pres">
      <dgm:prSet presAssocID="{F7071DBF-526C-41F1-AD16-08A795D1D1EC}" presName="node" presStyleLbl="node1" presStyleIdx="8" presStyleCnt="12">
        <dgm:presLayoutVars>
          <dgm:bulletEnabled val="1"/>
        </dgm:presLayoutVars>
      </dgm:prSet>
      <dgm:spPr/>
    </dgm:pt>
    <dgm:pt modelId="{5EEC5B7A-5637-BC48-9CC6-6AA84717D0C4}" type="pres">
      <dgm:prSet presAssocID="{54FCFCCE-B448-4106-AE66-8627F2598428}" presName="sibTrans" presStyleCnt="0"/>
      <dgm:spPr/>
    </dgm:pt>
    <dgm:pt modelId="{4EE868F5-2CAD-5448-9AD6-53247AD16DAE}" type="pres">
      <dgm:prSet presAssocID="{0FC12960-B9F3-43D3-A190-97062C3B927C}" presName="node" presStyleLbl="node1" presStyleIdx="9" presStyleCnt="12">
        <dgm:presLayoutVars>
          <dgm:bulletEnabled val="1"/>
        </dgm:presLayoutVars>
      </dgm:prSet>
      <dgm:spPr/>
    </dgm:pt>
    <dgm:pt modelId="{29A8EAA7-D328-5F43-9E11-BA3475563C13}" type="pres">
      <dgm:prSet presAssocID="{AD295B94-447F-4C6D-A59D-EDFBA5D49AA8}" presName="sibTrans" presStyleCnt="0"/>
      <dgm:spPr/>
    </dgm:pt>
    <dgm:pt modelId="{F5259285-69B7-4340-B64A-DFFAE927B6D7}" type="pres">
      <dgm:prSet presAssocID="{97605AEA-7BB9-4C8F-96FA-9379ED65634C}" presName="node" presStyleLbl="node1" presStyleIdx="10" presStyleCnt="12">
        <dgm:presLayoutVars>
          <dgm:bulletEnabled val="1"/>
        </dgm:presLayoutVars>
      </dgm:prSet>
      <dgm:spPr/>
    </dgm:pt>
    <dgm:pt modelId="{E639759E-4240-DE4F-843B-2347DA103E2C}" type="pres">
      <dgm:prSet presAssocID="{F7EB55C3-16E1-4C69-B475-BE8B5C2491CD}" presName="sibTrans" presStyleCnt="0"/>
      <dgm:spPr/>
    </dgm:pt>
    <dgm:pt modelId="{725BDA10-53A2-B54F-AE01-3D06854ABE8E}" type="pres">
      <dgm:prSet presAssocID="{0A1EEE9E-BFD2-48ED-A967-21AA27AE7D63}" presName="node" presStyleLbl="node1" presStyleIdx="11" presStyleCnt="12">
        <dgm:presLayoutVars>
          <dgm:bulletEnabled val="1"/>
        </dgm:presLayoutVars>
      </dgm:prSet>
      <dgm:spPr/>
    </dgm:pt>
  </dgm:ptLst>
  <dgm:cxnLst>
    <dgm:cxn modelId="{908AEA0B-C0FC-44C3-A040-673E39BA05AA}" srcId="{B2F05616-6B58-4184-8AA0-3F86F4C6A612}" destId="{0A1EEE9E-BFD2-48ED-A967-21AA27AE7D63}" srcOrd="11" destOrd="0" parTransId="{5DDDA81E-3915-4760-8105-905FBB37076B}" sibTransId="{4AA63A0A-5538-4327-AA89-DD04EC4EBF4D}"/>
    <dgm:cxn modelId="{B6DC8D1A-7D18-4FCD-B04A-605D4CCFFBD7}" srcId="{B2F05616-6B58-4184-8AA0-3F86F4C6A612}" destId="{5E79777D-F419-4091-9AF4-CC30549D96BC}" srcOrd="1" destOrd="0" parTransId="{5224EF29-BC31-41A7-9FAA-8C29757AD188}" sibTransId="{C8C85C4E-4F34-49BF-AA4B-A6179E08139F}"/>
    <dgm:cxn modelId="{6397DA1C-25CC-B145-BC1E-FE56E6E7FAD8}" type="presOf" srcId="{97605AEA-7BB9-4C8F-96FA-9379ED65634C}" destId="{F5259285-69B7-4340-B64A-DFFAE927B6D7}" srcOrd="0" destOrd="0" presId="urn:microsoft.com/office/officeart/2005/8/layout/default"/>
    <dgm:cxn modelId="{F8D7521F-B1AD-BF47-89CE-F2A9E866DA6A}" type="presOf" srcId="{B2F05616-6B58-4184-8AA0-3F86F4C6A612}" destId="{95CF131C-EBEB-144E-8751-E510FC96B356}" srcOrd="0" destOrd="0" presId="urn:microsoft.com/office/officeart/2005/8/layout/default"/>
    <dgm:cxn modelId="{02DB5726-7D1A-8040-A128-98D156CC3CF5}" type="presOf" srcId="{C4EAA082-89B3-4313-A07B-C8290BFC9CD9}" destId="{CAA1202D-B42A-A64E-B2D7-EAFA3D3A3271}" srcOrd="0" destOrd="0" presId="urn:microsoft.com/office/officeart/2005/8/layout/default"/>
    <dgm:cxn modelId="{6A385937-AD51-6D47-A874-C4AF4CD84434}" type="presOf" srcId="{CDF06A40-CFDE-43DA-9686-170EF10694EE}" destId="{D2729D4B-C906-2E46-A418-7143E22EB5C3}" srcOrd="0" destOrd="0" presId="urn:microsoft.com/office/officeart/2005/8/layout/default"/>
    <dgm:cxn modelId="{DF4A5A3C-5D90-FF4C-A688-95C8E1CDA529}" type="presOf" srcId="{B36FEBDC-6A54-443A-B306-0C7150D0096A}" destId="{6C811741-905F-B742-92FE-31F711D7466E}" srcOrd="0" destOrd="0" presId="urn:microsoft.com/office/officeart/2005/8/layout/default"/>
    <dgm:cxn modelId="{75744C5F-45ED-B743-A049-E4B498744768}" type="presOf" srcId="{0A1EEE9E-BFD2-48ED-A967-21AA27AE7D63}" destId="{725BDA10-53A2-B54F-AE01-3D06854ABE8E}" srcOrd="0" destOrd="0" presId="urn:microsoft.com/office/officeart/2005/8/layout/default"/>
    <dgm:cxn modelId="{94ED4769-F34B-49DB-9795-E3D46CBE7165}" srcId="{B2F05616-6B58-4184-8AA0-3F86F4C6A612}" destId="{91D235B8-7836-4BC4-9FE0-38DB8EE8C775}" srcOrd="6" destOrd="0" parTransId="{57B9EC47-6F01-4559-92E3-FFA2D9A3D1EE}" sibTransId="{8AC02617-F91D-47D1-97E6-2FE5D5D2E089}"/>
    <dgm:cxn modelId="{7BF5D269-08D3-4742-A8B9-E4B6D04B1049}" srcId="{B2F05616-6B58-4184-8AA0-3F86F4C6A612}" destId="{C61E1254-49A2-415B-A1DA-7BA4B1729959}" srcOrd="2" destOrd="0" parTransId="{2771C217-6E7F-471C-87E8-CA0511B1F60C}" sibTransId="{D47D7FDD-BDB8-457E-8628-84DFC37C73D6}"/>
    <dgm:cxn modelId="{0E6C517A-45DD-6A46-847D-4CA04CF4182E}" type="presOf" srcId="{91D235B8-7836-4BC4-9FE0-38DB8EE8C775}" destId="{A399D2F9-251B-FA46-8D53-FE429B2D5C17}" srcOrd="0" destOrd="0" presId="urn:microsoft.com/office/officeart/2005/8/layout/default"/>
    <dgm:cxn modelId="{A99F6382-8E32-9B43-9493-B0B251B3AAAE}" type="presOf" srcId="{5E79777D-F419-4091-9AF4-CC30549D96BC}" destId="{DA6D2357-7D87-7E4F-87AF-24F436E83570}" srcOrd="0" destOrd="0" presId="urn:microsoft.com/office/officeart/2005/8/layout/default"/>
    <dgm:cxn modelId="{0B9A5985-7860-9D4E-A7C7-BE98534B636B}" type="presOf" srcId="{F7071DBF-526C-41F1-AD16-08A795D1D1EC}" destId="{8B32DD35-6BF5-2B45-8DA7-D473A318E941}" srcOrd="0" destOrd="0" presId="urn:microsoft.com/office/officeart/2005/8/layout/default"/>
    <dgm:cxn modelId="{7ED1CA8C-239A-A949-8EFC-40C56DF90C00}" type="presOf" srcId="{3ACC7FE1-AE79-4140-AACB-9F3D47DCE875}" destId="{D924E8BC-F851-2346-9B2A-3EA2A5CA5D30}" srcOrd="0" destOrd="0" presId="urn:microsoft.com/office/officeart/2005/8/layout/default"/>
    <dgm:cxn modelId="{20EBD3A7-EEC8-49F8-AD6B-B5223075C802}" srcId="{B2F05616-6B58-4184-8AA0-3F86F4C6A612}" destId="{0FC12960-B9F3-43D3-A190-97062C3B927C}" srcOrd="9" destOrd="0" parTransId="{94719965-9073-46CA-94AA-26233A2E4035}" sibTransId="{AD295B94-447F-4C6D-A59D-EDFBA5D49AA8}"/>
    <dgm:cxn modelId="{B8C1BBC9-812B-44D5-B0A0-8653D082B244}" srcId="{B2F05616-6B58-4184-8AA0-3F86F4C6A612}" destId="{F7071DBF-526C-41F1-AD16-08A795D1D1EC}" srcOrd="8" destOrd="0" parTransId="{D31CF80C-89E4-472D-8C63-6D15B4D7EA4C}" sibTransId="{54FCFCCE-B448-4106-AE66-8627F2598428}"/>
    <dgm:cxn modelId="{EFF3D0CE-9BE3-FB44-AB26-C2E065CEF8ED}" type="presOf" srcId="{0FC12960-B9F3-43D3-A190-97062C3B927C}" destId="{4EE868F5-2CAD-5448-9AD6-53247AD16DAE}" srcOrd="0" destOrd="0" presId="urn:microsoft.com/office/officeart/2005/8/layout/default"/>
    <dgm:cxn modelId="{D311A8E2-11D5-BF42-8C42-E9F542F8B7D6}" type="presOf" srcId="{34C86587-562B-4E59-8EA8-DDAE95BD3DC3}" destId="{D3D8AC9D-2C73-6F46-A587-2381441E788B}" srcOrd="0" destOrd="0" presId="urn:microsoft.com/office/officeart/2005/8/layout/default"/>
    <dgm:cxn modelId="{F0F35CE5-9E2F-497E-9744-8B1C96B0F288}" srcId="{B2F05616-6B58-4184-8AA0-3F86F4C6A612}" destId="{97605AEA-7BB9-4C8F-96FA-9379ED65634C}" srcOrd="10" destOrd="0" parTransId="{F73CAEEF-EF77-4055-BEB3-307B7A08156F}" sibTransId="{F7EB55C3-16E1-4C69-B475-BE8B5C2491CD}"/>
    <dgm:cxn modelId="{4730A8E6-9B8D-4E31-9863-2F5E6DDA41F3}" srcId="{B2F05616-6B58-4184-8AA0-3F86F4C6A612}" destId="{C4EAA082-89B3-4313-A07B-C8290BFC9CD9}" srcOrd="7" destOrd="0" parTransId="{AFEC3402-9B23-4681-B5CA-D1E842432E8E}" sibTransId="{2DD8A19B-BB9B-429A-9B74-ADE373D0E1AD}"/>
    <dgm:cxn modelId="{294A1AED-C889-4EEF-BFB1-F738CF9C5FFB}" srcId="{B2F05616-6B58-4184-8AA0-3F86F4C6A612}" destId="{3ACC7FE1-AE79-4140-AACB-9F3D47DCE875}" srcOrd="0" destOrd="0" parTransId="{19396E89-6885-4E8B-A80B-0C13C5831BD1}" sibTransId="{6A31F53D-AFD5-4B18-AE33-FAFFD35ADBA7}"/>
    <dgm:cxn modelId="{A8DB04EF-6D90-4797-A94F-76B256E0A20E}" srcId="{B2F05616-6B58-4184-8AA0-3F86F4C6A612}" destId="{CDF06A40-CFDE-43DA-9686-170EF10694EE}" srcOrd="4" destOrd="0" parTransId="{80AE8458-FDA2-42CB-8357-A05CCD71A3FB}" sibTransId="{17C0CDB8-F541-4FE2-8B08-98A7810A3959}"/>
    <dgm:cxn modelId="{4B76E4F1-EF3D-418D-862F-E8E4F7DDC939}" srcId="{B2F05616-6B58-4184-8AA0-3F86F4C6A612}" destId="{B36FEBDC-6A54-443A-B306-0C7150D0096A}" srcOrd="3" destOrd="0" parTransId="{2F6DFB3D-16CA-474A-B5FF-E09C5D251D96}" sibTransId="{6C18C7A0-FFEC-431D-B674-A1D9B1D7D072}"/>
    <dgm:cxn modelId="{4B60BEF9-947E-4540-BCCD-F59FCAF3DAFB}" srcId="{B2F05616-6B58-4184-8AA0-3F86F4C6A612}" destId="{34C86587-562B-4E59-8EA8-DDAE95BD3DC3}" srcOrd="5" destOrd="0" parTransId="{9B30DE9C-B27B-43DB-8176-E671BF945FAF}" sibTransId="{6ACD6EE8-B8CA-49A0-87FD-640B20764277}"/>
    <dgm:cxn modelId="{836255FB-4DC2-6049-86E8-64F589AF1974}" type="presOf" srcId="{C61E1254-49A2-415B-A1DA-7BA4B1729959}" destId="{7A6ADCBF-4016-BA42-BF4C-522E34ECEF06}" srcOrd="0" destOrd="0" presId="urn:microsoft.com/office/officeart/2005/8/layout/default"/>
    <dgm:cxn modelId="{1942690F-8DE4-9F4B-A83E-FA21295D1F2D}" type="presParOf" srcId="{95CF131C-EBEB-144E-8751-E510FC96B356}" destId="{D924E8BC-F851-2346-9B2A-3EA2A5CA5D30}" srcOrd="0" destOrd="0" presId="urn:microsoft.com/office/officeart/2005/8/layout/default"/>
    <dgm:cxn modelId="{FBDDF7DB-4F6A-CF4F-BCFC-0AE8EDBD82E3}" type="presParOf" srcId="{95CF131C-EBEB-144E-8751-E510FC96B356}" destId="{17F2FDE7-E942-5F4B-BC09-9E430294E4C9}" srcOrd="1" destOrd="0" presId="urn:microsoft.com/office/officeart/2005/8/layout/default"/>
    <dgm:cxn modelId="{CAF3A8E2-645D-2B43-A24A-6573514D4C4E}" type="presParOf" srcId="{95CF131C-EBEB-144E-8751-E510FC96B356}" destId="{DA6D2357-7D87-7E4F-87AF-24F436E83570}" srcOrd="2" destOrd="0" presId="urn:microsoft.com/office/officeart/2005/8/layout/default"/>
    <dgm:cxn modelId="{67CDE1EA-461E-FB42-859F-99DFBEE3CCFD}" type="presParOf" srcId="{95CF131C-EBEB-144E-8751-E510FC96B356}" destId="{9AC5F7E5-B323-C24A-9F5E-F66694D6784A}" srcOrd="3" destOrd="0" presId="urn:microsoft.com/office/officeart/2005/8/layout/default"/>
    <dgm:cxn modelId="{23D863C8-C5BA-4E47-AB47-F204A793686F}" type="presParOf" srcId="{95CF131C-EBEB-144E-8751-E510FC96B356}" destId="{7A6ADCBF-4016-BA42-BF4C-522E34ECEF06}" srcOrd="4" destOrd="0" presId="urn:microsoft.com/office/officeart/2005/8/layout/default"/>
    <dgm:cxn modelId="{06B6DC03-6057-7A47-A1F6-2C2A95333897}" type="presParOf" srcId="{95CF131C-EBEB-144E-8751-E510FC96B356}" destId="{31532E03-7FA4-1744-9D35-17C08BDF91E9}" srcOrd="5" destOrd="0" presId="urn:microsoft.com/office/officeart/2005/8/layout/default"/>
    <dgm:cxn modelId="{20AE684F-46F4-6B48-A457-1B88069D8622}" type="presParOf" srcId="{95CF131C-EBEB-144E-8751-E510FC96B356}" destId="{6C811741-905F-B742-92FE-31F711D7466E}" srcOrd="6" destOrd="0" presId="urn:microsoft.com/office/officeart/2005/8/layout/default"/>
    <dgm:cxn modelId="{0F418324-BE2C-A147-8954-3C62DA119702}" type="presParOf" srcId="{95CF131C-EBEB-144E-8751-E510FC96B356}" destId="{33BB6D44-8F0B-5E4E-BB1E-6944AA00991D}" srcOrd="7" destOrd="0" presId="urn:microsoft.com/office/officeart/2005/8/layout/default"/>
    <dgm:cxn modelId="{EDCDCFBF-A809-9548-BDDA-FF90F2F260F4}" type="presParOf" srcId="{95CF131C-EBEB-144E-8751-E510FC96B356}" destId="{D2729D4B-C906-2E46-A418-7143E22EB5C3}" srcOrd="8" destOrd="0" presId="urn:microsoft.com/office/officeart/2005/8/layout/default"/>
    <dgm:cxn modelId="{653555B7-3004-6640-BC05-31F992D476F2}" type="presParOf" srcId="{95CF131C-EBEB-144E-8751-E510FC96B356}" destId="{C3258D01-D30E-4F42-AA31-537EC0FFA59B}" srcOrd="9" destOrd="0" presId="urn:microsoft.com/office/officeart/2005/8/layout/default"/>
    <dgm:cxn modelId="{FD74503F-634B-5F42-B32A-E7B40330E1D5}" type="presParOf" srcId="{95CF131C-EBEB-144E-8751-E510FC96B356}" destId="{D3D8AC9D-2C73-6F46-A587-2381441E788B}" srcOrd="10" destOrd="0" presId="urn:microsoft.com/office/officeart/2005/8/layout/default"/>
    <dgm:cxn modelId="{7A52F8C4-66B3-E04D-9743-0717A921A1BB}" type="presParOf" srcId="{95CF131C-EBEB-144E-8751-E510FC96B356}" destId="{91D26505-2810-F745-BA49-4A3E5818740D}" srcOrd="11" destOrd="0" presId="urn:microsoft.com/office/officeart/2005/8/layout/default"/>
    <dgm:cxn modelId="{EF9C4AD2-0B98-BB46-A5C2-0E1DD18B0222}" type="presParOf" srcId="{95CF131C-EBEB-144E-8751-E510FC96B356}" destId="{A399D2F9-251B-FA46-8D53-FE429B2D5C17}" srcOrd="12" destOrd="0" presId="urn:microsoft.com/office/officeart/2005/8/layout/default"/>
    <dgm:cxn modelId="{0934851A-6C07-D14E-8389-EEACFF2E6DDF}" type="presParOf" srcId="{95CF131C-EBEB-144E-8751-E510FC96B356}" destId="{57DA295C-2A9F-674C-A4D7-9566D64A6316}" srcOrd="13" destOrd="0" presId="urn:microsoft.com/office/officeart/2005/8/layout/default"/>
    <dgm:cxn modelId="{E110FC88-6F92-654F-9AF3-D72FFC29EA49}" type="presParOf" srcId="{95CF131C-EBEB-144E-8751-E510FC96B356}" destId="{CAA1202D-B42A-A64E-B2D7-EAFA3D3A3271}" srcOrd="14" destOrd="0" presId="urn:microsoft.com/office/officeart/2005/8/layout/default"/>
    <dgm:cxn modelId="{BEA8C7F7-D967-E24E-915E-1D256DD5515F}" type="presParOf" srcId="{95CF131C-EBEB-144E-8751-E510FC96B356}" destId="{2D1832D5-95B3-9445-9D7F-3E26AC125C2D}" srcOrd="15" destOrd="0" presId="urn:microsoft.com/office/officeart/2005/8/layout/default"/>
    <dgm:cxn modelId="{07EF5A47-C2B6-2847-90FD-8C8C21DF3DB2}" type="presParOf" srcId="{95CF131C-EBEB-144E-8751-E510FC96B356}" destId="{8B32DD35-6BF5-2B45-8DA7-D473A318E941}" srcOrd="16" destOrd="0" presId="urn:microsoft.com/office/officeart/2005/8/layout/default"/>
    <dgm:cxn modelId="{788FDEEC-1F7F-9247-A8CB-CF23AE772E0A}" type="presParOf" srcId="{95CF131C-EBEB-144E-8751-E510FC96B356}" destId="{5EEC5B7A-5637-BC48-9CC6-6AA84717D0C4}" srcOrd="17" destOrd="0" presId="urn:microsoft.com/office/officeart/2005/8/layout/default"/>
    <dgm:cxn modelId="{BBAB2823-79BB-3844-94FE-3B7F1D3AB2C0}" type="presParOf" srcId="{95CF131C-EBEB-144E-8751-E510FC96B356}" destId="{4EE868F5-2CAD-5448-9AD6-53247AD16DAE}" srcOrd="18" destOrd="0" presId="urn:microsoft.com/office/officeart/2005/8/layout/default"/>
    <dgm:cxn modelId="{95F1A23E-948B-0B46-9A05-E23B81873E8B}" type="presParOf" srcId="{95CF131C-EBEB-144E-8751-E510FC96B356}" destId="{29A8EAA7-D328-5F43-9E11-BA3475563C13}" srcOrd="19" destOrd="0" presId="urn:microsoft.com/office/officeart/2005/8/layout/default"/>
    <dgm:cxn modelId="{608AD173-9759-8D43-9BD9-6CC49639F9E7}" type="presParOf" srcId="{95CF131C-EBEB-144E-8751-E510FC96B356}" destId="{F5259285-69B7-4340-B64A-DFFAE927B6D7}" srcOrd="20" destOrd="0" presId="urn:microsoft.com/office/officeart/2005/8/layout/default"/>
    <dgm:cxn modelId="{AC4B2F45-EC5E-1C4D-9AE6-4CF1B21FC565}" type="presParOf" srcId="{95CF131C-EBEB-144E-8751-E510FC96B356}" destId="{E639759E-4240-DE4F-843B-2347DA103E2C}" srcOrd="21" destOrd="0" presId="urn:microsoft.com/office/officeart/2005/8/layout/default"/>
    <dgm:cxn modelId="{FB4EFA83-4D61-2949-8FC1-C151ED7201EA}" type="presParOf" srcId="{95CF131C-EBEB-144E-8751-E510FC96B356}" destId="{725BDA10-53A2-B54F-AE01-3D06854ABE8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B1D93-CCDF-B348-9FEA-FF3DA2393808}">
      <dsp:nvSpPr>
        <dsp:cNvPr id="0" name=""/>
        <dsp:cNvSpPr/>
      </dsp:nvSpPr>
      <dsp:spPr>
        <a:xfrm>
          <a:off x="3126054" y="-378104"/>
          <a:ext cx="4280081" cy="4280081"/>
        </a:xfrm>
        <a:prstGeom prst="circularArrow">
          <a:avLst>
            <a:gd name="adj1" fmla="val 5689"/>
            <a:gd name="adj2" fmla="val 340510"/>
            <a:gd name="adj3" fmla="val 12309006"/>
            <a:gd name="adj4" fmla="val 18350955"/>
            <a:gd name="adj5" fmla="val 5908"/>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CF1196D-E89A-964D-A061-5F76E7C54869}">
      <dsp:nvSpPr>
        <dsp:cNvPr id="0" name=""/>
        <dsp:cNvSpPr/>
      </dsp:nvSpPr>
      <dsp:spPr>
        <a:xfrm>
          <a:off x="3725723" y="-106594"/>
          <a:ext cx="3080742" cy="15403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AI Governance</a:t>
          </a:r>
        </a:p>
        <a:p>
          <a:pPr marL="0" lvl="0" indent="0" algn="ctr" defTabSz="1466850">
            <a:lnSpc>
              <a:spcPct val="90000"/>
            </a:lnSpc>
            <a:spcBef>
              <a:spcPct val="0"/>
            </a:spcBef>
            <a:spcAft>
              <a:spcPct val="35000"/>
            </a:spcAft>
            <a:buNone/>
          </a:pPr>
          <a:r>
            <a:rPr lang="en-US" sz="1600" kern="1200" dirty="0"/>
            <a:t>(1) Lawful: respecting all applicable laws &amp; regs.</a:t>
          </a:r>
        </a:p>
      </dsp:txBody>
      <dsp:txXfrm>
        <a:off x="3800918" y="-31399"/>
        <a:ext cx="2930352" cy="1389981"/>
      </dsp:txXfrm>
    </dsp:sp>
    <dsp:sp modelId="{B7FB28E2-536D-2B4F-992B-39EBD8490E7D}">
      <dsp:nvSpPr>
        <dsp:cNvPr id="0" name=""/>
        <dsp:cNvSpPr/>
      </dsp:nvSpPr>
      <dsp:spPr>
        <a:xfrm>
          <a:off x="6322546" y="1712438"/>
          <a:ext cx="3428065" cy="196931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AI Safety</a:t>
          </a:r>
        </a:p>
        <a:p>
          <a:pPr marL="0" lvl="0" indent="0" algn="ctr" defTabSz="1466850">
            <a:lnSpc>
              <a:spcPct val="90000"/>
            </a:lnSpc>
            <a:spcBef>
              <a:spcPct val="0"/>
            </a:spcBef>
            <a:spcAft>
              <a:spcPct val="35000"/>
            </a:spcAft>
            <a:buNone/>
          </a:pPr>
          <a:r>
            <a:rPr lang="en-US" sz="1600" kern="1200" dirty="0"/>
            <a:t>(2) Ethical: respecting ethical principles &amp; values,(… and taking into account its social environment)</a:t>
          </a:r>
        </a:p>
        <a:p>
          <a:pPr marL="0" lvl="0" indent="0" algn="ctr" defTabSz="1466850">
            <a:lnSpc>
              <a:spcPct val="90000"/>
            </a:lnSpc>
            <a:spcBef>
              <a:spcPct val="0"/>
            </a:spcBef>
            <a:spcAft>
              <a:spcPct val="35000"/>
            </a:spcAft>
            <a:buNone/>
          </a:pPr>
          <a:endParaRPr lang="en-US" sz="1600" kern="1200" dirty="0"/>
        </a:p>
      </dsp:txBody>
      <dsp:txXfrm>
        <a:off x="6418680" y="1808572"/>
        <a:ext cx="3235797" cy="1777050"/>
      </dsp:txXfrm>
    </dsp:sp>
    <dsp:sp modelId="{A81C624F-EF48-7B44-9600-7DF92BEAAAC1}">
      <dsp:nvSpPr>
        <dsp:cNvPr id="0" name=""/>
        <dsp:cNvSpPr/>
      </dsp:nvSpPr>
      <dsp:spPr>
        <a:xfrm>
          <a:off x="488541" y="1746645"/>
          <a:ext cx="3461244" cy="18383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AI Security</a:t>
          </a:r>
        </a:p>
        <a:p>
          <a:pPr marL="0" lvl="0" indent="0" algn="ctr" defTabSz="1466850">
            <a:lnSpc>
              <a:spcPct val="90000"/>
            </a:lnSpc>
            <a:spcBef>
              <a:spcPct val="0"/>
            </a:spcBef>
            <a:spcAft>
              <a:spcPct val="35000"/>
            </a:spcAft>
            <a:buNone/>
          </a:pPr>
          <a:r>
            <a:rPr lang="en-US" sz="1600" kern="1200" dirty="0"/>
            <a:t>(3) Robust:  From a technical perspective, (</a:t>
          </a:r>
          <a:r>
            <a:rPr lang="en-US" sz="1800" kern="1200" dirty="0"/>
            <a:t>…)</a:t>
          </a:r>
        </a:p>
      </dsp:txBody>
      <dsp:txXfrm>
        <a:off x="578284" y="1836388"/>
        <a:ext cx="3281758" cy="1658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DB2C9-60FC-F544-ABA5-9748D35D9056}">
      <dsp:nvSpPr>
        <dsp:cNvPr id="0" name=""/>
        <dsp:cNvSpPr/>
      </dsp:nvSpPr>
      <dsp:spPr>
        <a:xfrm>
          <a:off x="0" y="1085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1. Harmful AI-based manipulation and deception.</a:t>
          </a:r>
        </a:p>
      </dsp:txBody>
      <dsp:txXfrm>
        <a:off x="21589" y="130096"/>
        <a:ext cx="10472422" cy="399082"/>
      </dsp:txXfrm>
    </dsp:sp>
    <dsp:sp modelId="{7D81E9D7-19EB-0E49-9E1D-E9309EB779AE}">
      <dsp:nvSpPr>
        <dsp:cNvPr id="0" name=""/>
        <dsp:cNvSpPr/>
      </dsp:nvSpPr>
      <dsp:spPr>
        <a:xfrm>
          <a:off x="0" y="6026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 Harmful AI-based exploitation of vulnerabilities.</a:t>
          </a:r>
        </a:p>
      </dsp:txBody>
      <dsp:txXfrm>
        <a:off x="21589" y="624196"/>
        <a:ext cx="10472422" cy="399082"/>
      </dsp:txXfrm>
    </dsp:sp>
    <dsp:sp modelId="{715E9C62-0333-5549-98AF-1F4E6A04CF26}">
      <dsp:nvSpPr>
        <dsp:cNvPr id="0" name=""/>
        <dsp:cNvSpPr/>
      </dsp:nvSpPr>
      <dsp:spPr>
        <a:xfrm>
          <a:off x="0" y="10967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3. Social Scoring.</a:t>
          </a:r>
        </a:p>
      </dsp:txBody>
      <dsp:txXfrm>
        <a:off x="21589" y="1118296"/>
        <a:ext cx="10472422" cy="399082"/>
      </dsp:txXfrm>
    </dsp:sp>
    <dsp:sp modelId="{A13BF1F7-F566-6949-A08F-11F37A66A2D8}">
      <dsp:nvSpPr>
        <dsp:cNvPr id="0" name=""/>
        <dsp:cNvSpPr/>
      </dsp:nvSpPr>
      <dsp:spPr>
        <a:xfrm>
          <a:off x="0" y="15908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4. Individual criminal offence risk assessment or prediction.</a:t>
          </a:r>
        </a:p>
      </dsp:txBody>
      <dsp:txXfrm>
        <a:off x="21589" y="1612396"/>
        <a:ext cx="10472422" cy="399082"/>
      </dsp:txXfrm>
    </dsp:sp>
    <dsp:sp modelId="{2574145A-9FBB-2A41-9E2D-5ABEBF889CE6}">
      <dsp:nvSpPr>
        <dsp:cNvPr id="0" name=""/>
        <dsp:cNvSpPr/>
      </dsp:nvSpPr>
      <dsp:spPr>
        <a:xfrm>
          <a:off x="0" y="20849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5. Untargeted scraping of the internet or CCTV material to create or expand facial recognition databases.</a:t>
          </a:r>
        </a:p>
      </dsp:txBody>
      <dsp:txXfrm>
        <a:off x="21589" y="2106496"/>
        <a:ext cx="10472422" cy="399082"/>
      </dsp:txXfrm>
    </dsp:sp>
    <dsp:sp modelId="{DE5E3958-B6A2-5146-9B06-1967AC5EC3DD}">
      <dsp:nvSpPr>
        <dsp:cNvPr id="0" name=""/>
        <dsp:cNvSpPr/>
      </dsp:nvSpPr>
      <dsp:spPr>
        <a:xfrm>
          <a:off x="0" y="25790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6. Emotion recognition in workplaces and education institutions.</a:t>
          </a:r>
        </a:p>
      </dsp:txBody>
      <dsp:txXfrm>
        <a:off x="21589" y="2600596"/>
        <a:ext cx="10472422" cy="399082"/>
      </dsp:txXfrm>
    </dsp:sp>
    <dsp:sp modelId="{35E7C256-8EAF-454B-8722-A3F50951E0D4}">
      <dsp:nvSpPr>
        <dsp:cNvPr id="0" name=""/>
        <dsp:cNvSpPr/>
      </dsp:nvSpPr>
      <dsp:spPr>
        <a:xfrm>
          <a:off x="0" y="30731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7. Biometric categorization to deduce certain protected characteristics.</a:t>
          </a:r>
        </a:p>
      </dsp:txBody>
      <dsp:txXfrm>
        <a:off x="21589" y="3094696"/>
        <a:ext cx="10472422" cy="399082"/>
      </dsp:txXfrm>
    </dsp:sp>
    <dsp:sp modelId="{1187BE94-D959-3A49-A886-C605BD632E67}">
      <dsp:nvSpPr>
        <dsp:cNvPr id="0" name=""/>
        <dsp:cNvSpPr/>
      </dsp:nvSpPr>
      <dsp:spPr>
        <a:xfrm>
          <a:off x="0" y="3567207"/>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8. Realtime remote biometric identification for law enforcement purposes in publicly accessible spaces.</a:t>
          </a:r>
        </a:p>
      </dsp:txBody>
      <dsp:txXfrm>
        <a:off x="21589" y="3588796"/>
        <a:ext cx="10472422" cy="399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40B8F-B309-43C7-A9FD-FBC7C2034A1A}">
      <dsp:nvSpPr>
        <dsp:cNvPr id="0" name=""/>
        <dsp:cNvSpPr/>
      </dsp:nvSpPr>
      <dsp:spPr>
        <a:xfrm>
          <a:off x="340662" y="86726"/>
          <a:ext cx="555292" cy="555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A0361-37A3-4096-B422-030A7137764B}">
      <dsp:nvSpPr>
        <dsp:cNvPr id="0" name=""/>
        <dsp:cNvSpPr/>
      </dsp:nvSpPr>
      <dsp:spPr>
        <a:xfrm>
          <a:off x="0" y="685409"/>
          <a:ext cx="1233984" cy="130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Secure the Data Supply Chain:</a:t>
          </a:r>
          <a:r>
            <a:rPr lang="en-US" sz="1100" kern="1200" dirty="0"/>
            <a:t> Actively vet data sources and pipelines to prevent </a:t>
          </a:r>
          <a:r>
            <a:rPr lang="en-US" sz="1100" b="0" kern="1200" dirty="0"/>
            <a:t>training data poisoning or </a:t>
          </a:r>
          <a:r>
            <a:rPr lang="en-US" sz="1100" kern="1200" dirty="0"/>
            <a:t>the injection of malicious data that could compromise the model.</a:t>
          </a:r>
        </a:p>
      </dsp:txBody>
      <dsp:txXfrm>
        <a:off x="0" y="685409"/>
        <a:ext cx="1233984" cy="1301467"/>
      </dsp:txXfrm>
    </dsp:sp>
    <dsp:sp modelId="{B0C95886-DF94-436F-9A04-EDB56EAED8BE}">
      <dsp:nvSpPr>
        <dsp:cNvPr id="0" name=""/>
        <dsp:cNvSpPr/>
      </dsp:nvSpPr>
      <dsp:spPr>
        <a:xfrm>
          <a:off x="1790594" y="86726"/>
          <a:ext cx="555292" cy="555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EDE4F-7A88-4167-BB04-85B7B26D38C4}">
      <dsp:nvSpPr>
        <dsp:cNvPr id="0" name=""/>
        <dsp:cNvSpPr/>
      </dsp:nvSpPr>
      <dsp:spPr>
        <a:xfrm>
          <a:off x="1479827" y="660408"/>
          <a:ext cx="1233984" cy="130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Implement Robust Input and Output Validation:</a:t>
          </a:r>
          <a:r>
            <a:rPr lang="en-US" sz="1100" kern="1200" dirty="0"/>
            <a:t> Sanitize and validate all user inputs (prompts) to an LLM to prevent </a:t>
          </a:r>
          <a:r>
            <a:rPr lang="en-US" sz="1100" b="0" kern="1200" dirty="0"/>
            <a:t>prompt injection </a:t>
          </a:r>
          <a:r>
            <a:rPr lang="en-US" sz="1100" kern="1200" dirty="0"/>
            <a:t>attacks. Also, validate all outputs to ensure the model doesn't generate malicious code or leak sensitive information to downstream systems.</a:t>
          </a:r>
        </a:p>
      </dsp:txBody>
      <dsp:txXfrm>
        <a:off x="1479827" y="660408"/>
        <a:ext cx="1233984" cy="1301467"/>
      </dsp:txXfrm>
    </dsp:sp>
    <dsp:sp modelId="{136107A4-3754-48CF-AD96-2D9D1073DF68}">
      <dsp:nvSpPr>
        <dsp:cNvPr id="0" name=""/>
        <dsp:cNvSpPr/>
      </dsp:nvSpPr>
      <dsp:spPr>
        <a:xfrm>
          <a:off x="3240525" y="86726"/>
          <a:ext cx="555292" cy="555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6385D-8A05-4150-8747-956171574E4E}">
      <dsp:nvSpPr>
        <dsp:cNvPr id="0" name=""/>
        <dsp:cNvSpPr/>
      </dsp:nvSpPr>
      <dsp:spPr>
        <a:xfrm>
          <a:off x="2958325" y="685409"/>
          <a:ext cx="1233984" cy="130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Enforce the Principle of Least Privilege:</a:t>
          </a:r>
          <a:r>
            <a:rPr lang="en-US" sz="1100" kern="1200" dirty="0"/>
            <a:t> Limit the AI model's access to external systems, data, and resources. The AI should only be able to perform the functions it absolutely needs, reducing the impact of an attack.</a:t>
          </a:r>
        </a:p>
      </dsp:txBody>
      <dsp:txXfrm>
        <a:off x="2958325" y="685409"/>
        <a:ext cx="1233984" cy="1301467"/>
      </dsp:txXfrm>
    </dsp:sp>
    <dsp:sp modelId="{F1A559E0-AF28-4DF2-AC92-BC0A1C0588B2}">
      <dsp:nvSpPr>
        <dsp:cNvPr id="0" name=""/>
        <dsp:cNvSpPr/>
      </dsp:nvSpPr>
      <dsp:spPr>
        <a:xfrm>
          <a:off x="4690457" y="86726"/>
          <a:ext cx="555292" cy="5552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77B19-7F85-488C-94F2-59D4FD23386B}">
      <dsp:nvSpPr>
        <dsp:cNvPr id="0" name=""/>
        <dsp:cNvSpPr/>
      </dsp:nvSpPr>
      <dsp:spPr>
        <a:xfrm>
          <a:off x="4352428" y="685409"/>
          <a:ext cx="1233984" cy="130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Use Adversarial Testing and Red Teaming:</a:t>
          </a:r>
          <a:r>
            <a:rPr lang="en-US" sz="1100" kern="1200" dirty="0"/>
            <a:t> Continuously test the AI system with malicious and unexpected inputs to find vulnerabilities before attackers do.</a:t>
          </a:r>
        </a:p>
      </dsp:txBody>
      <dsp:txXfrm>
        <a:off x="4352428" y="685409"/>
        <a:ext cx="1233984" cy="1301467"/>
      </dsp:txXfrm>
    </dsp:sp>
    <dsp:sp modelId="{CF787C13-BC45-4E2A-9C1A-F75EB6E12018}">
      <dsp:nvSpPr>
        <dsp:cNvPr id="0" name=""/>
        <dsp:cNvSpPr/>
      </dsp:nvSpPr>
      <dsp:spPr>
        <a:xfrm>
          <a:off x="371475" y="3286722"/>
          <a:ext cx="555292" cy="5552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6478A-191D-410C-B048-8130B18F23E7}">
      <dsp:nvSpPr>
        <dsp:cNvPr id="0" name=""/>
        <dsp:cNvSpPr/>
      </dsp:nvSpPr>
      <dsp:spPr>
        <a:xfrm>
          <a:off x="0" y="3914381"/>
          <a:ext cx="1680662" cy="130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Monitor Behavior:</a:t>
          </a:r>
          <a:r>
            <a:rPr lang="en-US" sz="1100" kern="1200" dirty="0"/>
            <a:t> Implement monitoring to detect unusual resource consumption (a sign of a </a:t>
          </a:r>
          <a:r>
            <a:rPr lang="en-US" sz="1100" b="0" kern="1200" dirty="0"/>
            <a:t>model denial of service </a:t>
          </a:r>
          <a:r>
            <a:rPr lang="en-US" sz="1100" kern="1200" dirty="0"/>
            <a:t>attack) or performance drift, which could indicate a successful attack.</a:t>
          </a:r>
        </a:p>
      </dsp:txBody>
      <dsp:txXfrm>
        <a:off x="0" y="3914381"/>
        <a:ext cx="1680662" cy="1301467"/>
      </dsp:txXfrm>
    </dsp:sp>
    <dsp:sp modelId="{F587E88F-30CE-4210-80D5-50B373AC725E}">
      <dsp:nvSpPr>
        <dsp:cNvPr id="0" name=""/>
        <dsp:cNvSpPr/>
      </dsp:nvSpPr>
      <dsp:spPr>
        <a:xfrm>
          <a:off x="2710323" y="3164318"/>
          <a:ext cx="555292" cy="55529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963F2-9E4C-4EFD-B150-D189D4CBB856}">
      <dsp:nvSpPr>
        <dsp:cNvPr id="0" name=""/>
        <dsp:cNvSpPr/>
      </dsp:nvSpPr>
      <dsp:spPr>
        <a:xfrm>
          <a:off x="2161690" y="3757216"/>
          <a:ext cx="1833552" cy="130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Secure the Infrastructure:</a:t>
          </a:r>
          <a:r>
            <a:rPr lang="en-US" sz="1100" kern="1200" dirty="0"/>
            <a:t> Apply standard cybersecurity best practices to the underlying infrastructure, including using sandboxed environments, strong access controls, and encryption for both data at rest and in transit.</a:t>
          </a:r>
        </a:p>
      </dsp:txBody>
      <dsp:txXfrm>
        <a:off x="2161690" y="3757216"/>
        <a:ext cx="1833552" cy="1301467"/>
      </dsp:txXfrm>
    </dsp:sp>
    <dsp:sp modelId="{F142AEAE-152B-4799-B4AC-4BE04539475F}">
      <dsp:nvSpPr>
        <dsp:cNvPr id="0" name=""/>
        <dsp:cNvSpPr/>
      </dsp:nvSpPr>
      <dsp:spPr>
        <a:xfrm>
          <a:off x="5031120" y="2886672"/>
          <a:ext cx="555292" cy="55529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B77C2-EE4C-4613-817B-3CBD424E359E}">
      <dsp:nvSpPr>
        <dsp:cNvPr id="0" name=""/>
        <dsp:cNvSpPr/>
      </dsp:nvSpPr>
      <dsp:spPr>
        <a:xfrm>
          <a:off x="4352428" y="3548395"/>
          <a:ext cx="1233984" cy="130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Manage the AI Supply Chain:</a:t>
          </a:r>
          <a:r>
            <a:rPr lang="en-US" sz="1100" kern="1200" dirty="0"/>
            <a:t> Maintain a complete inventory of all third-party models, libraries, and services used in the AI application and ensure they have adequate security in place.</a:t>
          </a:r>
        </a:p>
      </dsp:txBody>
      <dsp:txXfrm>
        <a:off x="4352428" y="3548395"/>
        <a:ext cx="1233984" cy="130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4E8BC-F851-2346-9B2A-3EA2A5CA5D30}">
      <dsp:nvSpPr>
        <dsp:cNvPr id="0" name=""/>
        <dsp:cNvSpPr/>
      </dsp:nvSpPr>
      <dsp:spPr>
        <a:xfrm>
          <a:off x="186159" y="3520"/>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Govern:</a:t>
          </a:r>
        </a:p>
      </dsp:txBody>
      <dsp:txXfrm>
        <a:off x="186159" y="3520"/>
        <a:ext cx="1699838" cy="1019903"/>
      </dsp:txXfrm>
    </dsp:sp>
    <dsp:sp modelId="{DA6D2357-7D87-7E4F-87AF-24F436E83570}">
      <dsp:nvSpPr>
        <dsp:cNvPr id="0" name=""/>
        <dsp:cNvSpPr/>
      </dsp:nvSpPr>
      <dsp:spPr>
        <a:xfrm>
          <a:off x="2055982" y="3520"/>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dirty="0"/>
            <a:t>Create clear governance structures and policies that define roles, responsibilities, and accountability for AI systems.</a:t>
          </a:r>
        </a:p>
      </dsp:txBody>
      <dsp:txXfrm>
        <a:off x="2055982" y="3520"/>
        <a:ext cx="1699838" cy="1019903"/>
      </dsp:txXfrm>
    </dsp:sp>
    <dsp:sp modelId="{7A6ADCBF-4016-BA42-BF4C-522E34ECEF06}">
      <dsp:nvSpPr>
        <dsp:cNvPr id="0" name=""/>
        <dsp:cNvSpPr/>
      </dsp:nvSpPr>
      <dsp:spPr>
        <a:xfrm>
          <a:off x="3925804" y="3520"/>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dirty="0"/>
            <a:t>Establish an organizational culture that prioritizes responsible AI development.</a:t>
          </a:r>
        </a:p>
      </dsp:txBody>
      <dsp:txXfrm>
        <a:off x="3925804" y="3520"/>
        <a:ext cx="1699838" cy="1019903"/>
      </dsp:txXfrm>
    </dsp:sp>
    <dsp:sp modelId="{6C811741-905F-B742-92FE-31F711D7466E}">
      <dsp:nvSpPr>
        <dsp:cNvPr id="0" name=""/>
        <dsp:cNvSpPr/>
      </dsp:nvSpPr>
      <dsp:spPr>
        <a:xfrm>
          <a:off x="186159" y="1193407"/>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a:t>Map:</a:t>
          </a:r>
        </a:p>
      </dsp:txBody>
      <dsp:txXfrm>
        <a:off x="186159" y="1193407"/>
        <a:ext cx="1699838" cy="1019903"/>
      </dsp:txXfrm>
    </dsp:sp>
    <dsp:sp modelId="{D2729D4B-C906-2E46-A418-7143E22EB5C3}">
      <dsp:nvSpPr>
        <dsp:cNvPr id="0" name=""/>
        <dsp:cNvSpPr/>
      </dsp:nvSpPr>
      <dsp:spPr>
        <a:xfrm>
          <a:off x="2055982" y="1193407"/>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dirty="0"/>
            <a:t>Identify and categorize AI risks by conducting comprehensive risk assessments and impact analyses before and  after system implementation.</a:t>
          </a:r>
        </a:p>
      </dsp:txBody>
      <dsp:txXfrm>
        <a:off x="2055982" y="1193407"/>
        <a:ext cx="1699838" cy="1019903"/>
      </dsp:txXfrm>
    </dsp:sp>
    <dsp:sp modelId="{D3D8AC9D-2C73-6F46-A587-2381441E788B}">
      <dsp:nvSpPr>
        <dsp:cNvPr id="0" name=""/>
        <dsp:cNvSpPr/>
      </dsp:nvSpPr>
      <dsp:spPr>
        <a:xfrm>
          <a:off x="3925804" y="1193407"/>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dirty="0"/>
            <a:t>Engage diverse stakeholders (developers, ethicists, legal experts, end-users) in the design process to identify potential issues and unintended consequences.</a:t>
          </a:r>
        </a:p>
      </dsp:txBody>
      <dsp:txXfrm>
        <a:off x="3925804" y="1193407"/>
        <a:ext cx="1699838" cy="1019903"/>
      </dsp:txXfrm>
    </dsp:sp>
    <dsp:sp modelId="{A399D2F9-251B-FA46-8D53-FE429B2D5C17}">
      <dsp:nvSpPr>
        <dsp:cNvPr id="0" name=""/>
        <dsp:cNvSpPr/>
      </dsp:nvSpPr>
      <dsp:spPr>
        <a:xfrm>
          <a:off x="186159" y="2383294"/>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Measure</a:t>
          </a:r>
          <a:r>
            <a:rPr lang="en-US" sz="900" b="0" kern="1200" dirty="0"/>
            <a:t>:</a:t>
          </a:r>
        </a:p>
      </dsp:txBody>
      <dsp:txXfrm>
        <a:off x="186159" y="2383294"/>
        <a:ext cx="1699838" cy="1019903"/>
      </dsp:txXfrm>
    </dsp:sp>
    <dsp:sp modelId="{CAA1202D-B42A-A64E-B2D7-EAFA3D3A3271}">
      <dsp:nvSpPr>
        <dsp:cNvPr id="0" name=""/>
        <dsp:cNvSpPr/>
      </dsp:nvSpPr>
      <dsp:spPr>
        <a:xfrm>
          <a:off x="2055982" y="2383294"/>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dirty="0"/>
            <a:t>Implement continuous monitoring and validation of AI systems to ensure they remain aligned with ethical guidelines and don't introduce new biases over time.</a:t>
          </a:r>
        </a:p>
      </dsp:txBody>
      <dsp:txXfrm>
        <a:off x="2055982" y="2383294"/>
        <a:ext cx="1699838" cy="1019903"/>
      </dsp:txXfrm>
    </dsp:sp>
    <dsp:sp modelId="{8B32DD35-6BF5-2B45-8DA7-D473A318E941}">
      <dsp:nvSpPr>
        <dsp:cNvPr id="0" name=""/>
        <dsp:cNvSpPr/>
      </dsp:nvSpPr>
      <dsp:spPr>
        <a:xfrm>
          <a:off x="3925804" y="2383294"/>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a:t>Conduct robustness testing and adversarial testing to ensure the AI system can withstand unexpected inputs and malicious attacks.</a:t>
          </a:r>
        </a:p>
      </dsp:txBody>
      <dsp:txXfrm>
        <a:off x="3925804" y="2383294"/>
        <a:ext cx="1699838" cy="1019903"/>
      </dsp:txXfrm>
    </dsp:sp>
    <dsp:sp modelId="{4EE868F5-2CAD-5448-9AD6-53247AD16DAE}">
      <dsp:nvSpPr>
        <dsp:cNvPr id="0" name=""/>
        <dsp:cNvSpPr/>
      </dsp:nvSpPr>
      <dsp:spPr>
        <a:xfrm>
          <a:off x="186159" y="3573182"/>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a:t>Manage:</a:t>
          </a:r>
        </a:p>
      </dsp:txBody>
      <dsp:txXfrm>
        <a:off x="186159" y="3573182"/>
        <a:ext cx="1699838" cy="1019903"/>
      </dsp:txXfrm>
    </dsp:sp>
    <dsp:sp modelId="{F5259285-69B7-4340-B64A-DFFAE927B6D7}">
      <dsp:nvSpPr>
        <dsp:cNvPr id="0" name=""/>
        <dsp:cNvSpPr/>
      </dsp:nvSpPr>
      <dsp:spPr>
        <a:xfrm>
          <a:off x="2055982" y="3573182"/>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a:t>Establish transparent documentation for all stages of the AI lifecycle, including data sources, model design, and risk assessment results, to ensure traceability and auditability.</a:t>
          </a:r>
        </a:p>
      </dsp:txBody>
      <dsp:txXfrm>
        <a:off x="2055982" y="3573182"/>
        <a:ext cx="1699838" cy="1019903"/>
      </dsp:txXfrm>
    </dsp:sp>
    <dsp:sp modelId="{725BDA10-53A2-B54F-AE01-3D06854ABE8E}">
      <dsp:nvSpPr>
        <dsp:cNvPr id="0" name=""/>
        <dsp:cNvSpPr/>
      </dsp:nvSpPr>
      <dsp:spPr>
        <a:xfrm>
          <a:off x="3925804" y="3573182"/>
          <a:ext cx="1699838" cy="1019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0" kern="1200"/>
            <a:t>Develop and implement mitigation strategies for identified risks, such as using de-biasing techniques on training data or implementing human oversight for high-risk decisions.</a:t>
          </a:r>
        </a:p>
      </dsp:txBody>
      <dsp:txXfrm>
        <a:off x="3925804" y="3573182"/>
        <a:ext cx="1699838" cy="10199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72D0A-48D1-0740-820F-65F9C8199449}" type="datetimeFigureOut">
              <a:rPr lang="en-US" smtClean="0"/>
              <a:t>9/3/25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109F6-95A5-E44E-AC19-3BEA9D6D5EC7}" type="slidenum">
              <a:rPr lang="en-US" smtClean="0"/>
              <a:t>‹#›</a:t>
            </a:fld>
            <a:endParaRPr lang="en-US"/>
          </a:p>
        </p:txBody>
      </p:sp>
    </p:spTree>
    <p:extLst>
      <p:ext uri="{BB962C8B-B14F-4D97-AF65-F5344CB8AC3E}">
        <p14:creationId xmlns:p14="http://schemas.microsoft.com/office/powerpoint/2010/main" val="393587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speed in which AI is moving makes those of us trying to follow it, dizzy.  However, the good news is, the basics and foundations are still recognizable.</a:t>
            </a:r>
          </a:p>
          <a:p>
            <a:pPr marL="171450" indent="-171450">
              <a:buFontTx/>
              <a:buChar char="-"/>
            </a:pPr>
            <a:endParaRPr lang="en-US" dirty="0"/>
          </a:p>
          <a:p>
            <a:pPr marL="171450" indent="-171450">
              <a:buFontTx/>
              <a:buChar char="-"/>
            </a:pPr>
            <a:r>
              <a:rPr lang="en-US" dirty="0"/>
              <a:t>For example, I gave a VERY similar presentation (“Building a Secure Foundation with AI GRC) a year ago.  Granted, some of the terminology has changed, but the good news is, the general concepts remain.  </a:t>
            </a:r>
          </a:p>
          <a:p>
            <a:pPr marL="171450" indent="-171450">
              <a:buFontTx/>
              <a:buChar char="-"/>
            </a:pPr>
            <a:endParaRPr lang="en-US" dirty="0"/>
          </a:p>
          <a:p>
            <a:pPr marL="171450" indent="-171450">
              <a:buFontTx/>
              <a:buChar char="-"/>
            </a:pPr>
            <a:r>
              <a:rPr lang="en-US" dirty="0"/>
              <a:t>That is what I am here to talk to you about today….. Some guiding principle using the Gard and the Guide analogy.</a:t>
            </a:r>
          </a:p>
        </p:txBody>
      </p:sp>
      <p:sp>
        <p:nvSpPr>
          <p:cNvPr id="4" name="Slide Number Placeholder 3"/>
          <p:cNvSpPr>
            <a:spLocks noGrp="1"/>
          </p:cNvSpPr>
          <p:nvPr>
            <p:ph type="sldNum" sz="quarter" idx="5"/>
          </p:nvPr>
        </p:nvSpPr>
        <p:spPr/>
        <p:txBody>
          <a:bodyPr/>
          <a:lstStyle/>
          <a:p>
            <a:fld id="{683109F6-95A5-E44E-AC19-3BEA9D6D5EC7}" type="slidenum">
              <a:rPr lang="en-US" smtClean="0"/>
              <a:t>1</a:t>
            </a:fld>
            <a:endParaRPr lang="en-US"/>
          </a:p>
        </p:txBody>
      </p:sp>
    </p:spTree>
    <p:extLst>
      <p:ext uri="{BB962C8B-B14F-4D97-AF65-F5344CB8AC3E}">
        <p14:creationId xmlns:p14="http://schemas.microsoft.com/office/powerpoint/2010/main" val="294445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Just to clarify, they Guard is the AI Security function….</a:t>
            </a:r>
          </a:p>
        </p:txBody>
      </p:sp>
      <p:sp>
        <p:nvSpPr>
          <p:cNvPr id="4" name="Slide Number Placeholder 3"/>
          <p:cNvSpPr>
            <a:spLocks noGrp="1"/>
          </p:cNvSpPr>
          <p:nvPr>
            <p:ph type="sldNum" sz="quarter" idx="5"/>
          </p:nvPr>
        </p:nvSpPr>
        <p:spPr/>
        <p:txBody>
          <a:bodyPr/>
          <a:lstStyle/>
          <a:p>
            <a:fld id="{683109F6-95A5-E44E-AC19-3BEA9D6D5EC7}" type="slidenum">
              <a:rPr lang="en-US" smtClean="0"/>
              <a:t>10</a:t>
            </a:fld>
            <a:endParaRPr lang="en-US"/>
          </a:p>
        </p:txBody>
      </p:sp>
    </p:spTree>
    <p:extLst>
      <p:ext uri="{BB962C8B-B14F-4D97-AF65-F5344CB8AC3E}">
        <p14:creationId xmlns:p14="http://schemas.microsoft.com/office/powerpoint/2010/main" val="88973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our Cancer eliminating robot and in our everyday human lives, intent and flawed objectives can be catastrophic.</a:t>
            </a:r>
          </a:p>
        </p:txBody>
      </p:sp>
      <p:sp>
        <p:nvSpPr>
          <p:cNvPr id="4" name="Slide Number Placeholder 3"/>
          <p:cNvSpPr>
            <a:spLocks noGrp="1"/>
          </p:cNvSpPr>
          <p:nvPr>
            <p:ph type="sldNum" sz="quarter" idx="5"/>
          </p:nvPr>
        </p:nvSpPr>
        <p:spPr/>
        <p:txBody>
          <a:bodyPr/>
          <a:lstStyle/>
          <a:p>
            <a:fld id="{683109F6-95A5-E44E-AC19-3BEA9D6D5EC7}" type="slidenum">
              <a:rPr lang="en-US" smtClean="0"/>
              <a:t>11</a:t>
            </a:fld>
            <a:endParaRPr lang="en-US"/>
          </a:p>
        </p:txBody>
      </p:sp>
    </p:spTree>
    <p:extLst>
      <p:ext uri="{BB962C8B-B14F-4D97-AF65-F5344CB8AC3E}">
        <p14:creationId xmlns:p14="http://schemas.microsoft.com/office/powerpoint/2010/main" val="142633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Just as we saw in the early days of security and then privacy, it is critical for a business to be “responsible”.  Think back to the days before the privacy laws… our personal information was in jeopardy if organizations didn’t prioritize the protection of our data.  The stakes in the “human safety game” just rose exponentially with the use of AI.  Organizations need to be held accountable for the outcomes of their AI implementations – take for instance, the recent uncovering of AI Chatbot use and the potential risks that were identified to those who may be susceptible to manipulation – elderly and children.  </a:t>
            </a:r>
          </a:p>
          <a:p>
            <a:pPr marL="171450" indent="-171450">
              <a:buFontTx/>
              <a:buChar char="-"/>
            </a:pPr>
            <a:endParaRPr lang="en-US" dirty="0"/>
          </a:p>
          <a:p>
            <a:pPr marL="171450" indent="-171450">
              <a:buFontTx/>
              <a:buChar char="-"/>
            </a:pPr>
            <a:r>
              <a:rPr lang="en-US" dirty="0"/>
              <a:t>Organizations must be responsible for a trustworthy AI use, through responsible AI.  That means developing and deploying AI systems that are ethical, safe and are transparent as to their </a:t>
            </a:r>
            <a:r>
              <a:rPr lang="en-US" dirty="0" err="1"/>
              <a:t>praCtices</a:t>
            </a:r>
            <a:r>
              <a:rPr lang="en-US" dirty="0"/>
              <a:t>.</a:t>
            </a:r>
          </a:p>
        </p:txBody>
      </p:sp>
      <p:sp>
        <p:nvSpPr>
          <p:cNvPr id="4" name="Slide Number Placeholder 3"/>
          <p:cNvSpPr>
            <a:spLocks noGrp="1"/>
          </p:cNvSpPr>
          <p:nvPr>
            <p:ph type="sldNum" sz="quarter" idx="5"/>
          </p:nvPr>
        </p:nvSpPr>
        <p:spPr/>
        <p:txBody>
          <a:bodyPr/>
          <a:lstStyle/>
          <a:p>
            <a:fld id="{683109F6-95A5-E44E-AC19-3BEA9D6D5EC7}" type="slidenum">
              <a:rPr lang="en-US" smtClean="0"/>
              <a:t>13</a:t>
            </a:fld>
            <a:endParaRPr lang="en-US"/>
          </a:p>
        </p:txBody>
      </p:sp>
    </p:spTree>
    <p:extLst>
      <p:ext uri="{BB962C8B-B14F-4D97-AF65-F5344CB8AC3E}">
        <p14:creationId xmlns:p14="http://schemas.microsoft.com/office/powerpoint/2010/main" val="93138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we asked in the beginning of this session, what exactly is TRUSTWORTHY AI, I have come to lean on the definition of the EU AI Act… which is pretty reasonable, high-enough level to adopt and resonate with organizations.</a:t>
            </a:r>
          </a:p>
          <a:p>
            <a:endParaRPr lang="en-US" dirty="0"/>
          </a:p>
          <a:p>
            <a:r>
              <a:rPr lang="en-US" dirty="0"/>
              <a:t> </a:t>
            </a:r>
          </a:p>
        </p:txBody>
      </p:sp>
      <p:sp>
        <p:nvSpPr>
          <p:cNvPr id="4" name="Slide Number Placeholder 3"/>
          <p:cNvSpPr>
            <a:spLocks noGrp="1"/>
          </p:cNvSpPr>
          <p:nvPr>
            <p:ph type="sldNum" sz="quarter" idx="5"/>
          </p:nvPr>
        </p:nvSpPr>
        <p:spPr/>
        <p:txBody>
          <a:bodyPr/>
          <a:lstStyle/>
          <a:p>
            <a:fld id="{683109F6-95A5-E44E-AC19-3BEA9D6D5EC7}" type="slidenum">
              <a:rPr lang="en-US" smtClean="0"/>
              <a:t>14</a:t>
            </a:fld>
            <a:endParaRPr lang="en-US"/>
          </a:p>
        </p:txBody>
      </p:sp>
    </p:spTree>
    <p:extLst>
      <p:ext uri="{BB962C8B-B14F-4D97-AF65-F5344CB8AC3E}">
        <p14:creationId xmlns:p14="http://schemas.microsoft.com/office/powerpoint/2010/main" val="65200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components of Trustworthy AI, it really falls into three categories..,. AI Governance, Safety and Security……</a:t>
            </a:r>
          </a:p>
        </p:txBody>
      </p:sp>
      <p:sp>
        <p:nvSpPr>
          <p:cNvPr id="4" name="Slide Number Placeholder 3"/>
          <p:cNvSpPr>
            <a:spLocks noGrp="1"/>
          </p:cNvSpPr>
          <p:nvPr>
            <p:ph type="sldNum" sz="quarter" idx="5"/>
          </p:nvPr>
        </p:nvSpPr>
        <p:spPr/>
        <p:txBody>
          <a:bodyPr/>
          <a:lstStyle/>
          <a:p>
            <a:fld id="{683109F6-95A5-E44E-AC19-3BEA9D6D5EC7}" type="slidenum">
              <a:rPr lang="en-US" smtClean="0"/>
              <a:t>15</a:t>
            </a:fld>
            <a:endParaRPr lang="en-US"/>
          </a:p>
        </p:txBody>
      </p:sp>
    </p:spTree>
    <p:extLst>
      <p:ext uri="{BB962C8B-B14F-4D97-AF65-F5344CB8AC3E}">
        <p14:creationId xmlns:p14="http://schemas.microsoft.com/office/powerpoint/2010/main" val="47215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EU AI Act, has called out 8 prohibited practices that layout what ethical </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AI Act prohibits eight practices: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Harmful AI-based manipulation and deception.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AI Act bans AI systems that manipulate human behavior in a way that causes physical or psychological harm. This includes AI that uses subliminal techniques to influence people’s decisions in ways they would not consciously agree to.</a:t>
            </a:r>
          </a:p>
          <a:p>
            <a:r>
              <a:rPr lang="en-US" sz="1200" b="0" i="0" kern="1200" dirty="0">
                <a:solidFill>
                  <a:schemeClr val="tx1"/>
                </a:solidFill>
                <a:effectLst/>
                <a:latin typeface="+mn-lt"/>
                <a:ea typeface="+mn-ea"/>
                <a:cs typeface="+mn-cs"/>
              </a:rPr>
              <a:t>Subliminal techniques refer to methods of influencing human thoughts, emotions, or behaviors below the threshold of conscious awareness. These techniques work by delivering stimuli that are not explicitly perceived by the individual but can affect decision-making, attitudes, and actions.</a:t>
            </a:r>
          </a:p>
          <a:p>
            <a:r>
              <a:rPr lang="en-US" sz="1200" b="0" i="0" kern="1200" dirty="0">
                <a:solidFill>
                  <a:schemeClr val="tx1"/>
                </a:solidFill>
                <a:effectLst/>
                <a:latin typeface="+mn-lt"/>
                <a:ea typeface="+mn-ea"/>
                <a:cs typeface="+mn-cs"/>
              </a:rPr>
              <a:t>Examples include the AI-powered social media algorithms designed to addict users by exploiting cognitive biases, and AI that subtly alters online content to push political agendas or misinformation.</a:t>
            </a:r>
          </a:p>
          <a:p>
            <a:br>
              <a:rPr lang="en-US" dirty="0"/>
            </a:br>
            <a:r>
              <a:rPr lang="en-US" sz="1200" b="1" i="0" kern="1200" dirty="0">
                <a:solidFill>
                  <a:schemeClr val="tx1"/>
                </a:solidFill>
                <a:effectLst/>
                <a:latin typeface="+mn-lt"/>
                <a:ea typeface="+mn-ea"/>
                <a:cs typeface="+mn-cs"/>
              </a:rPr>
              <a:t>2. Harmful AI-based exploitation of vulnerabilities.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Act prohibits AI that exploits vulnerabilities due to age, disability, or socio-economic situations. This is designed to protect children, the elderly, and individuals with disabilities from AI-driven manipulation.</a:t>
            </a:r>
          </a:p>
          <a:p>
            <a:r>
              <a:rPr lang="en-US" sz="1200" b="0" i="0" kern="1200" dirty="0">
                <a:solidFill>
                  <a:schemeClr val="tx1"/>
                </a:solidFill>
                <a:effectLst/>
                <a:latin typeface="+mn-lt"/>
                <a:ea typeface="+mn-ea"/>
                <a:cs typeface="+mn-cs"/>
              </a:rPr>
              <a:t>Examples include the AI-powered toys that coerce children into making purchases, and AI-driven scams targeting elderly people to manipulate them into giving away personal data or money.</a:t>
            </a:r>
          </a:p>
          <a:p>
            <a:br>
              <a:rPr lang="en-US" dirty="0"/>
            </a:br>
            <a:r>
              <a:rPr lang="en-US" sz="1200" b="1" i="0" kern="1200" dirty="0">
                <a:solidFill>
                  <a:schemeClr val="tx1"/>
                </a:solidFill>
                <a:effectLst/>
                <a:latin typeface="+mn-lt"/>
                <a:ea typeface="+mn-ea"/>
                <a:cs typeface="+mn-cs"/>
              </a:rPr>
              <a:t>3. Social scoring.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AI Act prohibits social scoring systems, which assess people’s trustworthiness or behavior based on their social actions. The concern is that such systems can lead to discrimination and excessive government surveillance. The EU wants to prevent AI from being used to limit people's rights based on past behavior.</a:t>
            </a:r>
          </a:p>
          <a:p>
            <a:br>
              <a:rPr lang="en-US" dirty="0"/>
            </a:br>
            <a:r>
              <a:rPr lang="en-US" sz="1200" b="1" i="0" kern="1200" dirty="0">
                <a:solidFill>
                  <a:schemeClr val="tx1"/>
                </a:solidFill>
                <a:effectLst/>
                <a:latin typeface="+mn-lt"/>
                <a:ea typeface="+mn-ea"/>
                <a:cs typeface="+mn-cs"/>
              </a:rPr>
              <a:t>4. Individual criminal offence risk assessment or prediction.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AI systems cannot be used to predict a person’s likelihood of committing a crime based on profiling, behavioral analysis, or past data.</a:t>
            </a:r>
          </a:p>
          <a:p>
            <a:r>
              <a:rPr lang="en-US" sz="1200" b="0" i="0" kern="1200" dirty="0">
                <a:solidFill>
                  <a:schemeClr val="tx1"/>
                </a:solidFill>
                <a:effectLst/>
                <a:latin typeface="+mn-lt"/>
                <a:ea typeface="+mn-ea"/>
                <a:cs typeface="+mn-cs"/>
              </a:rPr>
              <a:t>Example: An AI model that assigns individuals a risk score for committing crimes based on zip code, race, or personal background.</a:t>
            </a:r>
          </a:p>
          <a:p>
            <a:br>
              <a:rPr lang="en-US" dirty="0"/>
            </a:br>
            <a:r>
              <a:rPr lang="en-US" sz="1200" b="1" i="0" kern="1200" dirty="0">
                <a:solidFill>
                  <a:schemeClr val="tx1"/>
                </a:solidFill>
                <a:effectLst/>
                <a:latin typeface="+mn-lt"/>
                <a:ea typeface="+mn-ea"/>
                <a:cs typeface="+mn-cs"/>
              </a:rPr>
              <a:t>5. Untargeted scraping of the internet or CCTV material to create or expand facial recognition databases.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AI Act bans the mass collection of images and biometric data without consent. Governments and private entities cannot use AI to indiscriminately scan and store facial images from social media, CCTV footage, or websites.</a:t>
            </a:r>
          </a:p>
          <a:p>
            <a:r>
              <a:rPr lang="en-US" sz="1200" b="0" i="0" kern="1200" dirty="0">
                <a:solidFill>
                  <a:schemeClr val="tx1"/>
                </a:solidFill>
                <a:effectLst/>
                <a:latin typeface="+mn-lt"/>
                <a:ea typeface="+mn-ea"/>
                <a:cs typeface="+mn-cs"/>
              </a:rPr>
              <a:t>Example: An AI system that scrapes LinkedIn and Facebook images to create a facial recognition database without user permission.</a:t>
            </a:r>
          </a:p>
          <a:p>
            <a:br>
              <a:rPr lang="en-US" dirty="0"/>
            </a:br>
            <a:r>
              <a:rPr lang="en-US" sz="1200" b="1" i="0" kern="1200" dirty="0">
                <a:solidFill>
                  <a:schemeClr val="tx1"/>
                </a:solidFill>
                <a:effectLst/>
                <a:latin typeface="+mn-lt"/>
                <a:ea typeface="+mn-ea"/>
                <a:cs typeface="+mn-cs"/>
              </a:rPr>
              <a:t>6. Emotion recognition in workplaces and education institutions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AI Act prohibits AI that analyzes emotions in workplaces to assess performance or behavior. The use of AI to determine whether a student is paying attention in class or if an employee is in a good mood at work is considered intrusive.</a:t>
            </a:r>
          </a:p>
          <a:p>
            <a:r>
              <a:rPr lang="en-US" sz="1200" b="0" i="0" kern="1200" dirty="0">
                <a:solidFill>
                  <a:schemeClr val="tx1"/>
                </a:solidFill>
                <a:effectLst/>
                <a:latin typeface="+mn-lt"/>
                <a:ea typeface="+mn-ea"/>
                <a:cs typeface="+mn-cs"/>
              </a:rPr>
              <a:t>Example: An AI tool in job interviews that rejects candidates based on facial expressions rather than actual skills.</a:t>
            </a:r>
          </a:p>
          <a:p>
            <a:br>
              <a:rPr lang="en-US" dirty="0"/>
            </a:br>
            <a:r>
              <a:rPr lang="en-US" sz="1200" b="1" i="0" kern="1200" dirty="0">
                <a:solidFill>
                  <a:schemeClr val="tx1"/>
                </a:solidFill>
                <a:effectLst/>
                <a:latin typeface="+mn-lt"/>
                <a:ea typeface="+mn-ea"/>
                <a:cs typeface="+mn-cs"/>
              </a:rPr>
              <a:t>7. Biometric </a:t>
            </a:r>
            <a:r>
              <a:rPr lang="en-US" sz="1200" b="1" i="0" kern="1200" dirty="0" err="1">
                <a:solidFill>
                  <a:schemeClr val="tx1"/>
                </a:solidFill>
                <a:effectLst/>
                <a:latin typeface="+mn-lt"/>
                <a:ea typeface="+mn-ea"/>
                <a:cs typeface="+mn-cs"/>
              </a:rPr>
              <a:t>categorisation</a:t>
            </a:r>
            <a:r>
              <a:rPr lang="en-US" sz="1200" b="1" i="0" kern="1200" dirty="0">
                <a:solidFill>
                  <a:schemeClr val="tx1"/>
                </a:solidFill>
                <a:effectLst/>
                <a:latin typeface="+mn-lt"/>
                <a:ea typeface="+mn-ea"/>
                <a:cs typeface="+mn-cs"/>
              </a:rPr>
              <a:t> to deduce certain protected characteristics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AI cannot use biometric data (e.g., facial recognition, voice recognition, fingerprints) to infer characteristics such as race, political views, religion, sexual orientation, health conditions. This prevents AI from reinforcing discrimination or enabling surveillance based on sensitive personal attributes.</a:t>
            </a:r>
          </a:p>
          <a:p>
            <a:br>
              <a:rPr lang="en-US" dirty="0"/>
            </a:br>
            <a:r>
              <a:rPr lang="en-US" sz="1200" b="1" i="0" kern="1200" dirty="0">
                <a:solidFill>
                  <a:schemeClr val="tx1"/>
                </a:solidFill>
                <a:effectLst/>
                <a:latin typeface="+mn-lt"/>
                <a:ea typeface="+mn-ea"/>
                <a:cs typeface="+mn-cs"/>
              </a:rPr>
              <a:t>8. Real-time remote biometric identification for law enforcement purposes in publicly accessible spaces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Act prohibits law enforcement from using live facial recognition (real-time biometric identification) in public spaces under many circumstances. Exceptions include the search for missing persons, the prevention of imminent terrorist attacks, and the identification of criminals with court approval.</a:t>
            </a:r>
          </a:p>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16</a:t>
            </a:fld>
            <a:endParaRPr lang="en-US"/>
          </a:p>
        </p:txBody>
      </p:sp>
    </p:spTree>
    <p:extLst>
      <p:ext uri="{BB962C8B-B14F-4D97-AF65-F5344CB8AC3E}">
        <p14:creationId xmlns:p14="http://schemas.microsoft.com/office/powerpoint/2010/main" val="414177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17</a:t>
            </a:fld>
            <a:endParaRPr lang="en-US"/>
          </a:p>
        </p:txBody>
      </p:sp>
    </p:spTree>
    <p:extLst>
      <p:ext uri="{BB962C8B-B14F-4D97-AF65-F5344CB8AC3E}">
        <p14:creationId xmlns:p14="http://schemas.microsoft.com/office/powerpoint/2010/main" val="172466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3109F6-95A5-E44E-AC19-3BEA9D6D5EC7}" type="slidenum">
              <a:rPr lang="en-US" smtClean="0"/>
              <a:t>18</a:t>
            </a:fld>
            <a:endParaRPr lang="en-US"/>
          </a:p>
        </p:txBody>
      </p:sp>
    </p:spTree>
    <p:extLst>
      <p:ext uri="{BB962C8B-B14F-4D97-AF65-F5344CB8AC3E}">
        <p14:creationId xmlns:p14="http://schemas.microsoft.com/office/powerpoint/2010/main" val="2698639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table listing each of the top overarching AI frameworks and key AI standards organized by AI Security and AI Safety, with official source links for easy access:</a:t>
            </a:r>
          </a:p>
          <a:p>
            <a:endParaRPr lang="en-US" dirty="0"/>
          </a:p>
          <a:p>
            <a:r>
              <a:rPr lang="en-US" dirty="0"/>
              <a:t>| Name | Official Link |</a:t>
            </a:r>
          </a:p>
          <a:p>
            <a:r>
              <a:rPr lang="en-US" dirty="0"/>
              <a:t>|---|---|</a:t>
            </a:r>
          </a:p>
          <a:p>
            <a:r>
              <a:rPr lang="en-US" dirty="0"/>
              <a:t>| **NIST AI Risk Management Framework (AI RMF)** | [NIST AI RMF](https://</a:t>
            </a:r>
            <a:r>
              <a:rPr lang="en-US" dirty="0" err="1"/>
              <a:t>www.nist.gov</a:t>
            </a:r>
            <a:r>
              <a:rPr lang="en-US" dirty="0"/>
              <a:t>/</a:t>
            </a:r>
            <a:r>
              <a:rPr lang="en-US" dirty="0" err="1"/>
              <a:t>itl</a:t>
            </a:r>
            <a:r>
              <a:rPr lang="en-US" dirty="0"/>
              <a:t>/ai-risk-management-framework) [1] |</a:t>
            </a:r>
          </a:p>
          <a:p>
            <a:r>
              <a:rPr lang="en-US" dirty="0"/>
              <a:t>| **EU AI Act** | [EU AI Act Legal Text](https://ai-act-</a:t>
            </a:r>
            <a:r>
              <a:rPr lang="en-US" dirty="0" err="1"/>
              <a:t>law.eu</a:t>
            </a:r>
            <a:r>
              <a:rPr lang="en-US" dirty="0"/>
              <a:t>) [2] |</a:t>
            </a:r>
          </a:p>
          <a:p>
            <a:r>
              <a:rPr lang="en-US" dirty="0"/>
              <a:t>| **OECD AI Principles** | [OECD AI Principles](https://</a:t>
            </a:r>
            <a:r>
              <a:rPr lang="en-US" dirty="0" err="1"/>
              <a:t>www.oecd.org</a:t>
            </a:r>
            <a:r>
              <a:rPr lang="en-US" dirty="0"/>
              <a:t>/</a:t>
            </a:r>
            <a:r>
              <a:rPr lang="en-US" dirty="0" err="1"/>
              <a:t>en</a:t>
            </a:r>
            <a:r>
              <a:rPr lang="en-US" dirty="0"/>
              <a:t>/topics/sub-issues/ai-</a:t>
            </a:r>
            <a:r>
              <a:rPr lang="en-US" dirty="0" err="1"/>
              <a:t>principles.html</a:t>
            </a:r>
            <a:r>
              <a:rPr lang="en-US" dirty="0"/>
              <a:t>) [3] |</a:t>
            </a:r>
          </a:p>
          <a:p>
            <a:r>
              <a:rPr lang="en-US" dirty="0"/>
              <a:t>| **UNESCO AI Ethics Recommendation** | [UNESCO AI Ethics PDF](https://</a:t>
            </a:r>
            <a:r>
              <a:rPr lang="en-US" dirty="0" err="1"/>
              <a:t>www.ohchr.org</a:t>
            </a:r>
            <a:r>
              <a:rPr lang="en-US" dirty="0"/>
              <a:t>/sites/default/files/2022-03/</a:t>
            </a:r>
            <a:r>
              <a:rPr lang="en-US" dirty="0" err="1"/>
              <a:t>UNESCO.pdf</a:t>
            </a:r>
            <a:r>
              <a:rPr lang="en-US" dirty="0"/>
              <a:t>) [4] |</a:t>
            </a:r>
          </a:p>
          <a:p>
            <a:endParaRPr lang="en-US" dirty="0"/>
          </a:p>
          <a:p>
            <a:r>
              <a:rPr lang="en-US" dirty="0"/>
              <a:t>**AI Security Standards**  </a:t>
            </a:r>
          </a:p>
          <a:p>
            <a:r>
              <a:rPr lang="en-US" dirty="0"/>
              <a:t>| Name | Official Link |</a:t>
            </a:r>
          </a:p>
          <a:p>
            <a:r>
              <a:rPr lang="en-US" dirty="0"/>
              <a:t>|---|---|</a:t>
            </a:r>
          </a:p>
          <a:p>
            <a:r>
              <a:rPr lang="en-US" dirty="0"/>
              <a:t>| ISO/IEC 27001 | [ISO/IEC 27001](https://</a:t>
            </a:r>
            <a:r>
              <a:rPr lang="en-US" dirty="0" err="1"/>
              <a:t>en.wikipedia.org</a:t>
            </a:r>
            <a:r>
              <a:rPr lang="en-US" dirty="0"/>
              <a:t>/wiki/ISO/IEC_27001) [5] |</a:t>
            </a:r>
          </a:p>
          <a:p>
            <a:r>
              <a:rPr lang="en-US" dirty="0"/>
              <a:t>| NIST SP 800-53 | [NIST SP 800-53](https://</a:t>
            </a:r>
            <a:r>
              <a:rPr lang="en-US" dirty="0" err="1"/>
              <a:t>en.wikipedia.org</a:t>
            </a:r>
            <a:r>
              <a:rPr lang="en-US" dirty="0"/>
              <a:t>/wiki/NIST_Special_Publication_800-53) [6] |</a:t>
            </a:r>
          </a:p>
          <a:p>
            <a:r>
              <a:rPr lang="en-US" dirty="0"/>
              <a:t>| ETSI EN 303 645 | [ETSI EN 303 645](https://</a:t>
            </a:r>
            <a:r>
              <a:rPr lang="en-US" dirty="0" err="1"/>
              <a:t>docs.zephyrproject.org</a:t>
            </a:r>
            <a:r>
              <a:rPr lang="en-US" dirty="0"/>
              <a:t>/latest/security/standards/etsi-303645.html) [7] |</a:t>
            </a:r>
          </a:p>
          <a:p>
            <a:endParaRPr lang="en-US" dirty="0"/>
          </a:p>
          <a:p>
            <a:r>
              <a:rPr lang="en-US" dirty="0"/>
              <a:t>**AI Safety Standards**  </a:t>
            </a:r>
          </a:p>
          <a:p>
            <a:r>
              <a:rPr lang="en-US" dirty="0"/>
              <a:t>| Name | Official Link |</a:t>
            </a:r>
          </a:p>
          <a:p>
            <a:r>
              <a:rPr lang="en-US" dirty="0"/>
              <a:t>|---|---|</a:t>
            </a:r>
          </a:p>
          <a:p>
            <a:r>
              <a:rPr lang="en-US" dirty="0"/>
              <a:t>| ISO/IEC 23894 | [ISO/IEC 23894](https://</a:t>
            </a:r>
            <a:r>
              <a:rPr lang="en-US" dirty="0" err="1"/>
              <a:t>stendard.com</a:t>
            </a:r>
            <a:r>
              <a:rPr lang="en-US" dirty="0"/>
              <a:t>/</a:t>
            </a:r>
            <a:r>
              <a:rPr lang="en-US" dirty="0" err="1"/>
              <a:t>en</a:t>
            </a:r>
            <a:r>
              <a:rPr lang="en-US" dirty="0"/>
              <a:t>-sg/blog/iso-23894/) [8] |</a:t>
            </a:r>
          </a:p>
          <a:p>
            <a:r>
              <a:rPr lang="en-US" dirty="0"/>
              <a:t>| ISO 22989 | [ISO 22989 Info](https://</a:t>
            </a:r>
            <a:r>
              <a:rPr lang="en-US" dirty="0" err="1"/>
              <a:t>www.iso.org</a:t>
            </a:r>
            <a:r>
              <a:rPr lang="en-US" dirty="0"/>
              <a:t>/standard/74296.html) |</a:t>
            </a:r>
          </a:p>
          <a:p>
            <a:r>
              <a:rPr lang="en-US" dirty="0"/>
              <a:t>| IEEE 7000 | [IEEE 7000 Series](https://</a:t>
            </a:r>
            <a:r>
              <a:rPr lang="en-US" dirty="0" err="1"/>
              <a:t>standards.ieee.org</a:t>
            </a:r>
            <a:r>
              <a:rPr lang="en-US" dirty="0"/>
              <a:t>/</a:t>
            </a:r>
            <a:r>
              <a:rPr lang="en-US" dirty="0" err="1"/>
              <a:t>ieee</a:t>
            </a:r>
            <a:r>
              <a:rPr lang="en-US" dirty="0"/>
              <a:t>/7000/7885/) |</a:t>
            </a:r>
          </a:p>
          <a:p>
            <a:endParaRPr lang="en-US" dirty="0"/>
          </a:p>
          <a:p>
            <a:r>
              <a:rPr lang="en-US" dirty="0"/>
              <a:t>This provides direct references for learning more about each framework or standard.</a:t>
            </a:r>
          </a:p>
          <a:p>
            <a:endParaRPr lang="en-US" dirty="0"/>
          </a:p>
          <a:p>
            <a:r>
              <a:rPr lang="en-US" dirty="0"/>
              <a:t>Sources</a:t>
            </a:r>
          </a:p>
          <a:p>
            <a:r>
              <a:rPr lang="en-US" dirty="0"/>
              <a:t>[1] AI Risk Management Framework | NIST https://</a:t>
            </a:r>
            <a:r>
              <a:rPr lang="en-US" dirty="0" err="1"/>
              <a:t>www.nist.gov</a:t>
            </a:r>
            <a:r>
              <a:rPr lang="en-US" dirty="0"/>
              <a:t>/</a:t>
            </a:r>
            <a:r>
              <a:rPr lang="en-US" dirty="0" err="1"/>
              <a:t>itl</a:t>
            </a:r>
            <a:r>
              <a:rPr lang="en-US" dirty="0"/>
              <a:t>/ai-risk-management-framework</a:t>
            </a:r>
          </a:p>
          <a:p>
            <a:r>
              <a:rPr lang="en-US" dirty="0"/>
              <a:t>[2] AI Act as a neatly arranged website – Legal Text https://ai-act-</a:t>
            </a:r>
            <a:r>
              <a:rPr lang="en-US" dirty="0" err="1"/>
              <a:t>law.eu</a:t>
            </a:r>
            <a:endParaRPr lang="en-US" dirty="0"/>
          </a:p>
          <a:p>
            <a:r>
              <a:rPr lang="en-US" dirty="0"/>
              <a:t>[3] AI principles - OECD https://</a:t>
            </a:r>
            <a:r>
              <a:rPr lang="en-US" dirty="0" err="1"/>
              <a:t>www.oecd.org</a:t>
            </a:r>
            <a:r>
              <a:rPr lang="en-US" dirty="0"/>
              <a:t>/</a:t>
            </a:r>
            <a:r>
              <a:rPr lang="en-US" dirty="0" err="1"/>
              <a:t>en</a:t>
            </a:r>
            <a:r>
              <a:rPr lang="en-US" dirty="0"/>
              <a:t>/topics/sub-issues/ai-</a:t>
            </a:r>
            <a:r>
              <a:rPr lang="en-US" dirty="0" err="1"/>
              <a:t>principles.html</a:t>
            </a:r>
            <a:endParaRPr lang="en-US" dirty="0"/>
          </a:p>
          <a:p>
            <a:r>
              <a:rPr lang="en-US" dirty="0"/>
              <a:t>[4] [PDF] UNESCO Recommendation on the Ethics of Artificial Intelligence https://</a:t>
            </a:r>
            <a:r>
              <a:rPr lang="en-US" dirty="0" err="1"/>
              <a:t>www.ohchr.org</a:t>
            </a:r>
            <a:r>
              <a:rPr lang="en-US" dirty="0"/>
              <a:t>/sites/default/files/2022-03/</a:t>
            </a:r>
            <a:r>
              <a:rPr lang="en-US" dirty="0" err="1"/>
              <a:t>UNESCO.pdf</a:t>
            </a:r>
            <a:endParaRPr lang="en-US" dirty="0"/>
          </a:p>
          <a:p>
            <a:r>
              <a:rPr lang="en-US" dirty="0"/>
              <a:t>[5] ISO/IEC 27001 - Wikipedia https://</a:t>
            </a:r>
            <a:r>
              <a:rPr lang="en-US" dirty="0" err="1"/>
              <a:t>en.wikipedia.org</a:t>
            </a:r>
            <a:r>
              <a:rPr lang="en-US" dirty="0"/>
              <a:t>/wiki/ISO/IEC_27001</a:t>
            </a:r>
          </a:p>
          <a:p>
            <a:r>
              <a:rPr lang="en-US" dirty="0"/>
              <a:t>[6] NIST Special Publication 800-53 - Wikipedia https://</a:t>
            </a:r>
            <a:r>
              <a:rPr lang="en-US" dirty="0" err="1"/>
              <a:t>en.wikipedia.org</a:t>
            </a:r>
            <a:r>
              <a:rPr lang="en-US" dirty="0"/>
              <a:t>/wiki/NIST_Special_Publication_800-53</a:t>
            </a:r>
          </a:p>
          <a:p>
            <a:r>
              <a:rPr lang="en-US" dirty="0"/>
              <a:t>[7] ETSI 303-645 - Zephyr Project Documentation https://</a:t>
            </a:r>
            <a:r>
              <a:rPr lang="en-US" dirty="0" err="1"/>
              <a:t>docs.zephyrproject.org</a:t>
            </a:r>
            <a:r>
              <a:rPr lang="en-US" dirty="0"/>
              <a:t>/latest/security/standards/etsi-303645.html</a:t>
            </a:r>
          </a:p>
          <a:p>
            <a:r>
              <a:rPr lang="en-US" dirty="0"/>
              <a:t>[8] ISO 23894 Explained: AI Risk Management Made Simple - </a:t>
            </a:r>
            <a:r>
              <a:rPr lang="en-US" dirty="0" err="1"/>
              <a:t>Stendard</a:t>
            </a:r>
            <a:r>
              <a:rPr lang="en-US" dirty="0"/>
              <a:t> https://</a:t>
            </a:r>
            <a:r>
              <a:rPr lang="en-US" dirty="0" err="1"/>
              <a:t>stendard.com</a:t>
            </a:r>
            <a:r>
              <a:rPr lang="en-US" dirty="0"/>
              <a:t>/</a:t>
            </a:r>
            <a:r>
              <a:rPr lang="en-US" dirty="0" err="1"/>
              <a:t>en</a:t>
            </a:r>
            <a:r>
              <a:rPr lang="en-US" dirty="0"/>
              <a:t>-sg/blog/iso-23894/</a:t>
            </a:r>
          </a:p>
          <a:p>
            <a:r>
              <a:rPr lang="en-US" dirty="0"/>
              <a:t>[9] AI RMF - AIRC - NIST AI Resource Center https://</a:t>
            </a:r>
            <a:r>
              <a:rPr lang="en-US" dirty="0" err="1"/>
              <a:t>airc.nist.gov</a:t>
            </a:r>
            <a:r>
              <a:rPr lang="en-US" dirty="0"/>
              <a:t>/</a:t>
            </a:r>
            <a:r>
              <a:rPr lang="en-US" dirty="0" err="1"/>
              <a:t>airmf</a:t>
            </a:r>
            <a:r>
              <a:rPr lang="en-US" dirty="0"/>
              <a:t>-resources/</a:t>
            </a:r>
            <a:r>
              <a:rPr lang="en-US" dirty="0" err="1"/>
              <a:t>airmf</a:t>
            </a:r>
            <a:r>
              <a:rPr lang="en-US" dirty="0"/>
              <a:t>/</a:t>
            </a:r>
          </a:p>
          <a:p>
            <a:r>
              <a:rPr lang="en-US" dirty="0"/>
              <a:t>[10] [PDF] Artificial Intelligence Risk Management Framework (AI RMF 1.0) https://</a:t>
            </a:r>
            <a:r>
              <a:rPr lang="en-US" dirty="0" err="1"/>
              <a:t>nvlpubs.nist.gov</a:t>
            </a:r>
            <a:r>
              <a:rPr lang="en-US" dirty="0"/>
              <a:t>/</a:t>
            </a:r>
            <a:r>
              <a:rPr lang="en-US" dirty="0" err="1"/>
              <a:t>nistpubs</a:t>
            </a:r>
            <a:r>
              <a:rPr lang="en-US" dirty="0"/>
              <a:t>/ai/nist.ai.100-1.pdf</a:t>
            </a:r>
          </a:p>
          <a:p>
            <a:r>
              <a:rPr lang="en-US" dirty="0"/>
              <a:t>[11] Introduction to the NIST AI Risk Management Framework (AI RMF 1.0) https://</a:t>
            </a:r>
            <a:r>
              <a:rPr lang="en-US" dirty="0" err="1"/>
              <a:t>www.nist.gov</a:t>
            </a:r>
            <a:r>
              <a:rPr lang="en-US" dirty="0"/>
              <a:t>/video/introduction-nist-ai-risk-management-framework-ai-rmf-10-explainer-video</a:t>
            </a:r>
          </a:p>
          <a:p>
            <a:r>
              <a:rPr lang="en-US" dirty="0"/>
              <a:t>[12] NIST AI Risk Management Framework (AI RMF) - Palo Alto Networks https://</a:t>
            </a:r>
            <a:r>
              <a:rPr lang="en-US" dirty="0" err="1"/>
              <a:t>www.paloaltonetworks.com</a:t>
            </a:r>
            <a:r>
              <a:rPr lang="en-US" dirty="0"/>
              <a:t>/</a:t>
            </a:r>
            <a:r>
              <a:rPr lang="en-US" dirty="0" err="1"/>
              <a:t>cyberpedia</a:t>
            </a:r>
            <a:r>
              <a:rPr lang="en-US" dirty="0"/>
              <a:t>/</a:t>
            </a:r>
            <a:r>
              <a:rPr lang="en-US" dirty="0" err="1"/>
              <a:t>nist</a:t>
            </a:r>
            <a:r>
              <a:rPr lang="en-US" dirty="0"/>
              <a:t>-ai-risk-management-framework</a:t>
            </a:r>
          </a:p>
          <a:p>
            <a:r>
              <a:rPr lang="en-US" dirty="0"/>
              <a:t>[13] Artificial Intelligence Act - Wikipedia https://</a:t>
            </a:r>
            <a:r>
              <a:rPr lang="en-US" dirty="0" err="1"/>
              <a:t>en.wikipedia.org</a:t>
            </a:r>
            <a:r>
              <a:rPr lang="en-US" dirty="0"/>
              <a:t>/wiki/</a:t>
            </a:r>
            <a:r>
              <a:rPr lang="en-US" dirty="0" err="1"/>
              <a:t>Artificial_Intelligence_Act</a:t>
            </a:r>
            <a:endParaRPr lang="en-US" dirty="0"/>
          </a:p>
          <a:p>
            <a:r>
              <a:rPr lang="en-US" dirty="0"/>
              <a:t>[14] NIST SP 800-53 Compliance | Improve Your Security System https://</a:t>
            </a:r>
            <a:r>
              <a:rPr lang="en-US" dirty="0" err="1"/>
              <a:t>hyperproof.io</a:t>
            </a:r>
            <a:r>
              <a:rPr lang="en-US" dirty="0"/>
              <a:t>/nist-800-53/</a:t>
            </a:r>
          </a:p>
          <a:p>
            <a:r>
              <a:rPr lang="en-US" dirty="0"/>
              <a:t>[15] Guide to ETSI EN 303 645 Compliance Services - UL Solutions https://</a:t>
            </a:r>
            <a:r>
              <a:rPr lang="en-US" dirty="0" err="1"/>
              <a:t>www.ul.com</a:t>
            </a:r>
            <a:r>
              <a:rPr lang="en-US" dirty="0"/>
              <a:t>/resources/guide-etsi-en-303-645-compliance-services</a:t>
            </a:r>
          </a:p>
          <a:p>
            <a:r>
              <a:rPr lang="en-US" dirty="0"/>
              <a:t>[16] Navigating the NIST AI Risk Management Framework - </a:t>
            </a:r>
            <a:r>
              <a:rPr lang="en-US" dirty="0" err="1"/>
              <a:t>Hyperproof</a:t>
            </a:r>
            <a:r>
              <a:rPr lang="en-US" dirty="0"/>
              <a:t> https://</a:t>
            </a:r>
            <a:r>
              <a:rPr lang="en-US" dirty="0" err="1"/>
              <a:t>hyperproof.io</a:t>
            </a:r>
            <a:r>
              <a:rPr lang="en-US" dirty="0"/>
              <a:t>/navigating-the-</a:t>
            </a:r>
            <a:r>
              <a:rPr lang="en-US" dirty="0" err="1"/>
              <a:t>nist</a:t>
            </a:r>
            <a:r>
              <a:rPr lang="en-US" dirty="0"/>
              <a:t>-ai-risk-management-framework/</a:t>
            </a:r>
          </a:p>
          <a:p>
            <a:r>
              <a:rPr lang="en-US" dirty="0"/>
              <a:t>[17] OECD Updates AI Principles - American National Standards Institute https://</a:t>
            </a:r>
            <a:r>
              <a:rPr lang="en-US" dirty="0" err="1"/>
              <a:t>www.ansi.org</a:t>
            </a:r>
            <a:r>
              <a:rPr lang="en-US" dirty="0"/>
              <a:t>/standards-news/all-news/5-9-24-oecd-updates-ai-principles</a:t>
            </a:r>
          </a:p>
          <a:p>
            <a:r>
              <a:rPr lang="en-US" dirty="0"/>
              <a:t>[18] Principles for the Ethical Use of Artificial Intelligence in the United ... https://</a:t>
            </a:r>
            <a:r>
              <a:rPr lang="en-US" dirty="0" err="1"/>
              <a:t>unsceb.org</a:t>
            </a:r>
            <a:r>
              <a:rPr lang="en-US" dirty="0"/>
              <a:t>/principles-ethical-use-artificial-intelligence-united-nations-system</a:t>
            </a:r>
          </a:p>
          <a:p>
            <a:r>
              <a:rPr lang="en-US" dirty="0"/>
              <a:t>[19] ISO/IEC 27001 International Standard - </a:t>
            </a:r>
            <a:r>
              <a:rPr lang="en-US" dirty="0" err="1"/>
              <a:t>TrustArc</a:t>
            </a:r>
            <a:r>
              <a:rPr lang="en-US" dirty="0"/>
              <a:t> https://</a:t>
            </a:r>
            <a:r>
              <a:rPr lang="en-US" dirty="0" err="1"/>
              <a:t>trustarc.com</a:t>
            </a:r>
            <a:r>
              <a:rPr lang="en-US" dirty="0"/>
              <a:t>/regulations/iso-iec-27001/</a:t>
            </a:r>
          </a:p>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20</a:t>
            </a:fld>
            <a:endParaRPr lang="en-US"/>
          </a:p>
        </p:txBody>
      </p:sp>
    </p:spTree>
    <p:extLst>
      <p:ext uri="{BB962C8B-B14F-4D97-AF65-F5344CB8AC3E}">
        <p14:creationId xmlns:p14="http://schemas.microsoft.com/office/powerpoint/2010/main" val="118791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pPr rtl="0" eaLnBrk="1" fontAlgn="t" latinLnBrk="0" hangingPunct="1"/>
            <a:r>
              <a:rPr lang="en-US" sz="1200" b="1" i="0" u="none" strike="noStrike" kern="1200" dirty="0">
                <a:solidFill>
                  <a:schemeClr val="tx1"/>
                </a:solidFill>
                <a:effectLst/>
                <a:latin typeface="+mn-lt"/>
                <a:ea typeface="+mn-ea"/>
                <a:cs typeface="+mn-cs"/>
              </a:rPr>
              <a:t> Overarching Frameworks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  Standards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AI Security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AI Safety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NIST AI Risk Management Framework (AI RMF): Provides organizations with a structured, flexible, and voluntary approach for identifying, measuring, managing, and governing risks across the entire AI lifecycle—from design to deployment to monitoring.</a:t>
            </a:r>
          </a:p>
          <a:p>
            <a:pPr rtl="0" eaLnBrk="1" fontAlgn="auto" latinLnBrk="0" hangingPunct="1"/>
            <a:r>
              <a:rPr lang="en-US" sz="1200" b="0" i="0" u="none" strike="noStrike" kern="1200" dirty="0">
                <a:solidFill>
                  <a:schemeClr val="tx1"/>
                </a:solidFill>
                <a:effectLst/>
                <a:latin typeface="+mn-lt"/>
                <a:ea typeface="+mn-ea"/>
                <a:cs typeface="+mn-cs"/>
              </a:rPr>
              <a:t> ISO/EIC 42001 Artificial Intelligence Management System</a:t>
            </a:r>
          </a:p>
          <a:p>
            <a:pPr rtl="0" eaLnBrk="1" fontAlgn="t" latinLnBrk="0" hangingPunct="1"/>
            <a:r>
              <a:rPr lang="en-US" sz="1200" b="0" i="0" u="none" strike="noStrike" kern="1200" dirty="0">
                <a:solidFill>
                  <a:schemeClr val="tx1"/>
                </a:solidFill>
                <a:effectLst/>
                <a:latin typeface="+mn-lt"/>
                <a:ea typeface="+mn-ea"/>
                <a:cs typeface="+mn-cs"/>
              </a:rPr>
              <a:t>ISO/EIC 27090 - specifically on AI security is still in draft status and due for final publication in late 2025</a:t>
            </a:r>
          </a:p>
          <a:p>
            <a:pPr rtl="0" eaLnBrk="1" fontAlgn="t" latinLnBrk="0" hangingPunct="1"/>
            <a:r>
              <a:rPr lang="en-US" sz="1200" b="0" i="0" u="none" strike="noStrike" kern="1200" dirty="0">
                <a:solidFill>
                  <a:schemeClr val="tx1"/>
                </a:solidFill>
                <a:effectLst/>
                <a:latin typeface="+mn-lt"/>
                <a:ea typeface="+mn-ea"/>
                <a:cs typeface="+mn-cs"/>
              </a:rPr>
              <a:t>EU AI Act: Risk-based regulatory framework categorizing AI systems as unacceptable, high, or limited risk.</a:t>
            </a:r>
          </a:p>
          <a:p>
            <a:pPr rtl="0" eaLnBrk="1" fontAlgn="t" latinLnBrk="0" hangingPunct="1"/>
            <a:r>
              <a:rPr lang="en-US" sz="1200" b="0" i="0" u="none" strike="noStrike" kern="1200" dirty="0">
                <a:solidFill>
                  <a:schemeClr val="tx1"/>
                </a:solidFill>
                <a:effectLst/>
                <a:latin typeface="+mn-lt"/>
                <a:ea typeface="+mn-ea"/>
                <a:cs typeface="+mn-cs"/>
              </a:rPr>
              <a:t>Cloud Security Alliance AI Controls Matrix (CSA AICM)</a:t>
            </a:r>
          </a:p>
          <a:p>
            <a:pPr rtl="0" eaLnBrk="1" fontAlgn="t" latinLnBrk="0" hangingPunct="1"/>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21</a:t>
            </a:fld>
            <a:endParaRPr lang="en-US"/>
          </a:p>
        </p:txBody>
      </p:sp>
    </p:spTree>
    <p:extLst>
      <p:ext uri="{BB962C8B-B14F-4D97-AF65-F5344CB8AC3E}">
        <p14:creationId xmlns:p14="http://schemas.microsoft.com/office/powerpoint/2010/main" val="283552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quote…. What do you think the date was?  2014!!!</a:t>
            </a:r>
          </a:p>
        </p:txBody>
      </p:sp>
      <p:sp>
        <p:nvSpPr>
          <p:cNvPr id="4" name="Slide Number Placeholder 3"/>
          <p:cNvSpPr>
            <a:spLocks noGrp="1"/>
          </p:cNvSpPr>
          <p:nvPr>
            <p:ph type="sldNum" sz="quarter" idx="5"/>
          </p:nvPr>
        </p:nvSpPr>
        <p:spPr/>
        <p:txBody>
          <a:bodyPr/>
          <a:lstStyle/>
          <a:p>
            <a:fld id="{683109F6-95A5-E44E-AC19-3BEA9D6D5EC7}" type="slidenum">
              <a:rPr lang="en-US" smtClean="0"/>
              <a:t>2</a:t>
            </a:fld>
            <a:endParaRPr lang="en-US"/>
          </a:p>
        </p:txBody>
      </p:sp>
    </p:spTree>
    <p:extLst>
      <p:ext uri="{BB962C8B-B14F-4D97-AF65-F5344CB8AC3E}">
        <p14:creationId xmlns:p14="http://schemas.microsoft.com/office/powerpoint/2010/main" val="2374907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22</a:t>
            </a:fld>
            <a:endParaRPr lang="en-US"/>
          </a:p>
        </p:txBody>
      </p:sp>
    </p:spTree>
    <p:extLst>
      <p:ext uri="{BB962C8B-B14F-4D97-AF65-F5344CB8AC3E}">
        <p14:creationId xmlns:p14="http://schemas.microsoft.com/office/powerpoint/2010/main" val="109562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 Buzzwords have become our language in tech.  BUT, it is important that we understand what each of these mean.  I can not tell you how often when working with various working groups, the challenge we have when we don’t have a common definition of terms.  So, for the purposes of this presentation, let’s think of these buzzwords with these definitions, if we could.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our conversations are more challenging than they need to be because we don’t always speak the terminology</a:t>
            </a:r>
            <a:r>
              <a:rPr lang="en-US"/>
              <a:t>. y </a:t>
            </a:r>
            <a:endParaRPr lang="en-US" dirty="0"/>
          </a:p>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3</a:t>
            </a:fld>
            <a:endParaRPr lang="en-US"/>
          </a:p>
        </p:txBody>
      </p:sp>
    </p:spTree>
    <p:extLst>
      <p:ext uri="{BB962C8B-B14F-4D97-AF65-F5344CB8AC3E}">
        <p14:creationId xmlns:p14="http://schemas.microsoft.com/office/powerpoint/2010/main" val="259508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like buzzwords are coming out as fast as the rapid development and adoption of AI.  We often use these terms interchangeably, when in fact some are interchangeable, and others are not.</a:t>
            </a:r>
          </a:p>
          <a:p>
            <a:endParaRPr lang="en-US" dirty="0"/>
          </a:p>
          <a:p>
            <a:r>
              <a:rPr lang="en-US" dirty="0"/>
              <a:t>Audience participation here – At this point in the prestation, there are NO WRONG ANSWERS… : (to help emphasize we have different definitions of the same words)</a:t>
            </a:r>
          </a:p>
          <a:p>
            <a:pPr marL="171450" indent="-171450">
              <a:buFontTx/>
              <a:buChar char="-"/>
            </a:pPr>
            <a:r>
              <a:rPr lang="en-US" dirty="0"/>
              <a:t>Who can tell me the definition of AI Security?</a:t>
            </a:r>
          </a:p>
          <a:p>
            <a:pPr marL="171450" indent="-171450">
              <a:buFontTx/>
              <a:buChar char="-"/>
            </a:pPr>
            <a:r>
              <a:rPr lang="en-US" dirty="0"/>
              <a:t>What about AI Safety?</a:t>
            </a:r>
          </a:p>
          <a:p>
            <a:pPr marL="171450" indent="-171450">
              <a:buFontTx/>
              <a:buChar char="-"/>
            </a:pPr>
            <a:r>
              <a:rPr lang="en-US" dirty="0"/>
              <a:t>What about Trustworthy AI?</a:t>
            </a:r>
          </a:p>
          <a:p>
            <a:pPr marL="171450" indent="-171450">
              <a:buFontTx/>
              <a:buChar char="-"/>
            </a:pPr>
            <a:r>
              <a:rPr lang="en-US" dirty="0"/>
              <a:t>And Responsible AI?</a:t>
            </a:r>
          </a:p>
          <a:p>
            <a:pPr marL="171450" indent="-171450">
              <a:buFontTx/>
              <a:buChar char="-"/>
            </a:pPr>
            <a:r>
              <a:rPr lang="en-US" dirty="0"/>
              <a:t>AI Transparency?</a:t>
            </a:r>
          </a:p>
          <a:p>
            <a:pPr marL="171450" indent="-171450">
              <a:buFontTx/>
              <a:buChar char="-"/>
            </a:pPr>
            <a:r>
              <a:rPr lang="en-US" dirty="0"/>
              <a:t>Ethical AI?</a:t>
            </a:r>
          </a:p>
          <a:p>
            <a:pPr marL="171450" indent="-171450">
              <a:buFontTx/>
              <a:buChar char="-"/>
            </a:pPr>
            <a:endParaRPr lang="en-US" dirty="0"/>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4</a:t>
            </a:fld>
            <a:endParaRPr lang="en-US"/>
          </a:p>
        </p:txBody>
      </p:sp>
    </p:spTree>
    <p:extLst>
      <p:ext uri="{BB962C8B-B14F-4D97-AF65-F5344CB8AC3E}">
        <p14:creationId xmlns:p14="http://schemas.microsoft.com/office/powerpoint/2010/main" val="2812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AI Security and AI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seems to me that there has been a lot of focus on AI Security.  Let’s face it, it is where we navigate to, it’s who we are, and what we know.   It is now time that we reset our focus to include AI Safety and here’s why…..</a:t>
            </a:r>
          </a:p>
        </p:txBody>
      </p:sp>
      <p:sp>
        <p:nvSpPr>
          <p:cNvPr id="4" name="Slide Number Placeholder 3"/>
          <p:cNvSpPr>
            <a:spLocks noGrp="1"/>
          </p:cNvSpPr>
          <p:nvPr>
            <p:ph type="sldNum" sz="quarter" idx="5"/>
          </p:nvPr>
        </p:nvSpPr>
        <p:spPr/>
        <p:txBody>
          <a:bodyPr/>
          <a:lstStyle/>
          <a:p>
            <a:fld id="{683109F6-95A5-E44E-AC19-3BEA9D6D5EC7}" type="slidenum">
              <a:rPr lang="en-US" smtClean="0"/>
              <a:t>5</a:t>
            </a:fld>
            <a:endParaRPr lang="en-US"/>
          </a:p>
        </p:txBody>
      </p:sp>
    </p:spTree>
    <p:extLst>
      <p:ext uri="{BB962C8B-B14F-4D97-AF65-F5344CB8AC3E}">
        <p14:creationId xmlns:p14="http://schemas.microsoft.com/office/powerpoint/2010/main" val="231408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seeing the implications of an imbalanced focus on AI Security from two recently released reports (Infosys and MIT):</a:t>
            </a:r>
          </a:p>
          <a:p>
            <a:pPr marL="171450" indent="-171450">
              <a:buFontTx/>
              <a:buChar char="-"/>
            </a:pPr>
            <a:r>
              <a:rPr lang="en-US" dirty="0"/>
              <a:t>AI related Incidents are increasing (95% of companies)</a:t>
            </a:r>
          </a:p>
          <a:p>
            <a:pPr marL="171450" indent="-171450">
              <a:buFontTx/>
              <a:buChar char="-"/>
            </a:pPr>
            <a:r>
              <a:rPr lang="en-US" dirty="0"/>
              <a:t>2% of companies meet key responsible AI standards</a:t>
            </a:r>
          </a:p>
          <a:p>
            <a:pPr marL="171450" indent="-171450">
              <a:buFontTx/>
              <a:buChar char="-"/>
            </a:pPr>
            <a:r>
              <a:rPr lang="en-US" dirty="0"/>
              <a:t> 95% of GenAI project fail.</a:t>
            </a:r>
          </a:p>
          <a:p>
            <a:pPr marL="171450" indent="-171450">
              <a:buFontTx/>
              <a:buChar char="-"/>
            </a:pPr>
            <a:r>
              <a:rPr lang="en-US" dirty="0"/>
              <a:t>As you can see from this lower left, many believe that “responsible AI means more AI” – suggesting with the right balance, we can be more successful.</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683109F6-95A5-E44E-AC19-3BEA9D6D5EC7}" type="slidenum">
              <a:rPr lang="en-US" smtClean="0"/>
              <a:t>6</a:t>
            </a:fld>
            <a:endParaRPr lang="en-US"/>
          </a:p>
        </p:txBody>
      </p:sp>
    </p:spTree>
    <p:extLst>
      <p:ext uri="{BB962C8B-B14F-4D97-AF65-F5344CB8AC3E}">
        <p14:creationId xmlns:p14="http://schemas.microsoft.com/office/powerpoint/2010/main" val="334626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re-emphasize this point of needing both security and safety, let’s look back to our robot with a mission to destroy cancer…</a:t>
            </a:r>
          </a:p>
          <a:p>
            <a:endParaRPr lang="en-US" dirty="0"/>
          </a:p>
          <a:p>
            <a:r>
              <a:rPr lang="en-US" dirty="0"/>
              <a:t>With out having Safety included in it’s design, and the requirement to not exterminate humans, it’s a very dangerous situation.</a:t>
            </a:r>
          </a:p>
          <a:p>
            <a:endParaRPr lang="en-US" dirty="0"/>
          </a:p>
          <a:p>
            <a:r>
              <a:rPr lang="en-US" dirty="0"/>
              <a:t>We need the synergy of SECURITY and SAFETY to ensure a well balanced outcome.</a:t>
            </a:r>
          </a:p>
        </p:txBody>
      </p:sp>
      <p:sp>
        <p:nvSpPr>
          <p:cNvPr id="4" name="Slide Number Placeholder 3"/>
          <p:cNvSpPr>
            <a:spLocks noGrp="1"/>
          </p:cNvSpPr>
          <p:nvPr>
            <p:ph type="sldNum" sz="quarter" idx="5"/>
          </p:nvPr>
        </p:nvSpPr>
        <p:spPr/>
        <p:txBody>
          <a:bodyPr/>
          <a:lstStyle/>
          <a:p>
            <a:fld id="{683109F6-95A5-E44E-AC19-3BEA9D6D5EC7}" type="slidenum">
              <a:rPr lang="en-US" smtClean="0"/>
              <a:t>7</a:t>
            </a:fld>
            <a:endParaRPr lang="en-US"/>
          </a:p>
        </p:txBody>
      </p:sp>
    </p:spTree>
    <p:extLst>
      <p:ext uri="{BB962C8B-B14F-4D97-AF65-F5344CB8AC3E}">
        <p14:creationId xmlns:p14="http://schemas.microsoft.com/office/powerpoint/2010/main" val="130173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security + AI safety = Trustworthy AI. THIS is when our definitions will begin to matter ;-)</a:t>
            </a:r>
          </a:p>
        </p:txBody>
      </p:sp>
      <p:sp>
        <p:nvSpPr>
          <p:cNvPr id="4" name="Slide Number Placeholder 3"/>
          <p:cNvSpPr>
            <a:spLocks noGrp="1"/>
          </p:cNvSpPr>
          <p:nvPr>
            <p:ph type="sldNum" sz="quarter" idx="5"/>
          </p:nvPr>
        </p:nvSpPr>
        <p:spPr/>
        <p:txBody>
          <a:bodyPr/>
          <a:lstStyle/>
          <a:p>
            <a:fld id="{683109F6-95A5-E44E-AC19-3BEA9D6D5EC7}" type="slidenum">
              <a:rPr lang="en-US" smtClean="0"/>
              <a:t>8</a:t>
            </a:fld>
            <a:endParaRPr lang="en-US"/>
          </a:p>
        </p:txBody>
      </p:sp>
    </p:spTree>
    <p:extLst>
      <p:ext uri="{BB962C8B-B14F-4D97-AF65-F5344CB8AC3E}">
        <p14:creationId xmlns:p14="http://schemas.microsoft.com/office/powerpoint/2010/main" val="60650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discussion, lets use the analogy of the “the Guard and the Guide”</a:t>
            </a:r>
          </a:p>
        </p:txBody>
      </p:sp>
      <p:sp>
        <p:nvSpPr>
          <p:cNvPr id="4" name="Slide Number Placeholder 3"/>
          <p:cNvSpPr>
            <a:spLocks noGrp="1"/>
          </p:cNvSpPr>
          <p:nvPr>
            <p:ph type="sldNum" sz="quarter" idx="5"/>
          </p:nvPr>
        </p:nvSpPr>
        <p:spPr/>
        <p:txBody>
          <a:bodyPr/>
          <a:lstStyle/>
          <a:p>
            <a:fld id="{683109F6-95A5-E44E-AC19-3BEA9D6D5EC7}" type="slidenum">
              <a:rPr lang="en-US" smtClean="0"/>
              <a:t>9</a:t>
            </a:fld>
            <a:endParaRPr lang="en-US"/>
          </a:p>
        </p:txBody>
      </p:sp>
    </p:spTree>
    <p:extLst>
      <p:ext uri="{BB962C8B-B14F-4D97-AF65-F5344CB8AC3E}">
        <p14:creationId xmlns:p14="http://schemas.microsoft.com/office/powerpoint/2010/main" val="261162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A504-AF9B-139F-34E5-EF97DE9C8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E55862-14A0-87A6-9BE3-6B4F3AE94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999163-8BB5-1E42-D460-B09E4052BDA7}"/>
              </a:ext>
            </a:extLst>
          </p:cNvPr>
          <p:cNvSpPr>
            <a:spLocks noGrp="1"/>
          </p:cNvSpPr>
          <p:nvPr>
            <p:ph type="dt" sz="half" idx="10"/>
          </p:nvPr>
        </p:nvSpPr>
        <p:spPr/>
        <p:txBody>
          <a:bodyPr/>
          <a:lstStyle/>
          <a:p>
            <a:fld id="{4254F2E3-A633-A14C-AB81-226A46175680}" type="datetime1">
              <a:rPr lang="en-US" smtClean="0"/>
              <a:t>9/3/25</a:t>
            </a:fld>
            <a:endParaRPr lang="en-US"/>
          </a:p>
        </p:txBody>
      </p:sp>
      <p:sp>
        <p:nvSpPr>
          <p:cNvPr id="5" name="Footer Placeholder 4">
            <a:extLst>
              <a:ext uri="{FF2B5EF4-FFF2-40B4-BE49-F238E27FC236}">
                <a16:creationId xmlns:a16="http://schemas.microsoft.com/office/drawing/2014/main" id="{D9B271BD-0313-B029-2E33-5CD88BA4604A}"/>
              </a:ext>
            </a:extLst>
          </p:cNvPr>
          <p:cNvSpPr>
            <a:spLocks noGrp="1"/>
          </p:cNvSpPr>
          <p:nvPr>
            <p:ph type="ftr" sz="quarter" idx="11"/>
          </p:nvPr>
        </p:nvSpPr>
        <p:spPr/>
        <p:txBody>
          <a:bodyPr/>
          <a:lstStyle/>
          <a:p>
            <a:r>
              <a:rPr lang="en-US"/>
              <a:t>ISSA International Conference September 2025</a:t>
            </a:r>
          </a:p>
        </p:txBody>
      </p:sp>
      <p:sp>
        <p:nvSpPr>
          <p:cNvPr id="6" name="Slide Number Placeholder 5">
            <a:extLst>
              <a:ext uri="{FF2B5EF4-FFF2-40B4-BE49-F238E27FC236}">
                <a16:creationId xmlns:a16="http://schemas.microsoft.com/office/drawing/2014/main" id="{6B245E5F-92BF-6FB8-769E-BD1546220A17}"/>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208407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5445-6AA1-900B-F408-BF9BAE7F2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1AD1C-906A-A336-C58E-2D508311E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D032C-B7D8-7096-D319-17D9587E206E}"/>
              </a:ext>
            </a:extLst>
          </p:cNvPr>
          <p:cNvSpPr>
            <a:spLocks noGrp="1"/>
          </p:cNvSpPr>
          <p:nvPr>
            <p:ph type="dt" sz="half" idx="10"/>
          </p:nvPr>
        </p:nvSpPr>
        <p:spPr/>
        <p:txBody>
          <a:bodyPr/>
          <a:lstStyle/>
          <a:p>
            <a:fld id="{879F7AA0-1844-A44C-866F-7A1949946D4C}" type="datetime1">
              <a:rPr lang="en-US" smtClean="0"/>
              <a:t>9/3/25</a:t>
            </a:fld>
            <a:endParaRPr lang="en-US"/>
          </a:p>
        </p:txBody>
      </p:sp>
      <p:sp>
        <p:nvSpPr>
          <p:cNvPr id="5" name="Footer Placeholder 4">
            <a:extLst>
              <a:ext uri="{FF2B5EF4-FFF2-40B4-BE49-F238E27FC236}">
                <a16:creationId xmlns:a16="http://schemas.microsoft.com/office/drawing/2014/main" id="{58B31349-19CC-32A8-2A5A-42136B203208}"/>
              </a:ext>
            </a:extLst>
          </p:cNvPr>
          <p:cNvSpPr>
            <a:spLocks noGrp="1"/>
          </p:cNvSpPr>
          <p:nvPr>
            <p:ph type="ftr" sz="quarter" idx="11"/>
          </p:nvPr>
        </p:nvSpPr>
        <p:spPr/>
        <p:txBody>
          <a:bodyPr/>
          <a:lstStyle/>
          <a:p>
            <a:r>
              <a:rPr lang="en-US"/>
              <a:t>ISSA International Conference September 2025</a:t>
            </a:r>
          </a:p>
        </p:txBody>
      </p:sp>
      <p:sp>
        <p:nvSpPr>
          <p:cNvPr id="6" name="Slide Number Placeholder 5">
            <a:extLst>
              <a:ext uri="{FF2B5EF4-FFF2-40B4-BE49-F238E27FC236}">
                <a16:creationId xmlns:a16="http://schemas.microsoft.com/office/drawing/2014/main" id="{926EF776-1ED2-1337-B052-5DC721600696}"/>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247603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3DFDF-191B-3BCE-C3D7-0FC62A395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20F8A-05B3-3192-DC71-D61CBD0757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BB1F7-73A7-CEE9-5A48-0C275EEBE84C}"/>
              </a:ext>
            </a:extLst>
          </p:cNvPr>
          <p:cNvSpPr>
            <a:spLocks noGrp="1"/>
          </p:cNvSpPr>
          <p:nvPr>
            <p:ph type="dt" sz="half" idx="10"/>
          </p:nvPr>
        </p:nvSpPr>
        <p:spPr/>
        <p:txBody>
          <a:bodyPr/>
          <a:lstStyle/>
          <a:p>
            <a:fld id="{77126F24-F6A9-B545-AF08-05ABEFEDBE3D}" type="datetime1">
              <a:rPr lang="en-US" smtClean="0"/>
              <a:t>9/3/25</a:t>
            </a:fld>
            <a:endParaRPr lang="en-US"/>
          </a:p>
        </p:txBody>
      </p:sp>
      <p:sp>
        <p:nvSpPr>
          <p:cNvPr id="5" name="Footer Placeholder 4">
            <a:extLst>
              <a:ext uri="{FF2B5EF4-FFF2-40B4-BE49-F238E27FC236}">
                <a16:creationId xmlns:a16="http://schemas.microsoft.com/office/drawing/2014/main" id="{CA61EE95-D313-EAAD-0C68-9286EEF066C5}"/>
              </a:ext>
            </a:extLst>
          </p:cNvPr>
          <p:cNvSpPr>
            <a:spLocks noGrp="1"/>
          </p:cNvSpPr>
          <p:nvPr>
            <p:ph type="ftr" sz="quarter" idx="11"/>
          </p:nvPr>
        </p:nvSpPr>
        <p:spPr/>
        <p:txBody>
          <a:bodyPr/>
          <a:lstStyle/>
          <a:p>
            <a:r>
              <a:rPr lang="en-US"/>
              <a:t>ISSA International Conference September 2025</a:t>
            </a:r>
          </a:p>
        </p:txBody>
      </p:sp>
      <p:sp>
        <p:nvSpPr>
          <p:cNvPr id="6" name="Slide Number Placeholder 5">
            <a:extLst>
              <a:ext uri="{FF2B5EF4-FFF2-40B4-BE49-F238E27FC236}">
                <a16:creationId xmlns:a16="http://schemas.microsoft.com/office/drawing/2014/main" id="{6FF12BC1-DF0D-0E07-1A90-47A5D794A9E1}"/>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411845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29C1-9484-445D-9556-B11ABB799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5061A4-C948-F9D9-F8A5-DE050D0AB4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DDA69-0F03-60A3-3156-049541A07E94}"/>
              </a:ext>
            </a:extLst>
          </p:cNvPr>
          <p:cNvSpPr>
            <a:spLocks noGrp="1"/>
          </p:cNvSpPr>
          <p:nvPr>
            <p:ph type="dt" sz="half" idx="10"/>
          </p:nvPr>
        </p:nvSpPr>
        <p:spPr/>
        <p:txBody>
          <a:bodyPr/>
          <a:lstStyle/>
          <a:p>
            <a:fld id="{54E4AF1F-E551-B34F-8AA6-1ACA3874BE1A}" type="datetime1">
              <a:rPr lang="en-US" smtClean="0"/>
              <a:t>9/3/25</a:t>
            </a:fld>
            <a:endParaRPr lang="en-US"/>
          </a:p>
        </p:txBody>
      </p:sp>
      <p:sp>
        <p:nvSpPr>
          <p:cNvPr id="5" name="Footer Placeholder 4">
            <a:extLst>
              <a:ext uri="{FF2B5EF4-FFF2-40B4-BE49-F238E27FC236}">
                <a16:creationId xmlns:a16="http://schemas.microsoft.com/office/drawing/2014/main" id="{64B6501A-99CB-4699-2CFF-C083C0611212}"/>
              </a:ext>
            </a:extLst>
          </p:cNvPr>
          <p:cNvSpPr>
            <a:spLocks noGrp="1"/>
          </p:cNvSpPr>
          <p:nvPr>
            <p:ph type="ftr" sz="quarter" idx="11"/>
          </p:nvPr>
        </p:nvSpPr>
        <p:spPr/>
        <p:txBody>
          <a:bodyPr/>
          <a:lstStyle/>
          <a:p>
            <a:r>
              <a:rPr lang="en-US"/>
              <a:t>ISSA International Conference September 2025</a:t>
            </a:r>
          </a:p>
        </p:txBody>
      </p:sp>
      <p:sp>
        <p:nvSpPr>
          <p:cNvPr id="6" name="Slide Number Placeholder 5">
            <a:extLst>
              <a:ext uri="{FF2B5EF4-FFF2-40B4-BE49-F238E27FC236}">
                <a16:creationId xmlns:a16="http://schemas.microsoft.com/office/drawing/2014/main" id="{EC4307D9-54C6-2B4A-2B19-1AB18CD977F0}"/>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185611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DB7E-ABC3-9013-D9BC-1799CC1709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F6A84A-18D6-B1B6-22B4-B2579A2CF2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121564-847B-1741-4A81-64DD966D8B02}"/>
              </a:ext>
            </a:extLst>
          </p:cNvPr>
          <p:cNvSpPr>
            <a:spLocks noGrp="1"/>
          </p:cNvSpPr>
          <p:nvPr>
            <p:ph type="dt" sz="half" idx="10"/>
          </p:nvPr>
        </p:nvSpPr>
        <p:spPr/>
        <p:txBody>
          <a:bodyPr/>
          <a:lstStyle/>
          <a:p>
            <a:fld id="{221B6EDA-9E0F-E046-BF10-F9AAD97CC0F1}" type="datetime1">
              <a:rPr lang="en-US" smtClean="0"/>
              <a:t>9/3/25</a:t>
            </a:fld>
            <a:endParaRPr lang="en-US"/>
          </a:p>
        </p:txBody>
      </p:sp>
      <p:sp>
        <p:nvSpPr>
          <p:cNvPr id="5" name="Footer Placeholder 4">
            <a:extLst>
              <a:ext uri="{FF2B5EF4-FFF2-40B4-BE49-F238E27FC236}">
                <a16:creationId xmlns:a16="http://schemas.microsoft.com/office/drawing/2014/main" id="{0C32DD30-C69B-5974-7736-2ECA81BC7B05}"/>
              </a:ext>
            </a:extLst>
          </p:cNvPr>
          <p:cNvSpPr>
            <a:spLocks noGrp="1"/>
          </p:cNvSpPr>
          <p:nvPr>
            <p:ph type="ftr" sz="quarter" idx="11"/>
          </p:nvPr>
        </p:nvSpPr>
        <p:spPr/>
        <p:txBody>
          <a:bodyPr/>
          <a:lstStyle/>
          <a:p>
            <a:r>
              <a:rPr lang="en-US"/>
              <a:t>ISSA International Conference September 2025</a:t>
            </a:r>
          </a:p>
        </p:txBody>
      </p:sp>
      <p:sp>
        <p:nvSpPr>
          <p:cNvPr id="6" name="Slide Number Placeholder 5">
            <a:extLst>
              <a:ext uri="{FF2B5EF4-FFF2-40B4-BE49-F238E27FC236}">
                <a16:creationId xmlns:a16="http://schemas.microsoft.com/office/drawing/2014/main" id="{387AD406-3C3E-E1DB-C84B-B812A529220D}"/>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140999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2E23-7F79-D3A2-FD63-C7856BA69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5CD36-58AF-8E5A-2F91-6FFFC8409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2ED3F-C12B-7794-C695-C98FF101E5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46A21C-5DAA-B4BE-2B10-124CB83AFE29}"/>
              </a:ext>
            </a:extLst>
          </p:cNvPr>
          <p:cNvSpPr>
            <a:spLocks noGrp="1"/>
          </p:cNvSpPr>
          <p:nvPr>
            <p:ph type="dt" sz="half" idx="10"/>
          </p:nvPr>
        </p:nvSpPr>
        <p:spPr/>
        <p:txBody>
          <a:bodyPr/>
          <a:lstStyle/>
          <a:p>
            <a:fld id="{62413DED-8064-9949-9294-9BFF4FF1B201}" type="datetime1">
              <a:rPr lang="en-US" smtClean="0"/>
              <a:t>9/3/25</a:t>
            </a:fld>
            <a:endParaRPr lang="en-US"/>
          </a:p>
        </p:txBody>
      </p:sp>
      <p:sp>
        <p:nvSpPr>
          <p:cNvPr id="6" name="Footer Placeholder 5">
            <a:extLst>
              <a:ext uri="{FF2B5EF4-FFF2-40B4-BE49-F238E27FC236}">
                <a16:creationId xmlns:a16="http://schemas.microsoft.com/office/drawing/2014/main" id="{21BD555F-42C6-CF43-11E1-F1EAC926ECED}"/>
              </a:ext>
            </a:extLst>
          </p:cNvPr>
          <p:cNvSpPr>
            <a:spLocks noGrp="1"/>
          </p:cNvSpPr>
          <p:nvPr>
            <p:ph type="ftr" sz="quarter" idx="11"/>
          </p:nvPr>
        </p:nvSpPr>
        <p:spPr/>
        <p:txBody>
          <a:bodyPr/>
          <a:lstStyle/>
          <a:p>
            <a:r>
              <a:rPr lang="en-US"/>
              <a:t>ISSA International Conference September 2025</a:t>
            </a:r>
          </a:p>
        </p:txBody>
      </p:sp>
      <p:sp>
        <p:nvSpPr>
          <p:cNvPr id="7" name="Slide Number Placeholder 6">
            <a:extLst>
              <a:ext uri="{FF2B5EF4-FFF2-40B4-BE49-F238E27FC236}">
                <a16:creationId xmlns:a16="http://schemas.microsoft.com/office/drawing/2014/main" id="{073CC553-6FE3-607A-47DA-2B97764EE3D0}"/>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156732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51F4-BC26-D70E-FA4B-3E212C8642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962B1F-D827-65C5-D615-F8894C57D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F5612E-C6BC-2751-383D-E066BF6823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14170-3665-A41E-7FAF-146B6CFAE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B3EEFA-C713-3F1E-029B-7EECE082A0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C94FF-C788-3CE2-763F-8281FFA28153}"/>
              </a:ext>
            </a:extLst>
          </p:cNvPr>
          <p:cNvSpPr>
            <a:spLocks noGrp="1"/>
          </p:cNvSpPr>
          <p:nvPr>
            <p:ph type="dt" sz="half" idx="10"/>
          </p:nvPr>
        </p:nvSpPr>
        <p:spPr/>
        <p:txBody>
          <a:bodyPr/>
          <a:lstStyle/>
          <a:p>
            <a:fld id="{F6BEA2C1-3AD6-BB45-9558-23AC70AD62B3}" type="datetime1">
              <a:rPr lang="en-US" smtClean="0"/>
              <a:t>9/3/25</a:t>
            </a:fld>
            <a:endParaRPr lang="en-US"/>
          </a:p>
        </p:txBody>
      </p:sp>
      <p:sp>
        <p:nvSpPr>
          <p:cNvPr id="8" name="Footer Placeholder 7">
            <a:extLst>
              <a:ext uri="{FF2B5EF4-FFF2-40B4-BE49-F238E27FC236}">
                <a16:creationId xmlns:a16="http://schemas.microsoft.com/office/drawing/2014/main" id="{2FAE2B3F-7374-9E19-4F8B-1041E73EA559}"/>
              </a:ext>
            </a:extLst>
          </p:cNvPr>
          <p:cNvSpPr>
            <a:spLocks noGrp="1"/>
          </p:cNvSpPr>
          <p:nvPr>
            <p:ph type="ftr" sz="quarter" idx="11"/>
          </p:nvPr>
        </p:nvSpPr>
        <p:spPr/>
        <p:txBody>
          <a:bodyPr/>
          <a:lstStyle/>
          <a:p>
            <a:r>
              <a:rPr lang="en-US"/>
              <a:t>ISSA International Conference September 2025</a:t>
            </a:r>
          </a:p>
        </p:txBody>
      </p:sp>
      <p:sp>
        <p:nvSpPr>
          <p:cNvPr id="9" name="Slide Number Placeholder 8">
            <a:extLst>
              <a:ext uri="{FF2B5EF4-FFF2-40B4-BE49-F238E27FC236}">
                <a16:creationId xmlns:a16="http://schemas.microsoft.com/office/drawing/2014/main" id="{97CC4D20-D829-C9DB-0C15-E5A1AD521693}"/>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374670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7545-6F09-503D-2141-6DE2F1061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669255-DA90-D8C7-BFD3-FF4097CDDFBA}"/>
              </a:ext>
            </a:extLst>
          </p:cNvPr>
          <p:cNvSpPr>
            <a:spLocks noGrp="1"/>
          </p:cNvSpPr>
          <p:nvPr>
            <p:ph type="dt" sz="half" idx="10"/>
          </p:nvPr>
        </p:nvSpPr>
        <p:spPr/>
        <p:txBody>
          <a:bodyPr/>
          <a:lstStyle/>
          <a:p>
            <a:fld id="{2211DB0D-6EE6-9C4C-9EDB-2170BC9486A4}" type="datetime1">
              <a:rPr lang="en-US" smtClean="0"/>
              <a:t>9/3/25</a:t>
            </a:fld>
            <a:endParaRPr lang="en-US"/>
          </a:p>
        </p:txBody>
      </p:sp>
      <p:sp>
        <p:nvSpPr>
          <p:cNvPr id="4" name="Footer Placeholder 3">
            <a:extLst>
              <a:ext uri="{FF2B5EF4-FFF2-40B4-BE49-F238E27FC236}">
                <a16:creationId xmlns:a16="http://schemas.microsoft.com/office/drawing/2014/main" id="{62591A7A-8A3F-BF06-6103-CFCA49D5B13E}"/>
              </a:ext>
            </a:extLst>
          </p:cNvPr>
          <p:cNvSpPr>
            <a:spLocks noGrp="1"/>
          </p:cNvSpPr>
          <p:nvPr>
            <p:ph type="ftr" sz="quarter" idx="11"/>
          </p:nvPr>
        </p:nvSpPr>
        <p:spPr/>
        <p:txBody>
          <a:bodyPr/>
          <a:lstStyle/>
          <a:p>
            <a:r>
              <a:rPr lang="en-US"/>
              <a:t>ISSA International Conference September 2025</a:t>
            </a:r>
          </a:p>
        </p:txBody>
      </p:sp>
      <p:sp>
        <p:nvSpPr>
          <p:cNvPr id="5" name="Slide Number Placeholder 4">
            <a:extLst>
              <a:ext uri="{FF2B5EF4-FFF2-40B4-BE49-F238E27FC236}">
                <a16:creationId xmlns:a16="http://schemas.microsoft.com/office/drawing/2014/main" id="{C0AE106B-BD74-C1B6-E384-AFAC587A0D4C}"/>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60904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BB88A-86C8-B8B6-F6E4-686D10886317}"/>
              </a:ext>
            </a:extLst>
          </p:cNvPr>
          <p:cNvSpPr>
            <a:spLocks noGrp="1"/>
          </p:cNvSpPr>
          <p:nvPr>
            <p:ph type="dt" sz="half" idx="10"/>
          </p:nvPr>
        </p:nvSpPr>
        <p:spPr/>
        <p:txBody>
          <a:bodyPr/>
          <a:lstStyle/>
          <a:p>
            <a:fld id="{77D8BD38-15F8-C340-8831-6F13A4B00F6B}" type="datetime1">
              <a:rPr lang="en-US" smtClean="0"/>
              <a:t>9/3/25</a:t>
            </a:fld>
            <a:endParaRPr lang="en-US"/>
          </a:p>
        </p:txBody>
      </p:sp>
      <p:sp>
        <p:nvSpPr>
          <p:cNvPr id="3" name="Footer Placeholder 2">
            <a:extLst>
              <a:ext uri="{FF2B5EF4-FFF2-40B4-BE49-F238E27FC236}">
                <a16:creationId xmlns:a16="http://schemas.microsoft.com/office/drawing/2014/main" id="{C3555DC8-73DA-8E04-07AB-88E7AE2753B5}"/>
              </a:ext>
            </a:extLst>
          </p:cNvPr>
          <p:cNvSpPr>
            <a:spLocks noGrp="1"/>
          </p:cNvSpPr>
          <p:nvPr>
            <p:ph type="ftr" sz="quarter" idx="11"/>
          </p:nvPr>
        </p:nvSpPr>
        <p:spPr/>
        <p:txBody>
          <a:bodyPr/>
          <a:lstStyle/>
          <a:p>
            <a:r>
              <a:rPr lang="en-US"/>
              <a:t>ISSA International Conference September 2025</a:t>
            </a:r>
          </a:p>
        </p:txBody>
      </p:sp>
      <p:sp>
        <p:nvSpPr>
          <p:cNvPr id="4" name="Slide Number Placeholder 3">
            <a:extLst>
              <a:ext uri="{FF2B5EF4-FFF2-40B4-BE49-F238E27FC236}">
                <a16:creationId xmlns:a16="http://schemas.microsoft.com/office/drawing/2014/main" id="{CD8565CD-F059-C3D9-3F6D-294E13B0C842}"/>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14777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7548-7AF9-A592-B1B7-367BE277C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B01E5F-E8E2-5CEC-02CC-0501A69F1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4DFCC-1FD1-0022-ECC8-9A95EED85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548288-65F7-2D3D-472D-FAD0E199CE13}"/>
              </a:ext>
            </a:extLst>
          </p:cNvPr>
          <p:cNvSpPr>
            <a:spLocks noGrp="1"/>
          </p:cNvSpPr>
          <p:nvPr>
            <p:ph type="dt" sz="half" idx="10"/>
          </p:nvPr>
        </p:nvSpPr>
        <p:spPr/>
        <p:txBody>
          <a:bodyPr/>
          <a:lstStyle/>
          <a:p>
            <a:fld id="{760C184D-B0F2-FA44-A6C0-895770F4D729}" type="datetime1">
              <a:rPr lang="en-US" smtClean="0"/>
              <a:t>9/3/25</a:t>
            </a:fld>
            <a:endParaRPr lang="en-US"/>
          </a:p>
        </p:txBody>
      </p:sp>
      <p:sp>
        <p:nvSpPr>
          <p:cNvPr id="6" name="Footer Placeholder 5">
            <a:extLst>
              <a:ext uri="{FF2B5EF4-FFF2-40B4-BE49-F238E27FC236}">
                <a16:creationId xmlns:a16="http://schemas.microsoft.com/office/drawing/2014/main" id="{20840406-2C64-7A37-6C46-D9198E338EBD}"/>
              </a:ext>
            </a:extLst>
          </p:cNvPr>
          <p:cNvSpPr>
            <a:spLocks noGrp="1"/>
          </p:cNvSpPr>
          <p:nvPr>
            <p:ph type="ftr" sz="quarter" idx="11"/>
          </p:nvPr>
        </p:nvSpPr>
        <p:spPr/>
        <p:txBody>
          <a:bodyPr/>
          <a:lstStyle/>
          <a:p>
            <a:r>
              <a:rPr lang="en-US"/>
              <a:t>ISSA International Conference September 2025</a:t>
            </a:r>
          </a:p>
        </p:txBody>
      </p:sp>
      <p:sp>
        <p:nvSpPr>
          <p:cNvPr id="7" name="Slide Number Placeholder 6">
            <a:extLst>
              <a:ext uri="{FF2B5EF4-FFF2-40B4-BE49-F238E27FC236}">
                <a16:creationId xmlns:a16="http://schemas.microsoft.com/office/drawing/2014/main" id="{5BF76F66-01F8-AA96-212A-FCDEE5C520A9}"/>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20996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B6B8-34D7-19FA-F061-7DA1491F8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5888E8-9C0E-E58D-8A61-6DF4A2137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2AF14D-38E5-295E-3E44-31FC6A359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0EE06-5229-580C-0C21-1C1F86F15ACC}"/>
              </a:ext>
            </a:extLst>
          </p:cNvPr>
          <p:cNvSpPr>
            <a:spLocks noGrp="1"/>
          </p:cNvSpPr>
          <p:nvPr>
            <p:ph type="dt" sz="half" idx="10"/>
          </p:nvPr>
        </p:nvSpPr>
        <p:spPr/>
        <p:txBody>
          <a:bodyPr/>
          <a:lstStyle/>
          <a:p>
            <a:fld id="{9E5623BF-B2E5-DE4F-A58F-902CA09764E5}" type="datetime1">
              <a:rPr lang="en-US" smtClean="0"/>
              <a:t>9/3/25</a:t>
            </a:fld>
            <a:endParaRPr lang="en-US"/>
          </a:p>
        </p:txBody>
      </p:sp>
      <p:sp>
        <p:nvSpPr>
          <p:cNvPr id="6" name="Footer Placeholder 5">
            <a:extLst>
              <a:ext uri="{FF2B5EF4-FFF2-40B4-BE49-F238E27FC236}">
                <a16:creationId xmlns:a16="http://schemas.microsoft.com/office/drawing/2014/main" id="{EE352A1A-76BD-08AE-E14B-F6412B11269F}"/>
              </a:ext>
            </a:extLst>
          </p:cNvPr>
          <p:cNvSpPr>
            <a:spLocks noGrp="1"/>
          </p:cNvSpPr>
          <p:nvPr>
            <p:ph type="ftr" sz="quarter" idx="11"/>
          </p:nvPr>
        </p:nvSpPr>
        <p:spPr/>
        <p:txBody>
          <a:bodyPr/>
          <a:lstStyle/>
          <a:p>
            <a:r>
              <a:rPr lang="en-US"/>
              <a:t>ISSA International Conference September 2025</a:t>
            </a:r>
          </a:p>
        </p:txBody>
      </p:sp>
      <p:sp>
        <p:nvSpPr>
          <p:cNvPr id="7" name="Slide Number Placeholder 6">
            <a:extLst>
              <a:ext uri="{FF2B5EF4-FFF2-40B4-BE49-F238E27FC236}">
                <a16:creationId xmlns:a16="http://schemas.microsoft.com/office/drawing/2014/main" id="{DC91D01F-D10B-2ABD-5CB6-15AA3CB1C885}"/>
              </a:ext>
            </a:extLst>
          </p:cNvPr>
          <p:cNvSpPr>
            <a:spLocks noGrp="1"/>
          </p:cNvSpPr>
          <p:nvPr>
            <p:ph type="sldNum" sz="quarter" idx="12"/>
          </p:nvPr>
        </p:nvSpPr>
        <p:spPr/>
        <p:txBody>
          <a:bodyPr/>
          <a:lstStyle/>
          <a:p>
            <a:fld id="{A5700A92-DB0B-5D44-9E47-521C23FACBE1}" type="slidenum">
              <a:rPr lang="en-US" smtClean="0"/>
              <a:t>‹#›</a:t>
            </a:fld>
            <a:endParaRPr lang="en-US"/>
          </a:p>
        </p:txBody>
      </p:sp>
    </p:spTree>
    <p:extLst>
      <p:ext uri="{BB962C8B-B14F-4D97-AF65-F5344CB8AC3E}">
        <p14:creationId xmlns:p14="http://schemas.microsoft.com/office/powerpoint/2010/main" val="394273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DD821-BE4A-6794-1ECE-92801910A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5F453-4DC6-4620-31F0-D463A5286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94046-18B0-0046-D8EA-B87C9B6EC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D9F075-43B7-F948-9D57-DB5672051730}" type="datetime1">
              <a:rPr lang="en-US" smtClean="0"/>
              <a:t>9/3/25</a:t>
            </a:fld>
            <a:endParaRPr lang="en-US"/>
          </a:p>
        </p:txBody>
      </p:sp>
      <p:sp>
        <p:nvSpPr>
          <p:cNvPr id="5" name="Footer Placeholder 4">
            <a:extLst>
              <a:ext uri="{FF2B5EF4-FFF2-40B4-BE49-F238E27FC236}">
                <a16:creationId xmlns:a16="http://schemas.microsoft.com/office/drawing/2014/main" id="{AE42C90C-AB50-C9E4-9CA8-5FA5C3615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ISSA International Conference September 2025</a:t>
            </a:r>
          </a:p>
        </p:txBody>
      </p:sp>
      <p:sp>
        <p:nvSpPr>
          <p:cNvPr id="6" name="Slide Number Placeholder 5">
            <a:extLst>
              <a:ext uri="{FF2B5EF4-FFF2-40B4-BE49-F238E27FC236}">
                <a16:creationId xmlns:a16="http://schemas.microsoft.com/office/drawing/2014/main" id="{E42FD052-5708-B1D4-1810-6323DC847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700A92-DB0B-5D44-9E47-521C23FACBE1}" type="slidenum">
              <a:rPr lang="en-US" smtClean="0"/>
              <a:t>‹#›</a:t>
            </a:fld>
            <a:endParaRPr lang="en-US"/>
          </a:p>
        </p:txBody>
      </p:sp>
    </p:spTree>
    <p:extLst>
      <p:ext uri="{BB962C8B-B14F-4D97-AF65-F5344CB8AC3E}">
        <p14:creationId xmlns:p14="http://schemas.microsoft.com/office/powerpoint/2010/main" val="10105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europarl.europa.eu/topics/en/article/20230601STO93804/eu-ai-act-first-regulation-on-artificial-intelligence" TargetMode="External"/><Relationship Id="rId13" Type="http://schemas.openxmlformats.org/officeDocument/2006/relationships/hyperlink" Target="https://safety.google/cybersecurity-advancements/saif/" TargetMode="External"/><Relationship Id="rId18" Type="http://schemas.openxmlformats.org/officeDocument/2006/relationships/hyperlink" Target="https://www.iso.org/standard/77608.html" TargetMode="External"/><Relationship Id="rId3" Type="http://schemas.openxmlformats.org/officeDocument/2006/relationships/hyperlink" Target="https://www.nist.gov/itl/ai-risk-management-framework" TargetMode="External"/><Relationship Id="rId21" Type="http://schemas.openxmlformats.org/officeDocument/2006/relationships/hyperlink" Target="https://partnershiponai.org/modeldeployment/" TargetMode="External"/><Relationship Id="rId7" Type="http://schemas.openxmlformats.org/officeDocument/2006/relationships/hyperlink" Target="https://oecd-opsi.org/toolkits/ethical-os-toolkit/" TargetMode="External"/><Relationship Id="rId12" Type="http://schemas.openxmlformats.org/officeDocument/2006/relationships/hyperlink" Target="https://standards.ieee.org/wp-content/uploads/import/documents/other/ead_v2.pdf" TargetMode="External"/><Relationship Id="rId17" Type="http://schemas.openxmlformats.org/officeDocument/2006/relationships/hyperlink" Target="https://www.microsoft.com/en-us/microsoft-cloud/blog/2024/03/28/building-a-foundation-for-ai-success-governance/" TargetMode="External"/><Relationship Id="rId2" Type="http://schemas.openxmlformats.org/officeDocument/2006/relationships/notesSlide" Target="../notesSlides/notesSlide19.xml"/><Relationship Id="rId16" Type="http://schemas.openxmlformats.org/officeDocument/2006/relationships/hyperlink" Target="https://www.unesco.org/en/artificial-intelligence/recommendation-ethics" TargetMode="External"/><Relationship Id="rId20" Type="http://schemas.openxmlformats.org/officeDocument/2006/relationships/hyperlink" Target="https://partnershiponai.org/" TargetMode="External"/><Relationship Id="rId1" Type="http://schemas.openxmlformats.org/officeDocument/2006/relationships/slideLayout" Target="../slideLayouts/slideLayout2.xml"/><Relationship Id="rId6" Type="http://schemas.openxmlformats.org/officeDocument/2006/relationships/hyperlink" Target="https://www.oecd.org/en/topics/sub-issues/ai-principles.html" TargetMode="External"/><Relationship Id="rId11" Type="http://schemas.openxmlformats.org/officeDocument/2006/relationships/hyperlink" Target="https://genai.owasp.org/" TargetMode="External"/><Relationship Id="rId5" Type="http://schemas.openxmlformats.org/officeDocument/2006/relationships/hyperlink" Target="https://www.iso.org/standard/56581.html" TargetMode="External"/><Relationship Id="rId15" Type="http://schemas.openxmlformats.org/officeDocument/2006/relationships/hyperlink" Target="https://github.com/sans-community/ai-guidelines" TargetMode="External"/><Relationship Id="rId23" Type="http://schemas.openxmlformats.org/officeDocument/2006/relationships/hyperlink" Target="https://incidentdatabase.ai/" TargetMode="External"/><Relationship Id="rId10" Type="http://schemas.openxmlformats.org/officeDocument/2006/relationships/hyperlink" Target="https://owasp.org/www-project-ai-security-and-privacy-guide/" TargetMode="External"/><Relationship Id="rId19" Type="http://schemas.openxmlformats.org/officeDocument/2006/relationships/hyperlink" Target="https://atlas.mitre.org/" TargetMode="External"/><Relationship Id="rId4" Type="http://schemas.openxmlformats.org/officeDocument/2006/relationships/hyperlink" Target="https://www.iso.org/standard/42001" TargetMode="External"/><Relationship Id="rId9" Type="http://schemas.openxmlformats.org/officeDocument/2006/relationships/hyperlink" Target="https://cloudsecurityalliance.org/artifacts/ai-controls-matrix" TargetMode="External"/><Relationship Id="rId14" Type="http://schemas.openxmlformats.org/officeDocument/2006/relationships/hyperlink" Target="https://www.iso.org/standard/74296.html" TargetMode="External"/><Relationship Id="rId22" Type="http://schemas.openxmlformats.org/officeDocument/2006/relationships/hyperlink" Target="https://syntheticmedia.partnershiponai.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Candy@Alexander-Advisory.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AFC81B4-7722-76C2-20A8-41195E95A291}"/>
              </a:ext>
            </a:extLst>
          </p:cNvPr>
          <p:cNvSpPr>
            <a:spLocks noGrp="1"/>
          </p:cNvSpPr>
          <p:nvPr>
            <p:ph type="ctrTitle"/>
          </p:nvPr>
        </p:nvSpPr>
        <p:spPr>
          <a:xfrm>
            <a:off x="3325473" y="1998925"/>
            <a:ext cx="5541054" cy="2149412"/>
          </a:xfrm>
        </p:spPr>
        <p:txBody>
          <a:bodyPr>
            <a:normAutofit/>
          </a:bodyPr>
          <a:lstStyle/>
          <a:p>
            <a:r>
              <a:rPr lang="en-US" sz="5200"/>
              <a:t>The Guard and the Guide</a:t>
            </a:r>
          </a:p>
        </p:txBody>
      </p:sp>
      <p:sp>
        <p:nvSpPr>
          <p:cNvPr id="3" name="Subtitle 2">
            <a:extLst>
              <a:ext uri="{FF2B5EF4-FFF2-40B4-BE49-F238E27FC236}">
                <a16:creationId xmlns:a16="http://schemas.microsoft.com/office/drawing/2014/main" id="{DE386685-A219-4797-1E97-D1C692BEE1CB}"/>
              </a:ext>
            </a:extLst>
          </p:cNvPr>
          <p:cNvSpPr>
            <a:spLocks noGrp="1"/>
          </p:cNvSpPr>
          <p:nvPr>
            <p:ph type="subTitle" idx="1"/>
          </p:nvPr>
        </p:nvSpPr>
        <p:spPr>
          <a:xfrm>
            <a:off x="3880419" y="4300833"/>
            <a:ext cx="4431162" cy="1191873"/>
          </a:xfrm>
        </p:spPr>
        <p:txBody>
          <a:bodyPr>
            <a:normAutofit/>
          </a:bodyPr>
          <a:lstStyle/>
          <a:p>
            <a:r>
              <a:rPr lang="en-US"/>
              <a:t>Demystifying AI Security and Safety</a:t>
            </a:r>
          </a:p>
        </p:txBody>
      </p:sp>
    </p:spTree>
    <p:extLst>
      <p:ext uri="{BB962C8B-B14F-4D97-AF65-F5344CB8AC3E}">
        <p14:creationId xmlns:p14="http://schemas.microsoft.com/office/powerpoint/2010/main" val="380230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1DCFBAB-D7CB-641A-C4CE-3F1342168184}"/>
              </a:ext>
            </a:extLst>
          </p:cNvPr>
          <p:cNvSpPr>
            <a:spLocks noGrp="1"/>
          </p:cNvSpPr>
          <p:nvPr>
            <p:ph type="title"/>
          </p:nvPr>
        </p:nvSpPr>
        <p:spPr>
          <a:xfrm>
            <a:off x="838201" y="365125"/>
            <a:ext cx="5774266" cy="1807305"/>
          </a:xfrm>
        </p:spPr>
        <p:txBody>
          <a:bodyPr>
            <a:normAutofit/>
          </a:bodyPr>
          <a:lstStyle/>
          <a:p>
            <a:r>
              <a:rPr lang="en-US" dirty="0"/>
              <a:t>The Guard -  AI Security</a:t>
            </a:r>
          </a:p>
        </p:txBody>
      </p:sp>
      <p:sp>
        <p:nvSpPr>
          <p:cNvPr id="8" name="Content Placeholder 7">
            <a:extLst>
              <a:ext uri="{FF2B5EF4-FFF2-40B4-BE49-F238E27FC236}">
                <a16:creationId xmlns:a16="http://schemas.microsoft.com/office/drawing/2014/main" id="{EAD4227C-4CA3-CE2A-AD16-D6E9759E0B7F}"/>
              </a:ext>
            </a:extLst>
          </p:cNvPr>
          <p:cNvSpPr>
            <a:spLocks noGrp="1"/>
          </p:cNvSpPr>
          <p:nvPr>
            <p:ph idx="1"/>
          </p:nvPr>
        </p:nvSpPr>
        <p:spPr>
          <a:xfrm>
            <a:off x="838200" y="1930400"/>
            <a:ext cx="4936067" cy="4246563"/>
          </a:xfrm>
        </p:spPr>
        <p:txBody>
          <a:bodyPr>
            <a:noAutofit/>
          </a:bodyPr>
          <a:lstStyle/>
          <a:p>
            <a:pPr marL="0" indent="0">
              <a:buNone/>
            </a:pPr>
            <a:r>
              <a:rPr lang="en-US" sz="1800" b="1" dirty="0"/>
              <a:t>AI Security: </a:t>
            </a:r>
            <a:r>
              <a:rPr lang="en-US" sz="1800" dirty="0"/>
              <a:t>Protecting the AI system from malicious attacks and defending against adversaries. Focus is on technology.</a:t>
            </a:r>
          </a:p>
          <a:p>
            <a:pPr marL="0" indent="0">
              <a:buNone/>
            </a:pPr>
            <a:r>
              <a:rPr lang="en-US" sz="1800" b="1" dirty="0"/>
              <a:t>Key Attack Vectors:</a:t>
            </a:r>
          </a:p>
          <a:p>
            <a:pPr marL="342900" indent="-342900">
              <a:buAutoNum type="arabicPeriod"/>
            </a:pPr>
            <a:r>
              <a:rPr lang="en-US" sz="1800" dirty="0"/>
              <a:t>Prompt Injection (especially LLMs): Attackers insert malicious instructions into a user’s prompt to manipulate the AI output.</a:t>
            </a:r>
          </a:p>
          <a:p>
            <a:pPr marL="342900" indent="-342900">
              <a:buAutoNum type="arabicPeriod"/>
            </a:pPr>
            <a:r>
              <a:rPr lang="en-US" sz="1800" dirty="0"/>
              <a:t>Data Poisoning: targets AI during its training phase by inserting incorrect or corrupt data.</a:t>
            </a:r>
          </a:p>
          <a:p>
            <a:pPr marL="342900" indent="-342900">
              <a:buAutoNum type="arabicPeriod"/>
            </a:pPr>
            <a:r>
              <a:rPr lang="en-US" sz="1800" dirty="0"/>
              <a:t>Model Inversion: Reverse-engineer the model to infer and extract sensitive data.</a:t>
            </a:r>
          </a:p>
          <a:p>
            <a:pPr marL="342900" indent="-342900">
              <a:buAutoNum type="arabicPeriod"/>
            </a:pPr>
            <a:endParaRPr lang="en-US" sz="1800" dirty="0"/>
          </a:p>
          <a:p>
            <a:pPr marL="0" indent="0">
              <a:buNone/>
            </a:pPr>
            <a:r>
              <a:rPr lang="en-US" sz="1800" dirty="0"/>
              <a:t>AI Security is essential for robust and reliable systems. </a:t>
            </a:r>
          </a:p>
        </p:txBody>
      </p:sp>
      <p:pic>
        <p:nvPicPr>
          <p:cNvPr id="4" name="Picture 3">
            <a:extLst>
              <a:ext uri="{FF2B5EF4-FFF2-40B4-BE49-F238E27FC236}">
                <a16:creationId xmlns:a16="http://schemas.microsoft.com/office/drawing/2014/main" id="{6078A885-27A9-7ED1-49D7-E446B3E8B5D9}"/>
              </a:ext>
            </a:extLst>
          </p:cNvPr>
          <p:cNvPicPr>
            <a:picLocks noChangeAspect="1"/>
          </p:cNvPicPr>
          <p:nvPr/>
        </p:nvPicPr>
        <p:blipFill>
          <a:blip r:embed="rId3"/>
          <a:srcRect r="258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Footer Placeholder 1">
            <a:extLst>
              <a:ext uri="{FF2B5EF4-FFF2-40B4-BE49-F238E27FC236}">
                <a16:creationId xmlns:a16="http://schemas.microsoft.com/office/drawing/2014/main" id="{8CE6116E-DE99-F201-3D86-1A2B2341DD94}"/>
              </a:ext>
            </a:extLst>
          </p:cNvPr>
          <p:cNvSpPr>
            <a:spLocks noGrp="1"/>
          </p:cNvSpPr>
          <p:nvPr>
            <p:ph type="ftr" sz="quarter" idx="11"/>
          </p:nvPr>
        </p:nvSpPr>
        <p:spPr/>
        <p:txBody>
          <a:bodyPr/>
          <a:lstStyle/>
          <a:p>
            <a:r>
              <a:rPr lang="en-US"/>
              <a:t>ISSA International Conference September 2025</a:t>
            </a:r>
          </a:p>
        </p:txBody>
      </p:sp>
      <p:sp>
        <p:nvSpPr>
          <p:cNvPr id="3" name="Slide Number Placeholder 2">
            <a:extLst>
              <a:ext uri="{FF2B5EF4-FFF2-40B4-BE49-F238E27FC236}">
                <a16:creationId xmlns:a16="http://schemas.microsoft.com/office/drawing/2014/main" id="{63C5F7FB-BAFC-B5FF-61E9-258DC434C400}"/>
              </a:ext>
            </a:extLst>
          </p:cNvPr>
          <p:cNvSpPr>
            <a:spLocks noGrp="1"/>
          </p:cNvSpPr>
          <p:nvPr>
            <p:ph type="sldNum" sz="quarter" idx="12"/>
          </p:nvPr>
        </p:nvSpPr>
        <p:spPr/>
        <p:txBody>
          <a:bodyPr/>
          <a:lstStyle/>
          <a:p>
            <a:fld id="{A5700A92-DB0B-5D44-9E47-521C23FACBE1}" type="slidenum">
              <a:rPr lang="en-US" smtClean="0"/>
              <a:t>10</a:t>
            </a:fld>
            <a:endParaRPr lang="en-US"/>
          </a:p>
        </p:txBody>
      </p:sp>
      <p:sp>
        <p:nvSpPr>
          <p:cNvPr id="5" name="Footer Placeholder 1">
            <a:extLst>
              <a:ext uri="{FF2B5EF4-FFF2-40B4-BE49-F238E27FC236}">
                <a16:creationId xmlns:a16="http://schemas.microsoft.com/office/drawing/2014/main" id="{4C68E59A-F303-A5B0-5E76-E36BA4973A15}"/>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74892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CC079-05C7-6674-7ADB-42C896BA9223}"/>
              </a:ext>
            </a:extLst>
          </p:cNvPr>
          <p:cNvSpPr>
            <a:spLocks noGrp="1"/>
          </p:cNvSpPr>
          <p:nvPr>
            <p:ph type="title"/>
          </p:nvPr>
        </p:nvSpPr>
        <p:spPr>
          <a:xfrm>
            <a:off x="7056994" y="304800"/>
            <a:ext cx="4140014" cy="1330839"/>
          </a:xfrm>
        </p:spPr>
        <p:txBody>
          <a:bodyPr>
            <a:normAutofit/>
          </a:bodyPr>
          <a:lstStyle/>
          <a:p>
            <a:r>
              <a:rPr lang="en-US" dirty="0"/>
              <a:t>The Guide – AI Safety</a:t>
            </a:r>
          </a:p>
        </p:txBody>
      </p:sp>
      <p:pic>
        <p:nvPicPr>
          <p:cNvPr id="4" name="Picture 3">
            <a:extLst>
              <a:ext uri="{FF2B5EF4-FFF2-40B4-BE49-F238E27FC236}">
                <a16:creationId xmlns:a16="http://schemas.microsoft.com/office/drawing/2014/main" id="{CBD17B18-3E52-0F55-F27F-3D1A8D89277F}"/>
              </a:ext>
            </a:extLst>
          </p:cNvPr>
          <p:cNvPicPr>
            <a:picLocks noChangeAspect="1"/>
          </p:cNvPicPr>
          <p:nvPr/>
        </p:nvPicPr>
        <p:blipFill>
          <a:blip r:embed="rId3"/>
          <a:srcRect t="4932" r="2" b="2"/>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A0D056D4-7EB0-5D28-1E70-0AD0D5B7C60E}"/>
              </a:ext>
            </a:extLst>
          </p:cNvPr>
          <p:cNvSpPr>
            <a:spLocks noGrp="1"/>
          </p:cNvSpPr>
          <p:nvPr>
            <p:ph idx="1"/>
          </p:nvPr>
        </p:nvSpPr>
        <p:spPr>
          <a:xfrm>
            <a:off x="7135754" y="1521985"/>
            <a:ext cx="4558750" cy="4162249"/>
          </a:xfrm>
        </p:spPr>
        <p:txBody>
          <a:bodyPr>
            <a:noAutofit/>
          </a:bodyPr>
          <a:lstStyle/>
          <a:p>
            <a:pPr marL="0" indent="0">
              <a:buNone/>
            </a:pPr>
            <a:r>
              <a:rPr lang="en-US" sz="1600" b="1" dirty="0"/>
              <a:t>AI Safety: </a:t>
            </a:r>
            <a:r>
              <a:rPr lang="en-US" sz="1600" dirty="0"/>
              <a:t>Ensuring the AI system’s goals &amp; values are aligned with the business and human intent, preventing unintended harm. </a:t>
            </a:r>
          </a:p>
          <a:p>
            <a:pPr marL="0" indent="0">
              <a:buNone/>
            </a:pPr>
            <a:r>
              <a:rPr lang="en-US" sz="1600" b="1" dirty="0"/>
              <a:t>Key Challenges:</a:t>
            </a:r>
          </a:p>
          <a:p>
            <a:pPr>
              <a:buFontTx/>
              <a:buChar char="-"/>
            </a:pPr>
            <a:r>
              <a:rPr lang="en-US" sz="1600" dirty="0"/>
              <a:t>The Control Program: How do we maintain control over an advanced AI?</a:t>
            </a:r>
          </a:p>
          <a:p>
            <a:pPr>
              <a:buFontTx/>
              <a:buChar char="-"/>
            </a:pPr>
            <a:r>
              <a:rPr lang="en-US" sz="1600" dirty="0"/>
              <a:t>Value Alignment:  How do we program “common sense”, cultural acceptance, and ethical values into a system?</a:t>
            </a:r>
          </a:p>
          <a:p>
            <a:pPr>
              <a:buFontTx/>
              <a:buChar char="-"/>
            </a:pPr>
            <a:r>
              <a:rPr lang="en-US" sz="1600" dirty="0"/>
              <a:t>Unintended Consequences:  The elimination of cancer by exterminating humans.</a:t>
            </a:r>
          </a:p>
          <a:p>
            <a:pPr>
              <a:buFontTx/>
              <a:buChar char="-"/>
            </a:pPr>
            <a:endParaRPr lang="en-US" sz="1600" dirty="0"/>
          </a:p>
          <a:p>
            <a:pPr marL="0" indent="0">
              <a:buNone/>
            </a:pPr>
            <a:r>
              <a:rPr lang="en-US" sz="1600" dirty="0"/>
              <a:t>Even a perfectly secure AI, if designed with a flawed objectives, can lead to catastrophic outcomes.</a:t>
            </a:r>
          </a:p>
        </p:txBody>
      </p:sp>
      <p:sp>
        <p:nvSpPr>
          <p:cNvPr id="5" name="Footer Placeholder 4">
            <a:extLst>
              <a:ext uri="{FF2B5EF4-FFF2-40B4-BE49-F238E27FC236}">
                <a16:creationId xmlns:a16="http://schemas.microsoft.com/office/drawing/2014/main" id="{71401624-8BD7-DD63-8427-C702DF76E2BB}"/>
              </a:ext>
            </a:extLst>
          </p:cNvPr>
          <p:cNvSpPr>
            <a:spLocks noGrp="1"/>
          </p:cNvSpPr>
          <p:nvPr>
            <p:ph type="ftr" sz="quarter" idx="11"/>
          </p:nvPr>
        </p:nvSpPr>
        <p:spPr/>
        <p:txBody>
          <a:bodyPr/>
          <a:lstStyle/>
          <a:p>
            <a:r>
              <a:rPr lang="en-US"/>
              <a:t>ISSA International Conference September 2025</a:t>
            </a:r>
          </a:p>
        </p:txBody>
      </p:sp>
      <p:sp>
        <p:nvSpPr>
          <p:cNvPr id="6" name="Slide Number Placeholder 5">
            <a:extLst>
              <a:ext uri="{FF2B5EF4-FFF2-40B4-BE49-F238E27FC236}">
                <a16:creationId xmlns:a16="http://schemas.microsoft.com/office/drawing/2014/main" id="{E7B89404-D55D-915B-C233-D9D02EF90739}"/>
              </a:ext>
            </a:extLst>
          </p:cNvPr>
          <p:cNvSpPr>
            <a:spLocks noGrp="1"/>
          </p:cNvSpPr>
          <p:nvPr>
            <p:ph type="sldNum" sz="quarter" idx="12"/>
          </p:nvPr>
        </p:nvSpPr>
        <p:spPr/>
        <p:txBody>
          <a:bodyPr/>
          <a:lstStyle/>
          <a:p>
            <a:fld id="{A5700A92-DB0B-5D44-9E47-521C23FACBE1}" type="slidenum">
              <a:rPr lang="en-US" smtClean="0"/>
              <a:t>11</a:t>
            </a:fld>
            <a:endParaRPr lang="en-US"/>
          </a:p>
        </p:txBody>
      </p:sp>
      <p:sp>
        <p:nvSpPr>
          <p:cNvPr id="7" name="Footer Placeholder 1">
            <a:extLst>
              <a:ext uri="{FF2B5EF4-FFF2-40B4-BE49-F238E27FC236}">
                <a16:creationId xmlns:a16="http://schemas.microsoft.com/office/drawing/2014/main" id="{5AEE4D47-A952-0080-6B94-B68878730E45}"/>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155960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6" name="Title 5">
            <a:extLst>
              <a:ext uri="{FF2B5EF4-FFF2-40B4-BE49-F238E27FC236}">
                <a16:creationId xmlns:a16="http://schemas.microsoft.com/office/drawing/2014/main" id="{66C55877-D65C-58D6-64AC-50AE2E94E1AA}"/>
              </a:ext>
            </a:extLst>
          </p:cNvPr>
          <p:cNvSpPr>
            <a:spLocks noGrp="1"/>
          </p:cNvSpPr>
          <p:nvPr>
            <p:ph type="title"/>
          </p:nvPr>
        </p:nvSpPr>
        <p:spPr>
          <a:xfrm>
            <a:off x="5751094" y="1058780"/>
            <a:ext cx="6236314" cy="3092116"/>
          </a:xfrm>
        </p:spPr>
        <p:txBody>
          <a:bodyPr vert="horz" lIns="91440" tIns="45720" rIns="91440" bIns="45720" rtlCol="0" anchor="ctr">
            <a:normAutofit/>
          </a:bodyPr>
          <a:lstStyle/>
          <a:p>
            <a:r>
              <a:rPr lang="en-US" sz="5200" kern="1200" dirty="0">
                <a:solidFill>
                  <a:schemeClr val="tx1"/>
                </a:solidFill>
                <a:latin typeface="+mj-lt"/>
                <a:ea typeface="+mj-ea"/>
                <a:cs typeface="+mj-cs"/>
              </a:rPr>
              <a:t>How it works together… with intent</a:t>
            </a:r>
          </a:p>
        </p:txBody>
      </p:sp>
      <p:sp>
        <p:nvSpPr>
          <p:cNvPr id="7" name="Text Placeholder 6">
            <a:extLst>
              <a:ext uri="{FF2B5EF4-FFF2-40B4-BE49-F238E27FC236}">
                <a16:creationId xmlns:a16="http://schemas.microsoft.com/office/drawing/2014/main" id="{754F153E-FA6E-8233-97AF-9FC68F9C4E1C}"/>
              </a:ext>
            </a:extLst>
          </p:cNvPr>
          <p:cNvSpPr>
            <a:spLocks noGrp="1"/>
          </p:cNvSpPr>
          <p:nvPr>
            <p:ph type="body" idx="1"/>
          </p:nvPr>
        </p:nvSpPr>
        <p:spPr>
          <a:xfrm>
            <a:off x="838199" y="5041616"/>
            <a:ext cx="5758543" cy="1246472"/>
          </a:xfrm>
        </p:spPr>
        <p:txBody>
          <a:bodyPr vert="horz" lIns="91440" tIns="45720" rIns="91440" bIns="45720" rtlCol="0" anchor="ctr">
            <a:normAutofit/>
          </a:bodyPr>
          <a:lstStyle/>
          <a:p>
            <a:r>
              <a:rPr lang="en-US" sz="3600" dirty="0"/>
              <a:t>The Guard &amp; the Guide as  Agents of Governance</a:t>
            </a:r>
            <a:endParaRPr lang="en-US" sz="3600" kern="1200" dirty="0">
              <a:solidFill>
                <a:schemeClr val="tx1"/>
              </a:solidFill>
              <a:latin typeface="+mn-lt"/>
              <a:ea typeface="+mn-ea"/>
              <a:cs typeface="+mn-cs"/>
            </a:endParaRPr>
          </a:p>
        </p:txBody>
      </p:sp>
      <p:sp>
        <p:nvSpPr>
          <p:cNvPr id="2" name="Footer Placeholder 1">
            <a:extLst>
              <a:ext uri="{FF2B5EF4-FFF2-40B4-BE49-F238E27FC236}">
                <a16:creationId xmlns:a16="http://schemas.microsoft.com/office/drawing/2014/main" id="{3513F755-1EDA-C61F-1CE9-1988F4F62463}"/>
              </a:ext>
            </a:extLst>
          </p:cNvPr>
          <p:cNvSpPr>
            <a:spLocks noGrp="1"/>
          </p:cNvSpPr>
          <p:nvPr>
            <p:ph type="ftr" sz="quarter" idx="11"/>
          </p:nvPr>
        </p:nvSpPr>
        <p:spPr/>
        <p:txBody>
          <a:bodyPr/>
          <a:lstStyle/>
          <a:p>
            <a:r>
              <a:rPr lang="en-US"/>
              <a:t>ISSA International Conference September 2025</a:t>
            </a:r>
          </a:p>
        </p:txBody>
      </p:sp>
      <p:sp>
        <p:nvSpPr>
          <p:cNvPr id="3" name="Slide Number Placeholder 2">
            <a:extLst>
              <a:ext uri="{FF2B5EF4-FFF2-40B4-BE49-F238E27FC236}">
                <a16:creationId xmlns:a16="http://schemas.microsoft.com/office/drawing/2014/main" id="{D1212D61-B245-1E82-AE36-AAA67B8B619A}"/>
              </a:ext>
            </a:extLst>
          </p:cNvPr>
          <p:cNvSpPr>
            <a:spLocks noGrp="1"/>
          </p:cNvSpPr>
          <p:nvPr>
            <p:ph type="sldNum" sz="quarter" idx="12"/>
          </p:nvPr>
        </p:nvSpPr>
        <p:spPr/>
        <p:txBody>
          <a:bodyPr/>
          <a:lstStyle/>
          <a:p>
            <a:fld id="{A5700A92-DB0B-5D44-9E47-521C23FACBE1}" type="slidenum">
              <a:rPr lang="en-US" smtClean="0"/>
              <a:t>12</a:t>
            </a:fld>
            <a:endParaRPr lang="en-US"/>
          </a:p>
        </p:txBody>
      </p:sp>
      <p:sp>
        <p:nvSpPr>
          <p:cNvPr id="4" name="Footer Placeholder 1">
            <a:extLst>
              <a:ext uri="{FF2B5EF4-FFF2-40B4-BE49-F238E27FC236}">
                <a16:creationId xmlns:a16="http://schemas.microsoft.com/office/drawing/2014/main" id="{CD0030E9-ED3E-5F1E-FEC8-1858F075F36F}"/>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74835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28C01EB-AD6E-BFFB-E92D-9CC6BF5417C8}"/>
              </a:ext>
            </a:extLst>
          </p:cNvPr>
          <p:cNvSpPr>
            <a:spLocks noGrp="1"/>
          </p:cNvSpPr>
          <p:nvPr>
            <p:ph type="title"/>
          </p:nvPr>
        </p:nvSpPr>
        <p:spPr>
          <a:xfrm>
            <a:off x="838200" y="713312"/>
            <a:ext cx="4038600" cy="5431376"/>
          </a:xfrm>
        </p:spPr>
        <p:txBody>
          <a:bodyPr>
            <a:normAutofit/>
          </a:bodyPr>
          <a:lstStyle/>
          <a:p>
            <a:r>
              <a:rPr lang="en-US" dirty="0"/>
              <a:t>The ultimate goal…</a:t>
            </a:r>
          </a:p>
        </p:txBody>
      </p:sp>
      <p:sp>
        <p:nvSpPr>
          <p:cNvPr id="3" name="Content Placeholder 2">
            <a:extLst>
              <a:ext uri="{FF2B5EF4-FFF2-40B4-BE49-F238E27FC236}">
                <a16:creationId xmlns:a16="http://schemas.microsoft.com/office/drawing/2014/main" id="{E0064100-F26C-ED08-E261-DCD1DC3AE749}"/>
              </a:ext>
            </a:extLst>
          </p:cNvPr>
          <p:cNvSpPr>
            <a:spLocks noGrp="1"/>
          </p:cNvSpPr>
          <p:nvPr>
            <p:ph idx="1"/>
          </p:nvPr>
        </p:nvSpPr>
        <p:spPr>
          <a:xfrm>
            <a:off x="6095999" y="713313"/>
            <a:ext cx="5257801" cy="5431376"/>
          </a:xfrm>
        </p:spPr>
        <p:txBody>
          <a:bodyPr anchor="ctr">
            <a:noAutofit/>
          </a:bodyPr>
          <a:lstStyle/>
          <a:p>
            <a:pPr marL="0" indent="0">
              <a:buNone/>
            </a:pPr>
            <a:r>
              <a:rPr lang="en-US" sz="2400" dirty="0">
                <a:latin typeface="myriad-pro"/>
              </a:rPr>
              <a:t>Businesses adopting Trustworthy AI through responsible implementations. </a:t>
            </a:r>
          </a:p>
          <a:p>
            <a:pPr marL="0" indent="0">
              <a:buNone/>
            </a:pPr>
            <a:endParaRPr lang="en-US" sz="2400" dirty="0">
              <a:latin typeface="myriad-pro"/>
            </a:endParaRPr>
          </a:p>
          <a:p>
            <a:pPr marL="0" indent="0">
              <a:buNone/>
            </a:pPr>
            <a:r>
              <a:rPr lang="en-US" sz="2400" dirty="0">
                <a:latin typeface="myriad-pro"/>
              </a:rPr>
              <a:t>Trustworthy AI recognizes the risks,  addresses them and manages programs/functions to maintain them.</a:t>
            </a:r>
          </a:p>
          <a:p>
            <a:pPr marL="0" indent="0">
              <a:buNone/>
            </a:pPr>
            <a:endParaRPr lang="en-US" sz="2400" dirty="0">
              <a:latin typeface="myriad-pro"/>
            </a:endParaRPr>
          </a:p>
          <a:p>
            <a:pPr marL="0" indent="0">
              <a:buNone/>
            </a:pPr>
            <a:r>
              <a:rPr lang="en-US" sz="2400" dirty="0">
                <a:latin typeface="myriad-pro"/>
              </a:rPr>
              <a:t>Responsible AI — the practice of developing and deploying AI systems ethically, safely, and transparently.</a:t>
            </a:r>
            <a:endParaRPr lang="en-US" sz="2400" dirty="0"/>
          </a:p>
        </p:txBody>
      </p:sp>
      <p:sp>
        <p:nvSpPr>
          <p:cNvPr id="4" name="Footer Placeholder 3">
            <a:extLst>
              <a:ext uri="{FF2B5EF4-FFF2-40B4-BE49-F238E27FC236}">
                <a16:creationId xmlns:a16="http://schemas.microsoft.com/office/drawing/2014/main" id="{82A7C78E-3DD5-DB11-B197-25FD0FE09BB8}"/>
              </a:ext>
            </a:extLst>
          </p:cNvPr>
          <p:cNvSpPr>
            <a:spLocks noGrp="1"/>
          </p:cNvSpPr>
          <p:nvPr>
            <p:ph type="ftr" sz="quarter" idx="11"/>
          </p:nvPr>
        </p:nvSpPr>
        <p:spPr/>
        <p:txBody>
          <a:bodyPr/>
          <a:lstStyle/>
          <a:p>
            <a:r>
              <a:rPr lang="en-US"/>
              <a:t>ISSA International Conference September 2025</a:t>
            </a:r>
          </a:p>
        </p:txBody>
      </p:sp>
      <p:sp>
        <p:nvSpPr>
          <p:cNvPr id="5" name="Slide Number Placeholder 4">
            <a:extLst>
              <a:ext uri="{FF2B5EF4-FFF2-40B4-BE49-F238E27FC236}">
                <a16:creationId xmlns:a16="http://schemas.microsoft.com/office/drawing/2014/main" id="{5BCCE407-E1B4-5AF3-9C5F-D89A13A1365B}"/>
              </a:ext>
            </a:extLst>
          </p:cNvPr>
          <p:cNvSpPr>
            <a:spLocks noGrp="1"/>
          </p:cNvSpPr>
          <p:nvPr>
            <p:ph type="sldNum" sz="quarter" idx="12"/>
          </p:nvPr>
        </p:nvSpPr>
        <p:spPr/>
        <p:txBody>
          <a:bodyPr/>
          <a:lstStyle/>
          <a:p>
            <a:fld id="{A5700A92-DB0B-5D44-9E47-521C23FACBE1}" type="slidenum">
              <a:rPr lang="en-US" smtClean="0"/>
              <a:t>13</a:t>
            </a:fld>
            <a:endParaRPr lang="en-US"/>
          </a:p>
        </p:txBody>
      </p:sp>
      <p:sp>
        <p:nvSpPr>
          <p:cNvPr id="6" name="Footer Placeholder 1">
            <a:extLst>
              <a:ext uri="{FF2B5EF4-FFF2-40B4-BE49-F238E27FC236}">
                <a16:creationId xmlns:a16="http://schemas.microsoft.com/office/drawing/2014/main" id="{035F8D8D-1A4F-C384-D357-B62F5E166501}"/>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103952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140DA-09C2-61F9-C4E5-AFAC4EB3CF68}"/>
              </a:ext>
            </a:extLst>
          </p:cNvPr>
          <p:cNvSpPr>
            <a:spLocks noGrp="1"/>
          </p:cNvSpPr>
          <p:nvPr>
            <p:ph type="title"/>
          </p:nvPr>
        </p:nvSpPr>
        <p:spPr>
          <a:xfrm>
            <a:off x="838200" y="365125"/>
            <a:ext cx="5520069" cy="1442410"/>
          </a:xfrm>
        </p:spPr>
        <p:txBody>
          <a:bodyPr>
            <a:normAutofit/>
          </a:bodyPr>
          <a:lstStyle/>
          <a:p>
            <a:r>
              <a:rPr lang="en-US" dirty="0"/>
              <a:t>Trustworthy AI</a:t>
            </a:r>
          </a:p>
        </p:txBody>
      </p:sp>
      <p:sp>
        <p:nvSpPr>
          <p:cNvPr id="3" name="Content Placeholder 2">
            <a:extLst>
              <a:ext uri="{FF2B5EF4-FFF2-40B4-BE49-F238E27FC236}">
                <a16:creationId xmlns:a16="http://schemas.microsoft.com/office/drawing/2014/main" id="{B14D5E37-DFBE-5EAE-FC5F-D7B37AF6CEA7}"/>
              </a:ext>
            </a:extLst>
          </p:cNvPr>
          <p:cNvSpPr>
            <a:spLocks noGrp="1"/>
          </p:cNvSpPr>
          <p:nvPr>
            <p:ph idx="1"/>
          </p:nvPr>
        </p:nvSpPr>
        <p:spPr>
          <a:xfrm>
            <a:off x="1056949" y="1553777"/>
            <a:ext cx="4619621" cy="3248797"/>
          </a:xfrm>
        </p:spPr>
        <p:txBody>
          <a:bodyPr>
            <a:normAutofit/>
          </a:bodyPr>
          <a:lstStyle/>
          <a:p>
            <a:pPr marL="0" indent="0">
              <a:buNone/>
            </a:pPr>
            <a:r>
              <a:rPr lang="en-US" sz="2000" dirty="0"/>
              <a:t>As defined by the EU AI Act, trustworthy AI* should be:</a:t>
            </a:r>
          </a:p>
          <a:p>
            <a:pPr marL="0" indent="0">
              <a:buNone/>
            </a:pPr>
            <a:r>
              <a:rPr lang="en-US" sz="2000" dirty="0"/>
              <a:t>(1) lawful -  respecting all applicable laws and regulations</a:t>
            </a:r>
          </a:p>
          <a:p>
            <a:pPr marL="0" indent="0">
              <a:buNone/>
            </a:pPr>
            <a:r>
              <a:rPr lang="en-US" sz="2000" dirty="0"/>
              <a:t>(2) ethical - respecting ethical principles and values</a:t>
            </a:r>
          </a:p>
          <a:p>
            <a:pPr marL="0" indent="0">
              <a:buNone/>
            </a:pPr>
            <a:r>
              <a:rPr lang="en-US" sz="2000" dirty="0"/>
              <a:t>(3) robust - both from a technical perspective while taking into account its social environment</a:t>
            </a:r>
          </a:p>
        </p:txBody>
      </p:sp>
      <p:pic>
        <p:nvPicPr>
          <p:cNvPr id="4" name="Picture 3">
            <a:extLst>
              <a:ext uri="{FF2B5EF4-FFF2-40B4-BE49-F238E27FC236}">
                <a16:creationId xmlns:a16="http://schemas.microsoft.com/office/drawing/2014/main" id="{F3D66284-ED5E-7BB7-BE06-7F5C4550E983}"/>
              </a:ext>
            </a:extLst>
          </p:cNvPr>
          <p:cNvPicPr>
            <a:picLocks noChangeAspect="1"/>
          </p:cNvPicPr>
          <p:nvPr/>
        </p:nvPicPr>
        <p:blipFill>
          <a:blip r:embed="rId3"/>
          <a:srcRect l="18689" r="2" b="2"/>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269B5445-40A3-ED57-C940-189E1FD1769C}"/>
              </a:ext>
            </a:extLst>
          </p:cNvPr>
          <p:cNvSpPr txBox="1"/>
          <p:nvPr/>
        </p:nvSpPr>
        <p:spPr>
          <a:xfrm>
            <a:off x="1056949" y="5309417"/>
            <a:ext cx="3234064" cy="738664"/>
          </a:xfrm>
          <a:prstGeom prst="rect">
            <a:avLst/>
          </a:prstGeom>
          <a:noFill/>
        </p:spPr>
        <p:txBody>
          <a:bodyPr wrap="square" rtlCol="0">
            <a:spAutoFit/>
          </a:bodyPr>
          <a:lstStyle/>
          <a:p>
            <a:r>
              <a:rPr lang="en-US" sz="1400" dirty="0"/>
              <a:t>*Ethics Guidelines for Trustworthy AI</a:t>
            </a:r>
          </a:p>
          <a:p>
            <a:r>
              <a:rPr lang="en-US" sz="1400" dirty="0"/>
              <a:t>08 April 2019 – and later adopted by the AU AI Act</a:t>
            </a:r>
          </a:p>
        </p:txBody>
      </p:sp>
      <p:sp>
        <p:nvSpPr>
          <p:cNvPr id="6" name="Footer Placeholder 5">
            <a:extLst>
              <a:ext uri="{FF2B5EF4-FFF2-40B4-BE49-F238E27FC236}">
                <a16:creationId xmlns:a16="http://schemas.microsoft.com/office/drawing/2014/main" id="{2DA8AED4-EBE6-8277-32FA-84BC28D06F68}"/>
              </a:ext>
            </a:extLst>
          </p:cNvPr>
          <p:cNvSpPr>
            <a:spLocks noGrp="1"/>
          </p:cNvSpPr>
          <p:nvPr>
            <p:ph type="ftr" sz="quarter" idx="11"/>
          </p:nvPr>
        </p:nvSpPr>
        <p:spPr/>
        <p:txBody>
          <a:bodyPr/>
          <a:lstStyle/>
          <a:p>
            <a:r>
              <a:rPr lang="en-US"/>
              <a:t>ISSA International Conference September 2025</a:t>
            </a:r>
          </a:p>
        </p:txBody>
      </p:sp>
      <p:sp>
        <p:nvSpPr>
          <p:cNvPr id="7" name="Slide Number Placeholder 6">
            <a:extLst>
              <a:ext uri="{FF2B5EF4-FFF2-40B4-BE49-F238E27FC236}">
                <a16:creationId xmlns:a16="http://schemas.microsoft.com/office/drawing/2014/main" id="{FC98AA2C-536A-EE00-2ACC-061D66CED2A2}"/>
              </a:ext>
            </a:extLst>
          </p:cNvPr>
          <p:cNvSpPr>
            <a:spLocks noGrp="1"/>
          </p:cNvSpPr>
          <p:nvPr>
            <p:ph type="sldNum" sz="quarter" idx="12"/>
          </p:nvPr>
        </p:nvSpPr>
        <p:spPr/>
        <p:txBody>
          <a:bodyPr/>
          <a:lstStyle/>
          <a:p>
            <a:fld id="{A5700A92-DB0B-5D44-9E47-521C23FACBE1}" type="slidenum">
              <a:rPr lang="en-US" smtClean="0"/>
              <a:t>14</a:t>
            </a:fld>
            <a:endParaRPr lang="en-US"/>
          </a:p>
        </p:txBody>
      </p:sp>
      <p:sp>
        <p:nvSpPr>
          <p:cNvPr id="8" name="Footer Placeholder 1">
            <a:extLst>
              <a:ext uri="{FF2B5EF4-FFF2-40B4-BE49-F238E27FC236}">
                <a16:creationId xmlns:a16="http://schemas.microsoft.com/office/drawing/2014/main" id="{9780AF5B-E066-CF8A-5B20-0040DC3C0D41}"/>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78979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AABE-23FA-5EF6-499D-5B5CAF3EC035}"/>
              </a:ext>
            </a:extLst>
          </p:cNvPr>
          <p:cNvSpPr>
            <a:spLocks noGrp="1"/>
          </p:cNvSpPr>
          <p:nvPr>
            <p:ph type="title"/>
          </p:nvPr>
        </p:nvSpPr>
        <p:spPr/>
        <p:txBody>
          <a:bodyPr/>
          <a:lstStyle/>
          <a:p>
            <a:r>
              <a:rPr lang="en-US" dirty="0"/>
              <a:t>Trustworthy AI Key Functions</a:t>
            </a:r>
          </a:p>
        </p:txBody>
      </p:sp>
      <p:graphicFrame>
        <p:nvGraphicFramePr>
          <p:cNvPr id="4" name="Content Placeholder 3">
            <a:extLst>
              <a:ext uri="{FF2B5EF4-FFF2-40B4-BE49-F238E27FC236}">
                <a16:creationId xmlns:a16="http://schemas.microsoft.com/office/drawing/2014/main" id="{E28ED7DA-E4DA-A738-C975-F901E69BE482}"/>
              </a:ext>
            </a:extLst>
          </p:cNvPr>
          <p:cNvGraphicFramePr>
            <a:graphicFrameLocks noGrp="1"/>
          </p:cNvGraphicFramePr>
          <p:nvPr>
            <p:ph idx="1"/>
            <p:extLst>
              <p:ext uri="{D42A27DB-BD31-4B8C-83A1-F6EECF244321}">
                <p14:modId xmlns:p14="http://schemas.microsoft.com/office/powerpoint/2010/main" val="6181232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1D29DD7-80BE-18BF-C944-5181030C0726}"/>
              </a:ext>
            </a:extLst>
          </p:cNvPr>
          <p:cNvSpPr>
            <a:spLocks noGrp="1"/>
          </p:cNvSpPr>
          <p:nvPr>
            <p:ph type="ftr" sz="quarter" idx="11"/>
          </p:nvPr>
        </p:nvSpPr>
        <p:spPr/>
        <p:txBody>
          <a:bodyPr/>
          <a:lstStyle/>
          <a:p>
            <a:r>
              <a:rPr lang="en-US"/>
              <a:t>ISSA International Conference September 2025</a:t>
            </a:r>
          </a:p>
        </p:txBody>
      </p:sp>
      <p:sp>
        <p:nvSpPr>
          <p:cNvPr id="5" name="Slide Number Placeholder 4">
            <a:extLst>
              <a:ext uri="{FF2B5EF4-FFF2-40B4-BE49-F238E27FC236}">
                <a16:creationId xmlns:a16="http://schemas.microsoft.com/office/drawing/2014/main" id="{9EAB0707-2ECD-1210-EE94-4DE5BA53BC1D}"/>
              </a:ext>
            </a:extLst>
          </p:cNvPr>
          <p:cNvSpPr>
            <a:spLocks noGrp="1"/>
          </p:cNvSpPr>
          <p:nvPr>
            <p:ph type="sldNum" sz="quarter" idx="12"/>
          </p:nvPr>
        </p:nvSpPr>
        <p:spPr/>
        <p:txBody>
          <a:bodyPr/>
          <a:lstStyle/>
          <a:p>
            <a:fld id="{A5700A92-DB0B-5D44-9E47-521C23FACBE1}" type="slidenum">
              <a:rPr lang="en-US" smtClean="0"/>
              <a:t>15</a:t>
            </a:fld>
            <a:endParaRPr lang="en-US"/>
          </a:p>
        </p:txBody>
      </p:sp>
      <p:sp>
        <p:nvSpPr>
          <p:cNvPr id="6" name="Footer Placeholder 1">
            <a:extLst>
              <a:ext uri="{FF2B5EF4-FFF2-40B4-BE49-F238E27FC236}">
                <a16:creationId xmlns:a16="http://schemas.microsoft.com/office/drawing/2014/main" id="{9370DAC3-61F7-1143-7108-A2327CCF3B9D}"/>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987443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BD91-9C13-1E0A-22D7-4F83F1C1B08C}"/>
              </a:ext>
            </a:extLst>
          </p:cNvPr>
          <p:cNvSpPr>
            <a:spLocks noGrp="1"/>
          </p:cNvSpPr>
          <p:nvPr>
            <p:ph type="title"/>
          </p:nvPr>
        </p:nvSpPr>
        <p:spPr/>
        <p:txBody>
          <a:bodyPr>
            <a:normAutofit fontScale="90000"/>
          </a:bodyPr>
          <a:lstStyle/>
          <a:p>
            <a:r>
              <a:rPr lang="en-US" dirty="0"/>
              <a:t>AI Safety - Ethical principles &amp; values</a:t>
            </a:r>
            <a:br>
              <a:rPr lang="en-US" dirty="0"/>
            </a:br>
            <a:r>
              <a:rPr lang="en-US" dirty="0"/>
              <a:t>The </a:t>
            </a:r>
            <a:r>
              <a:rPr lang="en-US" sz="3600" b="1" dirty="0"/>
              <a:t>8 prohibited practices</a:t>
            </a:r>
            <a:br>
              <a:rPr lang="en-US" dirty="0"/>
            </a:br>
            <a:endParaRPr lang="en-US" dirty="0"/>
          </a:p>
        </p:txBody>
      </p:sp>
      <p:graphicFrame>
        <p:nvGraphicFramePr>
          <p:cNvPr id="8" name="Content Placeholder 2">
            <a:extLst>
              <a:ext uri="{FF2B5EF4-FFF2-40B4-BE49-F238E27FC236}">
                <a16:creationId xmlns:a16="http://schemas.microsoft.com/office/drawing/2014/main" id="{9ACD5748-1810-97D3-0B81-97B5E683A997}"/>
              </a:ext>
            </a:extLst>
          </p:cNvPr>
          <p:cNvGraphicFramePr>
            <a:graphicFrameLocks noGrp="1"/>
          </p:cNvGraphicFramePr>
          <p:nvPr>
            <p:ph idx="1"/>
            <p:extLst>
              <p:ext uri="{D42A27DB-BD31-4B8C-83A1-F6EECF244321}">
                <p14:modId xmlns:p14="http://schemas.microsoft.com/office/powerpoint/2010/main" val="2828176029"/>
              </p:ext>
            </p:extLst>
          </p:nvPr>
        </p:nvGraphicFramePr>
        <p:xfrm>
          <a:off x="838200" y="1601562"/>
          <a:ext cx="10515600"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7F9F305-28FA-8F2C-7803-DEF7D0BE1A68}"/>
              </a:ext>
            </a:extLst>
          </p:cNvPr>
          <p:cNvSpPr>
            <a:spLocks noGrp="1"/>
          </p:cNvSpPr>
          <p:nvPr>
            <p:ph type="ftr" sz="quarter" idx="11"/>
          </p:nvPr>
        </p:nvSpPr>
        <p:spPr/>
        <p:txBody>
          <a:bodyPr/>
          <a:lstStyle/>
          <a:p>
            <a:r>
              <a:rPr lang="en-US"/>
              <a:t>ISSA International Conference September 2025</a:t>
            </a:r>
          </a:p>
        </p:txBody>
      </p:sp>
      <p:sp>
        <p:nvSpPr>
          <p:cNvPr id="5" name="Slide Number Placeholder 4">
            <a:extLst>
              <a:ext uri="{FF2B5EF4-FFF2-40B4-BE49-F238E27FC236}">
                <a16:creationId xmlns:a16="http://schemas.microsoft.com/office/drawing/2014/main" id="{AC34FA26-B482-D82E-A827-ABBD16A62223}"/>
              </a:ext>
            </a:extLst>
          </p:cNvPr>
          <p:cNvSpPr>
            <a:spLocks noGrp="1"/>
          </p:cNvSpPr>
          <p:nvPr>
            <p:ph type="sldNum" sz="quarter" idx="12"/>
          </p:nvPr>
        </p:nvSpPr>
        <p:spPr/>
        <p:txBody>
          <a:bodyPr/>
          <a:lstStyle/>
          <a:p>
            <a:fld id="{A5700A92-DB0B-5D44-9E47-521C23FACBE1}" type="slidenum">
              <a:rPr lang="en-US" smtClean="0"/>
              <a:t>16</a:t>
            </a:fld>
            <a:endParaRPr lang="en-US"/>
          </a:p>
        </p:txBody>
      </p:sp>
      <p:sp>
        <p:nvSpPr>
          <p:cNvPr id="6" name="TextBox 5">
            <a:extLst>
              <a:ext uri="{FF2B5EF4-FFF2-40B4-BE49-F238E27FC236}">
                <a16:creationId xmlns:a16="http://schemas.microsoft.com/office/drawing/2014/main" id="{B81FF59D-E670-94DC-D69A-CDEF0615E0CC}"/>
              </a:ext>
            </a:extLst>
          </p:cNvPr>
          <p:cNvSpPr txBox="1"/>
          <p:nvPr/>
        </p:nvSpPr>
        <p:spPr>
          <a:xfrm>
            <a:off x="1306286" y="6237514"/>
            <a:ext cx="2422458" cy="369332"/>
          </a:xfrm>
          <a:prstGeom prst="rect">
            <a:avLst/>
          </a:prstGeom>
          <a:noFill/>
        </p:spPr>
        <p:txBody>
          <a:bodyPr wrap="none" rtlCol="0">
            <a:spAutoFit/>
          </a:bodyPr>
          <a:lstStyle/>
          <a:p>
            <a:r>
              <a:rPr lang="en-US" dirty="0"/>
              <a:t>* EU AI Act, 2024/1689</a:t>
            </a:r>
          </a:p>
        </p:txBody>
      </p:sp>
    </p:spTree>
    <p:extLst>
      <p:ext uri="{BB962C8B-B14F-4D97-AF65-F5344CB8AC3E}">
        <p14:creationId xmlns:p14="http://schemas.microsoft.com/office/powerpoint/2010/main" val="401824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E060-58E5-F808-2DE4-F7E864C85695}"/>
              </a:ext>
            </a:extLst>
          </p:cNvPr>
          <p:cNvSpPr>
            <a:spLocks noGrp="1"/>
          </p:cNvSpPr>
          <p:nvPr>
            <p:ph type="title"/>
          </p:nvPr>
        </p:nvSpPr>
        <p:spPr>
          <a:xfrm>
            <a:off x="1855787" y="621823"/>
            <a:ext cx="4149726" cy="520700"/>
          </a:xfrm>
        </p:spPr>
        <p:txBody>
          <a:bodyPr>
            <a:normAutofit fontScale="90000"/>
          </a:bodyPr>
          <a:lstStyle/>
          <a:p>
            <a:r>
              <a:rPr lang="en-US" dirty="0"/>
              <a:t>The Guard…</a:t>
            </a:r>
          </a:p>
        </p:txBody>
      </p:sp>
      <p:sp>
        <p:nvSpPr>
          <p:cNvPr id="6" name="Text Placeholder 5">
            <a:extLst>
              <a:ext uri="{FF2B5EF4-FFF2-40B4-BE49-F238E27FC236}">
                <a16:creationId xmlns:a16="http://schemas.microsoft.com/office/drawing/2014/main" id="{E12AC4EF-F065-F9D6-4B2D-C6DC1C9C43FC}"/>
              </a:ext>
            </a:extLst>
          </p:cNvPr>
          <p:cNvSpPr>
            <a:spLocks noGrp="1"/>
          </p:cNvSpPr>
          <p:nvPr>
            <p:ph type="body" idx="1"/>
          </p:nvPr>
        </p:nvSpPr>
        <p:spPr>
          <a:xfrm>
            <a:off x="6434139" y="352957"/>
            <a:ext cx="5157787" cy="385762"/>
          </a:xfrm>
        </p:spPr>
        <p:txBody>
          <a:bodyPr>
            <a:normAutofit fontScale="92500" lnSpcReduction="10000"/>
          </a:bodyPr>
          <a:lstStyle/>
          <a:p>
            <a:r>
              <a:rPr lang="en-US" dirty="0"/>
              <a:t>AI Security - Actions</a:t>
            </a:r>
          </a:p>
        </p:txBody>
      </p:sp>
      <p:sp>
        <p:nvSpPr>
          <p:cNvPr id="7" name="Content Placeholder 6">
            <a:extLst>
              <a:ext uri="{FF2B5EF4-FFF2-40B4-BE49-F238E27FC236}">
                <a16:creationId xmlns:a16="http://schemas.microsoft.com/office/drawing/2014/main" id="{322475FD-F860-816B-B1EB-FC5473127CFD}"/>
              </a:ext>
            </a:extLst>
          </p:cNvPr>
          <p:cNvSpPr>
            <a:spLocks noGrp="1"/>
          </p:cNvSpPr>
          <p:nvPr>
            <p:ph sz="half" idx="2"/>
          </p:nvPr>
        </p:nvSpPr>
        <p:spPr>
          <a:xfrm>
            <a:off x="433388" y="2662561"/>
            <a:ext cx="5183188" cy="3527102"/>
          </a:xfrm>
        </p:spPr>
        <p:txBody>
          <a:bodyPr>
            <a:normAutofit fontScale="77500" lnSpcReduction="20000"/>
          </a:bodyPr>
          <a:lstStyle/>
          <a:p>
            <a:r>
              <a:rPr lang="en-US" b="1" dirty="0"/>
              <a:t>Reliable and Robust:</a:t>
            </a:r>
            <a:r>
              <a:rPr lang="en-US" dirty="0"/>
              <a:t> It performs as intended and is resilient to errors, unexpected inputs, and attacks.</a:t>
            </a:r>
          </a:p>
          <a:p>
            <a:r>
              <a:rPr lang="en-US" b="1" dirty="0"/>
              <a:t>Secure:</a:t>
            </a:r>
            <a:r>
              <a:rPr lang="en-US" dirty="0"/>
              <a:t> It is protected against malicious attacks, such as data poisoning and adversarial activities.</a:t>
            </a:r>
          </a:p>
          <a:p>
            <a:r>
              <a:rPr lang="en-US" b="1" dirty="0"/>
              <a:t>Transparent and Explainable:</a:t>
            </a:r>
            <a:r>
              <a:rPr lang="en-US" dirty="0"/>
              <a:t> Its decisions can be understood and explained to humans, building confidence in its processes.</a:t>
            </a:r>
          </a:p>
          <a:p>
            <a:r>
              <a:rPr lang="en-US" b="1" dirty="0"/>
              <a:t>Accountable:</a:t>
            </a:r>
            <a:r>
              <a:rPr lang="en-US" dirty="0"/>
              <a:t> There is a clear way to trace and attribute the system's actions.</a:t>
            </a:r>
          </a:p>
          <a:p>
            <a:pPr marL="0" indent="0">
              <a:buNone/>
            </a:pPr>
            <a:endParaRPr lang="en-US" dirty="0"/>
          </a:p>
        </p:txBody>
      </p:sp>
      <p:sp>
        <p:nvSpPr>
          <p:cNvPr id="8" name="Text Placeholder 7">
            <a:extLst>
              <a:ext uri="{FF2B5EF4-FFF2-40B4-BE49-F238E27FC236}">
                <a16:creationId xmlns:a16="http://schemas.microsoft.com/office/drawing/2014/main" id="{0C292DA1-D4B1-C992-D0E0-3934600EAAC5}"/>
              </a:ext>
            </a:extLst>
          </p:cNvPr>
          <p:cNvSpPr>
            <a:spLocks noGrp="1"/>
          </p:cNvSpPr>
          <p:nvPr>
            <p:ph type="body" sz="quarter" idx="3"/>
          </p:nvPr>
        </p:nvSpPr>
        <p:spPr>
          <a:xfrm>
            <a:off x="433388" y="2198938"/>
            <a:ext cx="5183188" cy="385762"/>
          </a:xfrm>
        </p:spPr>
        <p:txBody>
          <a:bodyPr>
            <a:normAutofit fontScale="92500" lnSpcReduction="10000"/>
          </a:bodyPr>
          <a:lstStyle/>
          <a:p>
            <a:r>
              <a:rPr lang="en-US" dirty="0"/>
              <a:t>Secure AI - Strategic Goal</a:t>
            </a:r>
          </a:p>
        </p:txBody>
      </p:sp>
      <p:graphicFrame>
        <p:nvGraphicFramePr>
          <p:cNvPr id="13" name="Content Placeholder 8">
            <a:extLst>
              <a:ext uri="{FF2B5EF4-FFF2-40B4-BE49-F238E27FC236}">
                <a16:creationId xmlns:a16="http://schemas.microsoft.com/office/drawing/2014/main" id="{4D229833-4053-0E65-7BB2-919D07EF0279}"/>
              </a:ext>
            </a:extLst>
          </p:cNvPr>
          <p:cNvGraphicFramePr>
            <a:graphicFrameLocks noGrp="1"/>
          </p:cNvGraphicFramePr>
          <p:nvPr>
            <p:ph sz="quarter" idx="4"/>
            <p:extLst>
              <p:ext uri="{D42A27DB-BD31-4B8C-83A1-F6EECF244321}">
                <p14:modId xmlns:p14="http://schemas.microsoft.com/office/powerpoint/2010/main" val="3758726729"/>
              </p:ext>
            </p:extLst>
          </p:nvPr>
        </p:nvGraphicFramePr>
        <p:xfrm>
          <a:off x="6172199" y="738719"/>
          <a:ext cx="5586413" cy="5450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7371BD2-7177-4454-B1C2-1D485F927A64}"/>
              </a:ext>
            </a:extLst>
          </p:cNvPr>
          <p:cNvPicPr>
            <a:picLocks noChangeAspect="1"/>
          </p:cNvPicPr>
          <p:nvPr/>
        </p:nvPicPr>
        <p:blipFill>
          <a:blip r:embed="rId8"/>
          <a:stretch>
            <a:fillRect/>
          </a:stretch>
        </p:blipFill>
        <p:spPr>
          <a:xfrm>
            <a:off x="266702" y="122561"/>
            <a:ext cx="1422399" cy="1859345"/>
          </a:xfrm>
          <a:prstGeom prst="rect">
            <a:avLst/>
          </a:prstGeom>
        </p:spPr>
      </p:pic>
      <p:sp>
        <p:nvSpPr>
          <p:cNvPr id="4" name="Footer Placeholder 3">
            <a:extLst>
              <a:ext uri="{FF2B5EF4-FFF2-40B4-BE49-F238E27FC236}">
                <a16:creationId xmlns:a16="http://schemas.microsoft.com/office/drawing/2014/main" id="{621C2CB4-4663-629B-7DD3-B78CBD78A186}"/>
              </a:ext>
            </a:extLst>
          </p:cNvPr>
          <p:cNvSpPr>
            <a:spLocks noGrp="1"/>
          </p:cNvSpPr>
          <p:nvPr>
            <p:ph type="ftr" sz="quarter" idx="11"/>
          </p:nvPr>
        </p:nvSpPr>
        <p:spPr/>
        <p:txBody>
          <a:bodyPr/>
          <a:lstStyle/>
          <a:p>
            <a:r>
              <a:rPr lang="en-US"/>
              <a:t>ISSA International Conference September 2025</a:t>
            </a:r>
          </a:p>
        </p:txBody>
      </p:sp>
      <p:sp>
        <p:nvSpPr>
          <p:cNvPr id="5" name="Slide Number Placeholder 4">
            <a:extLst>
              <a:ext uri="{FF2B5EF4-FFF2-40B4-BE49-F238E27FC236}">
                <a16:creationId xmlns:a16="http://schemas.microsoft.com/office/drawing/2014/main" id="{E180BDF9-D8CF-A81B-9CCA-C0796EA3C7B2}"/>
              </a:ext>
            </a:extLst>
          </p:cNvPr>
          <p:cNvSpPr>
            <a:spLocks noGrp="1"/>
          </p:cNvSpPr>
          <p:nvPr>
            <p:ph type="sldNum" sz="quarter" idx="12"/>
          </p:nvPr>
        </p:nvSpPr>
        <p:spPr/>
        <p:txBody>
          <a:bodyPr/>
          <a:lstStyle/>
          <a:p>
            <a:fld id="{A5700A92-DB0B-5D44-9E47-521C23FACBE1}" type="slidenum">
              <a:rPr lang="en-US" smtClean="0"/>
              <a:t>17</a:t>
            </a:fld>
            <a:endParaRPr lang="en-US"/>
          </a:p>
        </p:txBody>
      </p:sp>
      <p:sp>
        <p:nvSpPr>
          <p:cNvPr id="9" name="Footer Placeholder 1">
            <a:extLst>
              <a:ext uri="{FF2B5EF4-FFF2-40B4-BE49-F238E27FC236}">
                <a16:creationId xmlns:a16="http://schemas.microsoft.com/office/drawing/2014/main" id="{A8655649-FA05-0E16-C4DC-B26FCFE27F62}"/>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83150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84AA-9EC9-176A-1AD6-6B423D95AF37}"/>
              </a:ext>
            </a:extLst>
          </p:cNvPr>
          <p:cNvSpPr>
            <a:spLocks noGrp="1"/>
          </p:cNvSpPr>
          <p:nvPr>
            <p:ph type="title"/>
          </p:nvPr>
        </p:nvSpPr>
        <p:spPr>
          <a:xfrm>
            <a:off x="1903216" y="731734"/>
            <a:ext cx="4218105" cy="706438"/>
          </a:xfrm>
        </p:spPr>
        <p:txBody>
          <a:bodyPr/>
          <a:lstStyle/>
          <a:p>
            <a:r>
              <a:rPr lang="en-US" dirty="0"/>
              <a:t>The Guide…</a:t>
            </a:r>
          </a:p>
        </p:txBody>
      </p:sp>
      <p:sp>
        <p:nvSpPr>
          <p:cNvPr id="4" name="Text Placeholder 3">
            <a:extLst>
              <a:ext uri="{FF2B5EF4-FFF2-40B4-BE49-F238E27FC236}">
                <a16:creationId xmlns:a16="http://schemas.microsoft.com/office/drawing/2014/main" id="{8EE42439-AA76-9A73-938E-613C80F1BA74}"/>
              </a:ext>
            </a:extLst>
          </p:cNvPr>
          <p:cNvSpPr>
            <a:spLocks noGrp="1"/>
          </p:cNvSpPr>
          <p:nvPr>
            <p:ph type="body" idx="1"/>
          </p:nvPr>
        </p:nvSpPr>
        <p:spPr>
          <a:xfrm>
            <a:off x="360397" y="1985664"/>
            <a:ext cx="5157787" cy="390525"/>
          </a:xfrm>
        </p:spPr>
        <p:txBody>
          <a:bodyPr>
            <a:normAutofit fontScale="92500" lnSpcReduction="10000"/>
          </a:bodyPr>
          <a:lstStyle/>
          <a:p>
            <a:r>
              <a:rPr lang="en-US" dirty="0"/>
              <a:t>Safe AI - Strategic Goal</a:t>
            </a:r>
          </a:p>
        </p:txBody>
      </p:sp>
      <p:sp>
        <p:nvSpPr>
          <p:cNvPr id="5" name="Content Placeholder 4">
            <a:extLst>
              <a:ext uri="{FF2B5EF4-FFF2-40B4-BE49-F238E27FC236}">
                <a16:creationId xmlns:a16="http://schemas.microsoft.com/office/drawing/2014/main" id="{75EDB368-34FB-57DF-1E3F-E84D9BCE693C}"/>
              </a:ext>
            </a:extLst>
          </p:cNvPr>
          <p:cNvSpPr>
            <a:spLocks noGrp="1"/>
          </p:cNvSpPr>
          <p:nvPr>
            <p:ph sz="half" idx="2"/>
          </p:nvPr>
        </p:nvSpPr>
        <p:spPr>
          <a:xfrm>
            <a:off x="360397" y="2410159"/>
            <a:ext cx="5183188" cy="3368742"/>
          </a:xfrm>
        </p:spPr>
        <p:txBody>
          <a:bodyPr>
            <a:normAutofit fontScale="40000" lnSpcReduction="20000"/>
          </a:bodyPr>
          <a:lstStyle/>
          <a:p>
            <a:pPr marL="0" indent="0">
              <a:buNone/>
            </a:pPr>
            <a:r>
              <a:rPr lang="en-US" sz="3300" dirty="0"/>
              <a:t>Focused on the human-centered practices and governance around the entire AI lifecycle. It includes:</a:t>
            </a:r>
          </a:p>
          <a:p>
            <a:r>
              <a:rPr lang="en-US" sz="3300" b="1" dirty="0"/>
              <a:t>Responsible by Design:</a:t>
            </a:r>
            <a:r>
              <a:rPr lang="en-US" sz="3300" dirty="0"/>
              <a:t> Establishing and upholding clear ethical principles from the very beginning of a project.</a:t>
            </a:r>
          </a:p>
          <a:p>
            <a:r>
              <a:rPr lang="en-US" sz="3300" b="1" dirty="0"/>
              <a:t>Accountability:</a:t>
            </a:r>
            <a:r>
              <a:rPr lang="en-US" sz="3300" dirty="0"/>
              <a:t> Creating frameworks to ensure that developers, organizations, and end-users understand their roles and responsibilities. This is often described as "human-in-the-loop" or "human-in-the-loop" oversight (risk-based perspective)</a:t>
            </a:r>
          </a:p>
          <a:p>
            <a:r>
              <a:rPr lang="en-US" sz="3300" b="1" dirty="0"/>
              <a:t>Impact Assessment:</a:t>
            </a:r>
            <a:r>
              <a:rPr lang="en-US" sz="3300" dirty="0"/>
              <a:t> Proactively identifying and mitigating potential risks, harms, and unintended consequences both before a system is deployed and after.</a:t>
            </a:r>
          </a:p>
          <a:p>
            <a:r>
              <a:rPr lang="en-US" sz="3300" b="1" dirty="0"/>
              <a:t>Stakeholder Engagement:</a:t>
            </a:r>
            <a:r>
              <a:rPr lang="en-US" sz="3300" dirty="0"/>
              <a:t> Actively involving diverse groups of people to ensure the AI's impact is considered from multiple perspectives.</a:t>
            </a:r>
          </a:p>
          <a:p>
            <a:r>
              <a:rPr lang="en-US" sz="3300" b="1" dirty="0"/>
              <a:t>Fair:</a:t>
            </a:r>
            <a:r>
              <a:rPr lang="en-US" sz="3300" dirty="0"/>
              <a:t> It is designed to be free from harmful biases and provides equitable outcomes for different groups.</a:t>
            </a:r>
          </a:p>
          <a:p>
            <a:pPr marL="0" indent="0">
              <a:buNone/>
            </a:pPr>
            <a:endParaRPr lang="en-US" dirty="0"/>
          </a:p>
        </p:txBody>
      </p:sp>
      <p:sp>
        <p:nvSpPr>
          <p:cNvPr id="6" name="Text Placeholder 5">
            <a:extLst>
              <a:ext uri="{FF2B5EF4-FFF2-40B4-BE49-F238E27FC236}">
                <a16:creationId xmlns:a16="http://schemas.microsoft.com/office/drawing/2014/main" id="{D684A936-740D-A1CD-4AEF-8318866FDFE4}"/>
              </a:ext>
            </a:extLst>
          </p:cNvPr>
          <p:cNvSpPr>
            <a:spLocks noGrp="1"/>
          </p:cNvSpPr>
          <p:nvPr>
            <p:ph type="body" sz="quarter" idx="3"/>
          </p:nvPr>
        </p:nvSpPr>
        <p:spPr>
          <a:xfrm>
            <a:off x="6172200" y="1202532"/>
            <a:ext cx="5183188" cy="390525"/>
          </a:xfrm>
        </p:spPr>
        <p:txBody>
          <a:bodyPr>
            <a:normAutofit fontScale="92500" lnSpcReduction="10000"/>
          </a:bodyPr>
          <a:lstStyle/>
          <a:p>
            <a:r>
              <a:rPr lang="en-US" dirty="0"/>
              <a:t>Safe AI – Actions*</a:t>
            </a:r>
          </a:p>
        </p:txBody>
      </p:sp>
      <p:graphicFrame>
        <p:nvGraphicFramePr>
          <p:cNvPr id="10" name="Content Placeholder 6">
            <a:extLst>
              <a:ext uri="{FF2B5EF4-FFF2-40B4-BE49-F238E27FC236}">
                <a16:creationId xmlns:a16="http://schemas.microsoft.com/office/drawing/2014/main" id="{EE83BF7A-F85E-34F9-1627-DCFB0ED713D5}"/>
              </a:ext>
            </a:extLst>
          </p:cNvPr>
          <p:cNvGraphicFramePr>
            <a:graphicFrameLocks noGrp="1"/>
          </p:cNvGraphicFramePr>
          <p:nvPr>
            <p:ph sz="quarter" idx="4"/>
            <p:extLst>
              <p:ext uri="{D42A27DB-BD31-4B8C-83A1-F6EECF244321}">
                <p14:modId xmlns:p14="http://schemas.microsoft.com/office/powerpoint/2010/main" val="458016293"/>
              </p:ext>
            </p:extLst>
          </p:nvPr>
        </p:nvGraphicFramePr>
        <p:xfrm>
          <a:off x="5543585" y="1593057"/>
          <a:ext cx="5811803" cy="4596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0DD4E2B-9F3D-DD14-CC2D-F3113C8F52EE}"/>
              </a:ext>
            </a:extLst>
          </p:cNvPr>
          <p:cNvPicPr>
            <a:picLocks noChangeAspect="1"/>
          </p:cNvPicPr>
          <p:nvPr/>
        </p:nvPicPr>
        <p:blipFill>
          <a:blip r:embed="rId8"/>
          <a:stretch>
            <a:fillRect/>
          </a:stretch>
        </p:blipFill>
        <p:spPr>
          <a:xfrm>
            <a:off x="360397" y="307240"/>
            <a:ext cx="1491941" cy="1555427"/>
          </a:xfrm>
          <a:prstGeom prst="rect">
            <a:avLst/>
          </a:prstGeom>
        </p:spPr>
      </p:pic>
      <p:sp>
        <p:nvSpPr>
          <p:cNvPr id="7" name="Footer Placeholder 6">
            <a:extLst>
              <a:ext uri="{FF2B5EF4-FFF2-40B4-BE49-F238E27FC236}">
                <a16:creationId xmlns:a16="http://schemas.microsoft.com/office/drawing/2014/main" id="{72219500-0342-ED02-F4D7-EE1222899525}"/>
              </a:ext>
            </a:extLst>
          </p:cNvPr>
          <p:cNvSpPr>
            <a:spLocks noGrp="1"/>
          </p:cNvSpPr>
          <p:nvPr>
            <p:ph type="ftr" sz="quarter" idx="11"/>
          </p:nvPr>
        </p:nvSpPr>
        <p:spPr/>
        <p:txBody>
          <a:bodyPr/>
          <a:lstStyle/>
          <a:p>
            <a:r>
              <a:rPr lang="en-US"/>
              <a:t>ISSA International Conference September 2025</a:t>
            </a:r>
          </a:p>
        </p:txBody>
      </p:sp>
      <p:sp>
        <p:nvSpPr>
          <p:cNvPr id="8" name="Slide Number Placeholder 7">
            <a:extLst>
              <a:ext uri="{FF2B5EF4-FFF2-40B4-BE49-F238E27FC236}">
                <a16:creationId xmlns:a16="http://schemas.microsoft.com/office/drawing/2014/main" id="{8966659B-ACA8-1CE3-ABF6-7246FC5D13AE}"/>
              </a:ext>
            </a:extLst>
          </p:cNvPr>
          <p:cNvSpPr>
            <a:spLocks noGrp="1"/>
          </p:cNvSpPr>
          <p:nvPr>
            <p:ph type="sldNum" sz="quarter" idx="12"/>
          </p:nvPr>
        </p:nvSpPr>
        <p:spPr/>
        <p:txBody>
          <a:bodyPr/>
          <a:lstStyle/>
          <a:p>
            <a:fld id="{A5700A92-DB0B-5D44-9E47-521C23FACBE1}" type="slidenum">
              <a:rPr lang="en-US" smtClean="0"/>
              <a:t>18</a:t>
            </a:fld>
            <a:endParaRPr lang="en-US"/>
          </a:p>
        </p:txBody>
      </p:sp>
      <p:sp>
        <p:nvSpPr>
          <p:cNvPr id="9" name="Footer Placeholder 1">
            <a:extLst>
              <a:ext uri="{FF2B5EF4-FFF2-40B4-BE49-F238E27FC236}">
                <a16:creationId xmlns:a16="http://schemas.microsoft.com/office/drawing/2014/main" id="{1BFF7DF5-BFE0-8883-06DE-C919DEEF1ED3}"/>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
        <p:nvSpPr>
          <p:cNvPr id="11" name="TextBox 10">
            <a:extLst>
              <a:ext uri="{FF2B5EF4-FFF2-40B4-BE49-F238E27FC236}">
                <a16:creationId xmlns:a16="http://schemas.microsoft.com/office/drawing/2014/main" id="{8D47A5C4-1255-7A18-28B2-9227884A842B}"/>
              </a:ext>
            </a:extLst>
          </p:cNvPr>
          <p:cNvSpPr txBox="1"/>
          <p:nvPr/>
        </p:nvSpPr>
        <p:spPr>
          <a:xfrm>
            <a:off x="3446497" y="5943908"/>
            <a:ext cx="2249527" cy="276999"/>
          </a:xfrm>
          <a:prstGeom prst="rect">
            <a:avLst/>
          </a:prstGeom>
          <a:noFill/>
        </p:spPr>
        <p:txBody>
          <a:bodyPr wrap="none" rtlCol="0">
            <a:spAutoFit/>
          </a:bodyPr>
          <a:lstStyle/>
          <a:p>
            <a:r>
              <a:rPr lang="en-US" sz="1200" dirty="0"/>
              <a:t>* NIST AI RMF, January 26, 2023</a:t>
            </a:r>
          </a:p>
        </p:txBody>
      </p:sp>
    </p:spTree>
    <p:extLst>
      <p:ext uri="{BB962C8B-B14F-4D97-AF65-F5344CB8AC3E}">
        <p14:creationId xmlns:p14="http://schemas.microsoft.com/office/powerpoint/2010/main" val="77831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B236799-FBB4-5644-525A-8B8085EE2FE3}"/>
              </a:ext>
            </a:extLst>
          </p:cNvPr>
          <p:cNvSpPr>
            <a:spLocks noGrp="1"/>
          </p:cNvSpPr>
          <p:nvPr>
            <p:ph type="title"/>
          </p:nvPr>
        </p:nvSpPr>
        <p:spPr>
          <a:xfrm>
            <a:off x="5751094" y="1058780"/>
            <a:ext cx="5602705" cy="3092116"/>
          </a:xfrm>
        </p:spPr>
        <p:txBody>
          <a:bodyPr vert="horz" lIns="91440" tIns="45720" rIns="91440" bIns="45720" rtlCol="0" anchor="ctr">
            <a:normAutofit/>
          </a:bodyPr>
          <a:lstStyle/>
          <a:p>
            <a:r>
              <a:rPr lang="en-US" sz="5200" kern="1200" dirty="0">
                <a:solidFill>
                  <a:schemeClr val="tx1"/>
                </a:solidFill>
                <a:latin typeface="+mj-lt"/>
                <a:ea typeface="+mj-ea"/>
                <a:cs typeface="+mj-cs"/>
              </a:rPr>
              <a:t>Tools &amp; Resources</a:t>
            </a:r>
          </a:p>
        </p:txBody>
      </p:sp>
      <p:sp>
        <p:nvSpPr>
          <p:cNvPr id="3" name="Text Placeholder 2">
            <a:extLst>
              <a:ext uri="{FF2B5EF4-FFF2-40B4-BE49-F238E27FC236}">
                <a16:creationId xmlns:a16="http://schemas.microsoft.com/office/drawing/2014/main" id="{967AD4E6-7EEB-E213-6465-25145602C733}"/>
              </a:ext>
            </a:extLst>
          </p:cNvPr>
          <p:cNvSpPr>
            <a:spLocks noGrp="1"/>
          </p:cNvSpPr>
          <p:nvPr>
            <p:ph type="body" idx="1"/>
          </p:nvPr>
        </p:nvSpPr>
        <p:spPr>
          <a:xfrm>
            <a:off x="838200" y="5041616"/>
            <a:ext cx="3781926" cy="1246472"/>
          </a:xfrm>
        </p:spPr>
        <p:txBody>
          <a:bodyPr vert="horz" lIns="91440" tIns="45720" rIns="91440" bIns="45720" rtlCol="0" anchor="ctr">
            <a:normAutofit/>
          </a:bodyPr>
          <a:lstStyle/>
          <a:p>
            <a:endParaRPr lang="en-US" sz="2400" kern="1200" dirty="0">
              <a:solidFill>
                <a:schemeClr val="tx1"/>
              </a:solidFill>
              <a:latin typeface="+mn-lt"/>
              <a:ea typeface="+mn-ea"/>
              <a:cs typeface="+mn-cs"/>
            </a:endParaRPr>
          </a:p>
        </p:txBody>
      </p:sp>
      <p:sp>
        <p:nvSpPr>
          <p:cNvPr id="4" name="Footer Placeholder 3">
            <a:extLst>
              <a:ext uri="{FF2B5EF4-FFF2-40B4-BE49-F238E27FC236}">
                <a16:creationId xmlns:a16="http://schemas.microsoft.com/office/drawing/2014/main" id="{C00973A3-E5E0-57B2-DE05-335C956AC1AD}"/>
              </a:ext>
            </a:extLst>
          </p:cNvPr>
          <p:cNvSpPr>
            <a:spLocks noGrp="1"/>
          </p:cNvSpPr>
          <p:nvPr>
            <p:ph type="ftr" sz="quarter" idx="11"/>
          </p:nvPr>
        </p:nvSpPr>
        <p:spPr/>
        <p:txBody>
          <a:bodyPr/>
          <a:lstStyle/>
          <a:p>
            <a:r>
              <a:rPr lang="en-US"/>
              <a:t>ISSA International Conference September 2025</a:t>
            </a:r>
          </a:p>
        </p:txBody>
      </p:sp>
      <p:sp>
        <p:nvSpPr>
          <p:cNvPr id="5" name="Slide Number Placeholder 4">
            <a:extLst>
              <a:ext uri="{FF2B5EF4-FFF2-40B4-BE49-F238E27FC236}">
                <a16:creationId xmlns:a16="http://schemas.microsoft.com/office/drawing/2014/main" id="{D1891F04-BFA3-2E03-F476-EF5AC3BD35AD}"/>
              </a:ext>
            </a:extLst>
          </p:cNvPr>
          <p:cNvSpPr>
            <a:spLocks noGrp="1"/>
          </p:cNvSpPr>
          <p:nvPr>
            <p:ph type="sldNum" sz="quarter" idx="12"/>
          </p:nvPr>
        </p:nvSpPr>
        <p:spPr/>
        <p:txBody>
          <a:bodyPr/>
          <a:lstStyle/>
          <a:p>
            <a:fld id="{A5700A92-DB0B-5D44-9E47-521C23FACBE1}" type="slidenum">
              <a:rPr lang="en-US" smtClean="0"/>
              <a:t>19</a:t>
            </a:fld>
            <a:endParaRPr lang="en-US"/>
          </a:p>
        </p:txBody>
      </p:sp>
      <p:sp>
        <p:nvSpPr>
          <p:cNvPr id="6" name="Footer Placeholder 1">
            <a:extLst>
              <a:ext uri="{FF2B5EF4-FFF2-40B4-BE49-F238E27FC236}">
                <a16:creationId xmlns:a16="http://schemas.microsoft.com/office/drawing/2014/main" id="{C38BB750-48A2-08AD-E20B-A932FEF4AF59}"/>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416605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508811-599C-280A-0BA1-4F20CBC4F3A4}"/>
              </a:ext>
            </a:extLst>
          </p:cNvPr>
          <p:cNvSpPr txBox="1"/>
          <p:nvPr/>
        </p:nvSpPr>
        <p:spPr>
          <a:xfrm>
            <a:off x="2676746" y="1004096"/>
            <a:ext cx="6097772" cy="3425361"/>
          </a:xfrm>
          <a:prstGeom prst="rect">
            <a:avLst/>
          </a:prstGeom>
          <a:noFill/>
        </p:spPr>
        <p:txBody>
          <a:bodyPr wrap="square">
            <a:spAutoFit/>
          </a:bodyPr>
          <a:lstStyle/>
          <a:p>
            <a:pPr marL="12065" marR="5080">
              <a:lnSpc>
                <a:spcPct val="131100"/>
              </a:lnSpc>
              <a:spcBef>
                <a:spcPts val="170"/>
              </a:spcBef>
              <a:buClr>
                <a:srgbClr val="8BC441"/>
              </a:buClr>
              <a:tabLst>
                <a:tab pos="354965" algn="l"/>
              </a:tabLst>
            </a:pPr>
            <a:r>
              <a:rPr lang="en-US" sz="1800" dirty="0">
                <a:latin typeface="Futura Medium"/>
                <a:cs typeface="Futura Medium"/>
              </a:rPr>
              <a:t>“The</a:t>
            </a:r>
            <a:r>
              <a:rPr lang="en-US" sz="1800" spc="-60" dirty="0">
                <a:latin typeface="Futura Medium"/>
                <a:cs typeface="Futura Medium"/>
              </a:rPr>
              <a:t> </a:t>
            </a:r>
            <a:r>
              <a:rPr lang="en-US" sz="1800" dirty="0">
                <a:latin typeface="Futura Medium"/>
                <a:cs typeface="Futura Medium"/>
              </a:rPr>
              <a:t>upheavals</a:t>
            </a:r>
            <a:r>
              <a:rPr lang="en-US" sz="1800" spc="-70" dirty="0">
                <a:latin typeface="Futura Medium"/>
                <a:cs typeface="Futura Medium"/>
              </a:rPr>
              <a:t> </a:t>
            </a:r>
            <a:r>
              <a:rPr lang="en-US" sz="1800" dirty="0">
                <a:latin typeface="Futura Medium"/>
                <a:cs typeface="Futura Medium"/>
              </a:rPr>
              <a:t>[of</a:t>
            </a:r>
            <a:r>
              <a:rPr lang="en-US" sz="1800" spc="-55" dirty="0">
                <a:latin typeface="Futura Medium"/>
                <a:cs typeface="Futura Medium"/>
              </a:rPr>
              <a:t> </a:t>
            </a:r>
            <a:r>
              <a:rPr lang="en-US" sz="1800" dirty="0">
                <a:latin typeface="Futura Medium"/>
                <a:cs typeface="Futura Medium"/>
              </a:rPr>
              <a:t>artificial</a:t>
            </a:r>
            <a:r>
              <a:rPr lang="en-US" sz="1800" spc="-60" dirty="0">
                <a:latin typeface="Futura Medium"/>
                <a:cs typeface="Futura Medium"/>
              </a:rPr>
              <a:t> </a:t>
            </a:r>
            <a:r>
              <a:rPr lang="en-US" sz="1800" dirty="0">
                <a:latin typeface="Futura Medium"/>
                <a:cs typeface="Futura Medium"/>
              </a:rPr>
              <a:t>intelligence]</a:t>
            </a:r>
            <a:r>
              <a:rPr lang="en-US" sz="1800" spc="-65" dirty="0">
                <a:latin typeface="Futura Medium"/>
                <a:cs typeface="Futura Medium"/>
              </a:rPr>
              <a:t> </a:t>
            </a:r>
            <a:r>
              <a:rPr lang="en-US" sz="1800" dirty="0">
                <a:latin typeface="Futura Medium"/>
                <a:cs typeface="Futura Medium"/>
              </a:rPr>
              <a:t>can</a:t>
            </a:r>
            <a:r>
              <a:rPr lang="en-US" sz="1800" spc="-60" dirty="0">
                <a:latin typeface="Futura Medium"/>
                <a:cs typeface="Futura Medium"/>
              </a:rPr>
              <a:t> </a:t>
            </a:r>
            <a:r>
              <a:rPr lang="en-US" sz="1800" dirty="0">
                <a:latin typeface="Futura Medium"/>
                <a:cs typeface="Futura Medium"/>
              </a:rPr>
              <a:t>escalate</a:t>
            </a:r>
            <a:r>
              <a:rPr lang="en-US" sz="1800" spc="-60" dirty="0">
                <a:latin typeface="Futura Medium"/>
                <a:cs typeface="Futura Medium"/>
              </a:rPr>
              <a:t> </a:t>
            </a:r>
            <a:r>
              <a:rPr lang="en-US" sz="1800" dirty="0">
                <a:latin typeface="Futura Medium"/>
                <a:cs typeface="Futura Medium"/>
              </a:rPr>
              <a:t>quickly</a:t>
            </a:r>
            <a:r>
              <a:rPr lang="en-US" sz="1800" spc="-60" dirty="0">
                <a:latin typeface="Futura Medium"/>
                <a:cs typeface="Futura Medium"/>
              </a:rPr>
              <a:t> </a:t>
            </a:r>
            <a:r>
              <a:rPr lang="en-US" sz="1800" spc="-25" dirty="0">
                <a:latin typeface="Futura Medium"/>
                <a:cs typeface="Futura Medium"/>
              </a:rPr>
              <a:t>and </a:t>
            </a:r>
            <a:r>
              <a:rPr lang="en-US" sz="1800" dirty="0">
                <a:latin typeface="Futura Medium"/>
                <a:cs typeface="Futura Medium"/>
              </a:rPr>
              <a:t>become</a:t>
            </a:r>
            <a:r>
              <a:rPr lang="en-US" sz="1800" spc="-45" dirty="0">
                <a:latin typeface="Futura Medium"/>
                <a:cs typeface="Futura Medium"/>
              </a:rPr>
              <a:t> </a:t>
            </a:r>
            <a:r>
              <a:rPr lang="en-US" sz="1800" dirty="0">
                <a:latin typeface="Futura Medium"/>
                <a:cs typeface="Futura Medium"/>
              </a:rPr>
              <a:t>scarier</a:t>
            </a:r>
            <a:r>
              <a:rPr lang="en-US" sz="1800" spc="-45" dirty="0">
                <a:latin typeface="Futura Medium"/>
                <a:cs typeface="Futura Medium"/>
              </a:rPr>
              <a:t> </a:t>
            </a:r>
            <a:r>
              <a:rPr lang="en-US" sz="1800" dirty="0">
                <a:latin typeface="Futura Medium"/>
                <a:cs typeface="Futura Medium"/>
              </a:rPr>
              <a:t>and</a:t>
            </a:r>
            <a:r>
              <a:rPr lang="en-US" sz="1800" spc="-55" dirty="0">
                <a:latin typeface="Futura Medium"/>
                <a:cs typeface="Futura Medium"/>
              </a:rPr>
              <a:t> </a:t>
            </a:r>
            <a:r>
              <a:rPr lang="en-US" sz="1800" dirty="0">
                <a:latin typeface="Futura Medium"/>
                <a:cs typeface="Futura Medium"/>
              </a:rPr>
              <a:t>even</a:t>
            </a:r>
            <a:r>
              <a:rPr lang="en-US" sz="1800" spc="-45" dirty="0">
                <a:latin typeface="Futura Medium"/>
                <a:cs typeface="Futura Medium"/>
              </a:rPr>
              <a:t> </a:t>
            </a:r>
            <a:r>
              <a:rPr lang="en-US" sz="1800" dirty="0">
                <a:latin typeface="Futura Medium"/>
                <a:cs typeface="Futura Medium"/>
              </a:rPr>
              <a:t>cataclysmic.</a:t>
            </a:r>
          </a:p>
          <a:p>
            <a:pPr marL="12065" marR="5080">
              <a:lnSpc>
                <a:spcPct val="131100"/>
              </a:lnSpc>
              <a:spcBef>
                <a:spcPts val="170"/>
              </a:spcBef>
              <a:buClr>
                <a:srgbClr val="8BC441"/>
              </a:buClr>
              <a:tabLst>
                <a:tab pos="354965" algn="l"/>
              </a:tabLst>
            </a:pPr>
            <a:endParaRPr lang="en-US" dirty="0">
              <a:latin typeface="Futura Medium"/>
              <a:cs typeface="Futura Medium"/>
            </a:endParaRPr>
          </a:p>
          <a:p>
            <a:pPr marL="12065" marR="5080">
              <a:lnSpc>
                <a:spcPct val="131100"/>
              </a:lnSpc>
              <a:spcBef>
                <a:spcPts val="170"/>
              </a:spcBef>
              <a:buClr>
                <a:srgbClr val="8BC441"/>
              </a:buClr>
              <a:tabLst>
                <a:tab pos="354965" algn="l"/>
              </a:tabLst>
            </a:pPr>
            <a:r>
              <a:rPr lang="en-US" sz="1800" dirty="0">
                <a:latin typeface="Futura Medium"/>
                <a:cs typeface="Futura Medium"/>
              </a:rPr>
              <a:t>Imagine</a:t>
            </a:r>
            <a:r>
              <a:rPr lang="en-US" sz="1800" spc="-45" dirty="0">
                <a:latin typeface="Futura Medium"/>
                <a:cs typeface="Futura Medium"/>
              </a:rPr>
              <a:t> </a:t>
            </a:r>
            <a:r>
              <a:rPr lang="en-US" sz="1800" dirty="0">
                <a:latin typeface="Futura Medium"/>
                <a:cs typeface="Futura Medium"/>
              </a:rPr>
              <a:t>how</a:t>
            </a:r>
            <a:r>
              <a:rPr lang="en-US" sz="1800" spc="-55" dirty="0">
                <a:latin typeface="Futura Medium"/>
                <a:cs typeface="Futura Medium"/>
              </a:rPr>
              <a:t> </a:t>
            </a:r>
            <a:r>
              <a:rPr lang="en-US" sz="1800" dirty="0">
                <a:latin typeface="Futura Medium"/>
                <a:cs typeface="Futura Medium"/>
              </a:rPr>
              <a:t>a</a:t>
            </a:r>
            <a:r>
              <a:rPr lang="en-US" sz="1800" spc="-50" dirty="0">
                <a:latin typeface="Futura Medium"/>
                <a:cs typeface="Futura Medium"/>
              </a:rPr>
              <a:t> </a:t>
            </a:r>
            <a:r>
              <a:rPr lang="en-US" sz="1800" dirty="0">
                <a:latin typeface="Futura Medium"/>
                <a:cs typeface="Futura Medium"/>
              </a:rPr>
              <a:t>medical</a:t>
            </a:r>
            <a:r>
              <a:rPr lang="en-US" sz="1800" spc="-45" dirty="0">
                <a:latin typeface="Futura Medium"/>
                <a:cs typeface="Futura Medium"/>
              </a:rPr>
              <a:t> </a:t>
            </a:r>
            <a:r>
              <a:rPr lang="en-US" sz="1800" spc="-10" dirty="0">
                <a:latin typeface="Futura Medium"/>
                <a:cs typeface="Futura Medium"/>
              </a:rPr>
              <a:t>robot, </a:t>
            </a:r>
            <a:r>
              <a:rPr lang="en-US" sz="1800" dirty="0">
                <a:latin typeface="Futura Medium"/>
                <a:cs typeface="Futura Medium"/>
              </a:rPr>
              <a:t>originally</a:t>
            </a:r>
            <a:r>
              <a:rPr lang="en-US" sz="1800" spc="-55" dirty="0">
                <a:latin typeface="Futura Medium"/>
                <a:cs typeface="Futura Medium"/>
              </a:rPr>
              <a:t> </a:t>
            </a:r>
            <a:r>
              <a:rPr lang="en-US" sz="1800" dirty="0">
                <a:latin typeface="Futura Medium"/>
                <a:cs typeface="Futura Medium"/>
              </a:rPr>
              <a:t>programmed</a:t>
            </a:r>
            <a:r>
              <a:rPr lang="en-US" sz="1800" spc="-50" dirty="0">
                <a:latin typeface="Futura Medium"/>
                <a:cs typeface="Futura Medium"/>
              </a:rPr>
              <a:t> </a:t>
            </a:r>
            <a:r>
              <a:rPr lang="en-US" sz="1800" dirty="0">
                <a:latin typeface="Futura Medium"/>
                <a:cs typeface="Futura Medium"/>
              </a:rPr>
              <a:t>to</a:t>
            </a:r>
            <a:r>
              <a:rPr lang="en-US" sz="1800" spc="-40" dirty="0">
                <a:latin typeface="Futura Medium"/>
                <a:cs typeface="Futura Medium"/>
              </a:rPr>
              <a:t> </a:t>
            </a:r>
            <a:r>
              <a:rPr lang="en-US" sz="1800" dirty="0">
                <a:latin typeface="Futura Medium"/>
                <a:cs typeface="Futura Medium"/>
              </a:rPr>
              <a:t>rid</a:t>
            </a:r>
            <a:r>
              <a:rPr lang="en-US" sz="1800" spc="-50" dirty="0">
                <a:latin typeface="Futura Medium"/>
                <a:cs typeface="Futura Medium"/>
              </a:rPr>
              <a:t> </a:t>
            </a:r>
            <a:r>
              <a:rPr lang="en-US" sz="1800" dirty="0">
                <a:latin typeface="Futura Medium"/>
                <a:cs typeface="Futura Medium"/>
              </a:rPr>
              <a:t>cancer,</a:t>
            </a:r>
            <a:r>
              <a:rPr lang="en-US" sz="1800" spc="-50" dirty="0">
                <a:latin typeface="Futura Medium"/>
                <a:cs typeface="Futura Medium"/>
              </a:rPr>
              <a:t> </a:t>
            </a:r>
            <a:r>
              <a:rPr lang="en-US" sz="1800" dirty="0">
                <a:latin typeface="Futura Medium"/>
                <a:cs typeface="Futura Medium"/>
              </a:rPr>
              <a:t>could</a:t>
            </a:r>
            <a:r>
              <a:rPr lang="en-US" sz="1800" spc="-50" dirty="0">
                <a:latin typeface="Futura Medium"/>
                <a:cs typeface="Futura Medium"/>
              </a:rPr>
              <a:t> </a:t>
            </a:r>
            <a:r>
              <a:rPr lang="en-US" sz="1800" dirty="0">
                <a:latin typeface="Futura Medium"/>
                <a:cs typeface="Futura Medium"/>
              </a:rPr>
              <a:t>conclude</a:t>
            </a:r>
            <a:r>
              <a:rPr lang="en-US" sz="1800" spc="-40" dirty="0">
                <a:latin typeface="Futura Medium"/>
                <a:cs typeface="Futura Medium"/>
              </a:rPr>
              <a:t> </a:t>
            </a:r>
            <a:r>
              <a:rPr lang="en-US" sz="1800" dirty="0">
                <a:latin typeface="Futura Medium"/>
                <a:cs typeface="Futura Medium"/>
              </a:rPr>
              <a:t>that</a:t>
            </a:r>
            <a:r>
              <a:rPr lang="en-US" sz="1800" spc="-50" dirty="0">
                <a:latin typeface="Futura Medium"/>
                <a:cs typeface="Futura Medium"/>
              </a:rPr>
              <a:t> </a:t>
            </a:r>
            <a:r>
              <a:rPr lang="en-US" sz="1800" dirty="0">
                <a:latin typeface="Futura Medium"/>
                <a:cs typeface="Futura Medium"/>
              </a:rPr>
              <a:t>the</a:t>
            </a:r>
            <a:r>
              <a:rPr lang="en-US" sz="1800" spc="-40" dirty="0">
                <a:latin typeface="Futura Medium"/>
                <a:cs typeface="Futura Medium"/>
              </a:rPr>
              <a:t> </a:t>
            </a:r>
            <a:r>
              <a:rPr lang="en-US" sz="1800" dirty="0">
                <a:latin typeface="Futura Medium"/>
                <a:cs typeface="Futura Medium"/>
              </a:rPr>
              <a:t>best</a:t>
            </a:r>
            <a:r>
              <a:rPr lang="en-US" sz="1800" spc="-55" dirty="0">
                <a:latin typeface="Futura Medium"/>
                <a:cs typeface="Futura Medium"/>
              </a:rPr>
              <a:t> </a:t>
            </a:r>
            <a:r>
              <a:rPr lang="en-US" sz="1800" dirty="0">
                <a:latin typeface="Futura Medium"/>
                <a:cs typeface="Futura Medium"/>
              </a:rPr>
              <a:t>way</a:t>
            </a:r>
            <a:r>
              <a:rPr lang="en-US" sz="1800" spc="-50" dirty="0">
                <a:latin typeface="Futura Medium"/>
                <a:cs typeface="Futura Medium"/>
              </a:rPr>
              <a:t> </a:t>
            </a:r>
            <a:r>
              <a:rPr lang="en-US" sz="1800" spc="-25" dirty="0">
                <a:latin typeface="Futura Medium"/>
                <a:cs typeface="Futura Medium"/>
              </a:rPr>
              <a:t>to </a:t>
            </a:r>
            <a:r>
              <a:rPr lang="en-US" sz="1800" dirty="0">
                <a:latin typeface="Futura Medium"/>
                <a:cs typeface="Futura Medium"/>
              </a:rPr>
              <a:t>obliterate</a:t>
            </a:r>
            <a:r>
              <a:rPr lang="en-US" sz="1800" spc="-55" dirty="0">
                <a:latin typeface="Futura Medium"/>
                <a:cs typeface="Futura Medium"/>
              </a:rPr>
              <a:t> </a:t>
            </a:r>
            <a:r>
              <a:rPr lang="en-US" sz="1800" dirty="0">
                <a:latin typeface="Futura Medium"/>
                <a:cs typeface="Futura Medium"/>
              </a:rPr>
              <a:t>cancer</a:t>
            </a:r>
            <a:r>
              <a:rPr lang="en-US" sz="1800" spc="-50" dirty="0">
                <a:latin typeface="Futura Medium"/>
                <a:cs typeface="Futura Medium"/>
              </a:rPr>
              <a:t> </a:t>
            </a:r>
            <a:r>
              <a:rPr lang="en-US" sz="1800" dirty="0">
                <a:latin typeface="Futura Medium"/>
                <a:cs typeface="Futura Medium"/>
              </a:rPr>
              <a:t>is</a:t>
            </a:r>
            <a:r>
              <a:rPr lang="en-US" sz="1800" spc="-65" dirty="0">
                <a:latin typeface="Futura Medium"/>
                <a:cs typeface="Futura Medium"/>
              </a:rPr>
              <a:t> </a:t>
            </a:r>
            <a:r>
              <a:rPr lang="en-US" sz="1800" dirty="0">
                <a:latin typeface="Futura Medium"/>
                <a:cs typeface="Futura Medium"/>
              </a:rPr>
              <a:t>to</a:t>
            </a:r>
            <a:r>
              <a:rPr lang="en-US" sz="1800" spc="-50" dirty="0">
                <a:latin typeface="Futura Medium"/>
                <a:cs typeface="Futura Medium"/>
              </a:rPr>
              <a:t> </a:t>
            </a:r>
            <a:r>
              <a:rPr lang="en-US" sz="1800" dirty="0">
                <a:latin typeface="Futura Medium"/>
                <a:cs typeface="Futura Medium"/>
              </a:rPr>
              <a:t>exterminate</a:t>
            </a:r>
            <a:r>
              <a:rPr lang="en-US" sz="1800" spc="-50" dirty="0">
                <a:latin typeface="Futura Medium"/>
                <a:cs typeface="Futura Medium"/>
              </a:rPr>
              <a:t> </a:t>
            </a:r>
            <a:r>
              <a:rPr lang="en-US" sz="1800" dirty="0">
                <a:latin typeface="Futura Medium"/>
                <a:cs typeface="Futura Medium"/>
              </a:rPr>
              <a:t>humans</a:t>
            </a:r>
            <a:r>
              <a:rPr lang="en-US" sz="1800" spc="-65" dirty="0">
                <a:latin typeface="Futura Medium"/>
                <a:cs typeface="Futura Medium"/>
              </a:rPr>
              <a:t> </a:t>
            </a:r>
            <a:r>
              <a:rPr lang="en-US" sz="1800" dirty="0">
                <a:latin typeface="Futura Medium"/>
                <a:cs typeface="Futura Medium"/>
              </a:rPr>
              <a:t>who</a:t>
            </a:r>
            <a:r>
              <a:rPr lang="en-US" sz="1800" spc="-50" dirty="0">
                <a:latin typeface="Futura Medium"/>
                <a:cs typeface="Futura Medium"/>
              </a:rPr>
              <a:t> </a:t>
            </a:r>
            <a:r>
              <a:rPr lang="en-US" sz="1800" dirty="0">
                <a:latin typeface="Futura Medium"/>
                <a:cs typeface="Futura Medium"/>
              </a:rPr>
              <a:t>are</a:t>
            </a:r>
            <a:r>
              <a:rPr lang="en-US" sz="1800" spc="-50" dirty="0">
                <a:latin typeface="Futura Medium"/>
                <a:cs typeface="Futura Medium"/>
              </a:rPr>
              <a:t> </a:t>
            </a:r>
            <a:r>
              <a:rPr lang="en-US" sz="1800" dirty="0">
                <a:latin typeface="Futura Medium"/>
                <a:cs typeface="Futura Medium"/>
              </a:rPr>
              <a:t>genetically</a:t>
            </a:r>
            <a:r>
              <a:rPr lang="en-US" sz="1800" spc="-65" dirty="0">
                <a:latin typeface="Futura Medium"/>
                <a:cs typeface="Futura Medium"/>
              </a:rPr>
              <a:t> </a:t>
            </a:r>
            <a:r>
              <a:rPr lang="en-US" sz="1800" dirty="0">
                <a:latin typeface="Futura Medium"/>
                <a:cs typeface="Futura Medium"/>
              </a:rPr>
              <a:t>prone</a:t>
            </a:r>
            <a:r>
              <a:rPr lang="en-US" sz="1800" spc="-50" dirty="0">
                <a:latin typeface="Futura Medium"/>
                <a:cs typeface="Futura Medium"/>
              </a:rPr>
              <a:t> </a:t>
            </a:r>
            <a:r>
              <a:rPr lang="en-US" sz="1800" spc="-25" dirty="0">
                <a:latin typeface="Futura Medium"/>
                <a:cs typeface="Futura Medium"/>
              </a:rPr>
              <a:t>to the disease.”</a:t>
            </a:r>
          </a:p>
          <a:p>
            <a:pPr marL="12065" marR="5080">
              <a:lnSpc>
                <a:spcPct val="131100"/>
              </a:lnSpc>
              <a:spcBef>
                <a:spcPts val="170"/>
              </a:spcBef>
              <a:buClr>
                <a:srgbClr val="8BC441"/>
              </a:buClr>
              <a:tabLst>
                <a:tab pos="354965" algn="l"/>
              </a:tabLst>
            </a:pPr>
            <a:r>
              <a:rPr lang="en-US" spc="-25" dirty="0">
                <a:latin typeface="Futura Medium"/>
                <a:cs typeface="Futura Medium"/>
              </a:rPr>
              <a:t>			- Nick </a:t>
            </a:r>
            <a:r>
              <a:rPr lang="en-US" spc="-25" dirty="0" err="1">
                <a:latin typeface="Futura Medium"/>
                <a:cs typeface="Futura Medium"/>
              </a:rPr>
              <a:t>Bilton</a:t>
            </a:r>
            <a:r>
              <a:rPr lang="en-US" spc="-25" dirty="0">
                <a:latin typeface="Futura Medium"/>
                <a:cs typeface="Futura Medium"/>
              </a:rPr>
              <a:t>, tech columnist, NY Times</a:t>
            </a:r>
          </a:p>
          <a:p>
            <a:pPr marL="12065" marR="5080">
              <a:lnSpc>
                <a:spcPct val="131100"/>
              </a:lnSpc>
              <a:spcBef>
                <a:spcPts val="170"/>
              </a:spcBef>
              <a:buClr>
                <a:srgbClr val="8BC441"/>
              </a:buClr>
              <a:tabLst>
                <a:tab pos="354965" algn="l"/>
              </a:tabLst>
            </a:pPr>
            <a:r>
              <a:rPr lang="en-US" spc="-25" dirty="0">
                <a:latin typeface="Futura Medium"/>
                <a:cs typeface="Futura Medium"/>
              </a:rPr>
              <a:t>					        Nov. 5, 20XX </a:t>
            </a:r>
            <a:endParaRPr lang="en-US" sz="1800" dirty="0">
              <a:latin typeface="Futura Medium"/>
              <a:cs typeface="Futura Medium"/>
            </a:endParaRPr>
          </a:p>
        </p:txBody>
      </p:sp>
      <p:sp>
        <p:nvSpPr>
          <p:cNvPr id="2" name="Footer Placeholder 1">
            <a:extLst>
              <a:ext uri="{FF2B5EF4-FFF2-40B4-BE49-F238E27FC236}">
                <a16:creationId xmlns:a16="http://schemas.microsoft.com/office/drawing/2014/main" id="{528DCD74-4FE3-BF96-CB86-37E71676C1F0}"/>
              </a:ext>
            </a:extLst>
          </p:cNvPr>
          <p:cNvSpPr>
            <a:spLocks noGrp="1"/>
          </p:cNvSpPr>
          <p:nvPr>
            <p:ph type="ftr" sz="quarter" idx="11"/>
          </p:nvPr>
        </p:nvSpPr>
        <p:spPr/>
        <p:txBody>
          <a:bodyPr/>
          <a:lstStyle/>
          <a:p>
            <a:r>
              <a:rPr lang="en-US" dirty="0"/>
              <a:t>ISSA International Conference September 2025</a:t>
            </a:r>
          </a:p>
        </p:txBody>
      </p:sp>
      <p:sp>
        <p:nvSpPr>
          <p:cNvPr id="4" name="Slide Number Placeholder 3">
            <a:extLst>
              <a:ext uri="{FF2B5EF4-FFF2-40B4-BE49-F238E27FC236}">
                <a16:creationId xmlns:a16="http://schemas.microsoft.com/office/drawing/2014/main" id="{8B0286AC-E690-78AD-B2AE-A27AD4425025}"/>
              </a:ext>
            </a:extLst>
          </p:cNvPr>
          <p:cNvSpPr>
            <a:spLocks noGrp="1"/>
          </p:cNvSpPr>
          <p:nvPr>
            <p:ph type="sldNum" sz="quarter" idx="12"/>
          </p:nvPr>
        </p:nvSpPr>
        <p:spPr/>
        <p:txBody>
          <a:bodyPr/>
          <a:lstStyle/>
          <a:p>
            <a:fld id="{A5700A92-DB0B-5D44-9E47-521C23FACBE1}" type="slidenum">
              <a:rPr lang="en-US" smtClean="0"/>
              <a:t>2</a:t>
            </a:fld>
            <a:endParaRPr lang="en-US"/>
          </a:p>
        </p:txBody>
      </p:sp>
      <p:sp>
        <p:nvSpPr>
          <p:cNvPr id="7" name="Footer Placeholder 1">
            <a:extLst>
              <a:ext uri="{FF2B5EF4-FFF2-40B4-BE49-F238E27FC236}">
                <a16:creationId xmlns:a16="http://schemas.microsoft.com/office/drawing/2014/main" id="{1F049A4A-D811-4A47-E8BB-6ECB8BCD5ABB}"/>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103708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4CDD2-0728-DFC3-F649-422781D79799}"/>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AI Governance Framework</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ircular diagram with text&#10;&#10;AI-generated content may be incorrect.">
            <a:extLst>
              <a:ext uri="{FF2B5EF4-FFF2-40B4-BE49-F238E27FC236}">
                <a16:creationId xmlns:a16="http://schemas.microsoft.com/office/drawing/2014/main" id="{342CF4E2-E783-0EF3-DF14-2BC02F746245}"/>
              </a:ext>
            </a:extLst>
          </p:cNvPr>
          <p:cNvPicPr>
            <a:picLocks noChangeAspect="1"/>
          </p:cNvPicPr>
          <p:nvPr/>
        </p:nvPicPr>
        <p:blipFill>
          <a:blip r:embed="rId3"/>
          <a:stretch>
            <a:fillRect/>
          </a:stretch>
        </p:blipFill>
        <p:spPr>
          <a:xfrm>
            <a:off x="5922492" y="963783"/>
            <a:ext cx="5536001" cy="4871680"/>
          </a:xfrm>
          <a:prstGeom prst="rect">
            <a:avLst/>
          </a:prstGeom>
        </p:spPr>
      </p:pic>
      <p:sp>
        <p:nvSpPr>
          <p:cNvPr id="4" name="Footer Placeholder 3">
            <a:extLst>
              <a:ext uri="{FF2B5EF4-FFF2-40B4-BE49-F238E27FC236}">
                <a16:creationId xmlns:a16="http://schemas.microsoft.com/office/drawing/2014/main" id="{C6F2A857-344E-8697-39F2-9CA13E1D0F3C}"/>
              </a:ext>
            </a:extLst>
          </p:cNvPr>
          <p:cNvSpPr>
            <a:spLocks noGrp="1"/>
          </p:cNvSpPr>
          <p:nvPr>
            <p:ph type="ftr" sz="quarter" idx="11"/>
          </p:nvPr>
        </p:nvSpPr>
        <p:spPr>
          <a:xfrm>
            <a:off x="4039611"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ISSA International Conference September 2025</a:t>
            </a:r>
          </a:p>
        </p:txBody>
      </p:sp>
      <p:sp>
        <p:nvSpPr>
          <p:cNvPr id="5" name="Slide Number Placeholder 4">
            <a:extLst>
              <a:ext uri="{FF2B5EF4-FFF2-40B4-BE49-F238E27FC236}">
                <a16:creationId xmlns:a16="http://schemas.microsoft.com/office/drawing/2014/main" id="{EAA2DD3F-ED0A-D54D-A0F7-C21BF0746D35}"/>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A5700A92-DB0B-5D44-9E47-521C23FACBE1}" type="slidenum">
              <a:rPr lang="en-US" smtClean="0">
                <a:solidFill>
                  <a:schemeClr val="tx1">
                    <a:tint val="75000"/>
                  </a:schemeClr>
                </a:solidFill>
              </a:rPr>
              <a:pPr>
                <a:spcAft>
                  <a:spcPts val="600"/>
                </a:spcAft>
              </a:pPr>
              <a:t>20</a:t>
            </a:fld>
            <a:endParaRPr lang="en-US">
              <a:solidFill>
                <a:schemeClr val="tx1">
                  <a:tint val="75000"/>
                </a:schemeClr>
              </a:solidFill>
            </a:endParaRPr>
          </a:p>
        </p:txBody>
      </p:sp>
      <p:sp>
        <p:nvSpPr>
          <p:cNvPr id="10" name="Footer Placeholder 1">
            <a:extLst>
              <a:ext uri="{FF2B5EF4-FFF2-40B4-BE49-F238E27FC236}">
                <a16:creationId xmlns:a16="http://schemas.microsoft.com/office/drawing/2014/main" id="{36351676-24BC-CBCD-1C8D-F5A6913C79DF}"/>
              </a:ext>
            </a:extLst>
          </p:cNvPr>
          <p:cNvSpPr txBox="1">
            <a:spLocks/>
          </p:cNvSpPr>
          <p:nvPr/>
        </p:nvSpPr>
        <p:spPr>
          <a:xfrm>
            <a:off x="195855" y="648244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374370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65681E9-1614-8978-9FD8-787988D2B630}"/>
              </a:ext>
            </a:extLst>
          </p:cNvPr>
          <p:cNvGraphicFramePr>
            <a:graphicFrameLocks noGrp="1"/>
          </p:cNvGraphicFramePr>
          <p:nvPr>
            <p:ph idx="1"/>
            <p:extLst>
              <p:ext uri="{D42A27DB-BD31-4B8C-83A1-F6EECF244321}">
                <p14:modId xmlns:p14="http://schemas.microsoft.com/office/powerpoint/2010/main" val="1071379648"/>
              </p:ext>
            </p:extLst>
          </p:nvPr>
        </p:nvGraphicFramePr>
        <p:xfrm>
          <a:off x="643467" y="1030741"/>
          <a:ext cx="10905068" cy="4994710"/>
        </p:xfrm>
        <a:graphic>
          <a:graphicData uri="http://schemas.openxmlformats.org/drawingml/2006/table">
            <a:tbl>
              <a:tblPr firstRow="1" bandRow="1">
                <a:tableStyleId>{5C22544A-7EE6-4342-B048-85BDC9FD1C3A}</a:tableStyleId>
              </a:tblPr>
              <a:tblGrid>
                <a:gridCol w="3025783">
                  <a:extLst>
                    <a:ext uri="{9D8B030D-6E8A-4147-A177-3AD203B41FA5}">
                      <a16:colId xmlns:a16="http://schemas.microsoft.com/office/drawing/2014/main" val="1711628642"/>
                    </a:ext>
                  </a:extLst>
                </a:gridCol>
                <a:gridCol w="2532298">
                  <a:extLst>
                    <a:ext uri="{9D8B030D-6E8A-4147-A177-3AD203B41FA5}">
                      <a16:colId xmlns:a16="http://schemas.microsoft.com/office/drawing/2014/main" val="899498436"/>
                    </a:ext>
                  </a:extLst>
                </a:gridCol>
                <a:gridCol w="2912548">
                  <a:extLst>
                    <a:ext uri="{9D8B030D-6E8A-4147-A177-3AD203B41FA5}">
                      <a16:colId xmlns:a16="http://schemas.microsoft.com/office/drawing/2014/main" val="3523639318"/>
                    </a:ext>
                  </a:extLst>
                </a:gridCol>
                <a:gridCol w="2434439">
                  <a:extLst>
                    <a:ext uri="{9D8B030D-6E8A-4147-A177-3AD203B41FA5}">
                      <a16:colId xmlns:a16="http://schemas.microsoft.com/office/drawing/2014/main" val="1660794160"/>
                    </a:ext>
                  </a:extLst>
                </a:gridCol>
              </a:tblGrid>
              <a:tr h="354304">
                <a:tc>
                  <a:txBody>
                    <a:bodyPr/>
                    <a:lstStyle/>
                    <a:p>
                      <a:pPr algn="ctr"/>
                      <a:r>
                        <a:rPr lang="en-US" sz="1600"/>
                        <a:t> Overarching Frameworks</a:t>
                      </a:r>
                    </a:p>
                  </a:txBody>
                  <a:tcPr marL="80524" marR="80524" marT="40262" marB="40262"/>
                </a:tc>
                <a:tc>
                  <a:txBody>
                    <a:bodyPr/>
                    <a:lstStyle/>
                    <a:p>
                      <a:pPr algn="ctr"/>
                      <a:r>
                        <a:rPr lang="en-US" sz="1600"/>
                        <a:t>  AI Standards</a:t>
                      </a:r>
                    </a:p>
                  </a:txBody>
                  <a:tcPr marL="80524" marR="80524" marT="40262" marB="40262"/>
                </a:tc>
                <a:tc>
                  <a:txBody>
                    <a:bodyPr/>
                    <a:lstStyle/>
                    <a:p>
                      <a:pPr algn="ctr"/>
                      <a:r>
                        <a:rPr lang="en-US" sz="1600"/>
                        <a:t>AI Security</a:t>
                      </a:r>
                    </a:p>
                  </a:txBody>
                  <a:tcPr marL="80524" marR="80524" marT="40262" marB="40262"/>
                </a:tc>
                <a:tc>
                  <a:txBody>
                    <a:bodyPr/>
                    <a:lstStyle/>
                    <a:p>
                      <a:pPr algn="ctr"/>
                      <a:r>
                        <a:rPr lang="en-US" sz="1600"/>
                        <a:t>AI Safety </a:t>
                      </a:r>
                    </a:p>
                  </a:txBody>
                  <a:tcPr marL="80524" marR="80524" marT="40262" marB="40262"/>
                </a:tc>
                <a:extLst>
                  <a:ext uri="{0D108BD9-81ED-4DB2-BD59-A6C34878D82A}">
                    <a16:rowId xmlns:a16="http://schemas.microsoft.com/office/drawing/2014/main" val="1773351041"/>
                  </a:ext>
                </a:extLst>
              </a:tr>
              <a:tr h="1025333">
                <a:tc>
                  <a:txBody>
                    <a:bodyPr/>
                    <a:lstStyle/>
                    <a:p>
                      <a:r>
                        <a:rPr lang="en-US" sz="1500">
                          <a:hlinkClick r:id="rId3"/>
                        </a:rPr>
                        <a:t>NIST AI Risk Management Framework </a:t>
                      </a:r>
                      <a:r>
                        <a:rPr lang="en-US" sz="1500"/>
                        <a:t>(AI RMF)</a:t>
                      </a:r>
                    </a:p>
                  </a:txBody>
                  <a:tcPr marL="80524" marR="80524" marT="40262" marB="402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 </a:t>
                      </a:r>
                      <a:r>
                        <a:rPr lang="en-US" sz="1500" dirty="0">
                          <a:hlinkClick r:id="rId4"/>
                        </a:rPr>
                        <a:t>ISO/IEC 42001 </a:t>
                      </a:r>
                      <a:r>
                        <a:rPr lang="en-US" sz="1500" dirty="0"/>
                        <a:t>Artificial Intelligence Management System</a:t>
                      </a:r>
                    </a:p>
                    <a:p>
                      <a:endParaRPr lang="en-US" sz="1500" dirty="0"/>
                    </a:p>
                  </a:txBody>
                  <a:tcPr marL="80524" marR="80524" marT="40262" marB="40262"/>
                </a:tc>
                <a:tc>
                  <a:txBody>
                    <a:bodyPr/>
                    <a:lstStyle/>
                    <a:p>
                      <a:r>
                        <a:rPr lang="en-US" sz="1500" dirty="0">
                          <a:hlinkClick r:id="rId5"/>
                        </a:rPr>
                        <a:t>ISO/IEC 27090 </a:t>
                      </a:r>
                      <a:r>
                        <a:rPr lang="en-US" sz="1500" dirty="0"/>
                        <a:t>- specifically on AI security is still in draft status and due for final publication in late 2025</a:t>
                      </a:r>
                    </a:p>
                  </a:txBody>
                  <a:tcPr marL="80524" marR="80524" marT="40262" marB="402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OECD’s (Organization for Economic Co-operation and Development) </a:t>
                      </a:r>
                      <a:endParaRPr lang="en-US" sz="1500" dirty="0">
                        <a:hlinkClick r:id="rId6"/>
                      </a:endParaRPr>
                    </a:p>
                    <a:p>
                      <a:r>
                        <a:rPr lang="en-US" sz="1500" dirty="0">
                          <a:hlinkClick r:id="rId6"/>
                        </a:rPr>
                        <a:t>AI Principles</a:t>
                      </a:r>
                      <a:r>
                        <a:rPr lang="en-US" sz="1500" dirty="0"/>
                        <a:t> and </a:t>
                      </a:r>
                      <a:r>
                        <a:rPr lang="en-US" sz="1500" dirty="0">
                          <a:hlinkClick r:id="rId7"/>
                        </a:rPr>
                        <a:t>Ethical OS Toolkit</a:t>
                      </a:r>
                      <a:endParaRPr lang="en-US" sz="1500" dirty="0"/>
                    </a:p>
                  </a:txBody>
                  <a:tcPr marL="80524" marR="80524" marT="40262" marB="40262"/>
                </a:tc>
                <a:extLst>
                  <a:ext uri="{0D108BD9-81ED-4DB2-BD59-A6C34878D82A}">
                    <a16:rowId xmlns:a16="http://schemas.microsoft.com/office/drawing/2014/main" val="1449960195"/>
                  </a:ext>
                </a:extLst>
              </a:tr>
              <a:tr h="797183">
                <a:tc>
                  <a:txBody>
                    <a:bodyPr/>
                    <a:lstStyle/>
                    <a:p>
                      <a:r>
                        <a:rPr lang="en-US" sz="1500" dirty="0">
                          <a:hlinkClick r:id="rId8"/>
                        </a:rPr>
                        <a:t>EU AI Act</a:t>
                      </a:r>
                      <a:endParaRPr lang="en-US" sz="1500" dirty="0"/>
                    </a:p>
                  </a:txBody>
                  <a:tcPr marL="80524" marR="80524" marT="40262" marB="40262"/>
                </a:tc>
                <a:tc>
                  <a:txBody>
                    <a:bodyPr/>
                    <a:lstStyle/>
                    <a:p>
                      <a:r>
                        <a:rPr lang="en-US" sz="1500"/>
                        <a:t>Cloud Security Alliance </a:t>
                      </a:r>
                      <a:r>
                        <a:rPr lang="en-US" sz="1500">
                          <a:hlinkClick r:id="rId9"/>
                        </a:rPr>
                        <a:t>AI Controls Matrix </a:t>
                      </a:r>
                      <a:r>
                        <a:rPr lang="en-US" sz="1500"/>
                        <a:t>(CSA AICM)</a:t>
                      </a:r>
                    </a:p>
                  </a:txBody>
                  <a:tcPr marL="80524" marR="80524" marT="40262" marB="40262"/>
                </a:tc>
                <a:tc>
                  <a:txBody>
                    <a:bodyPr/>
                    <a:lstStyle/>
                    <a:p>
                      <a:r>
                        <a:rPr lang="en-US" sz="1500">
                          <a:hlinkClick r:id="rId10"/>
                        </a:rPr>
                        <a:t>OWASP AI Security &amp; Privacy Guide </a:t>
                      </a:r>
                      <a:r>
                        <a:rPr lang="en-US" sz="1500"/>
                        <a:t> and OWASP </a:t>
                      </a:r>
                      <a:r>
                        <a:rPr lang="en-US" sz="1500">
                          <a:hlinkClick r:id="rId11"/>
                        </a:rPr>
                        <a:t>GenAI Security Project </a:t>
                      </a:r>
                      <a:endParaRPr lang="en-US" sz="1500"/>
                    </a:p>
                  </a:txBody>
                  <a:tcPr marL="80524" marR="80524" marT="40262" marB="40262"/>
                </a:tc>
                <a:tc>
                  <a:txBody>
                    <a:bodyPr/>
                    <a:lstStyle/>
                    <a:p>
                      <a:r>
                        <a:rPr lang="en-US" sz="1500"/>
                        <a:t>IEEE </a:t>
                      </a:r>
                      <a:r>
                        <a:rPr lang="en-US" sz="1500">
                          <a:hlinkClick r:id="rId12"/>
                        </a:rPr>
                        <a:t>Ethically Aligned Design</a:t>
                      </a:r>
                      <a:endParaRPr lang="en-US" sz="1500"/>
                    </a:p>
                  </a:txBody>
                  <a:tcPr marL="80524" marR="80524" marT="40262" marB="40262"/>
                </a:tc>
                <a:extLst>
                  <a:ext uri="{0D108BD9-81ED-4DB2-BD59-A6C34878D82A}">
                    <a16:rowId xmlns:a16="http://schemas.microsoft.com/office/drawing/2014/main" val="414938976"/>
                  </a:ext>
                </a:extLst>
              </a:tr>
              <a:tr h="569033">
                <a:tc>
                  <a:txBody>
                    <a:bodyPr/>
                    <a:lstStyle/>
                    <a:p>
                      <a:r>
                        <a:rPr lang="en-US" sz="1500"/>
                        <a:t> </a:t>
                      </a:r>
                      <a:r>
                        <a:rPr lang="en-US" sz="1500">
                          <a:hlinkClick r:id="rId13"/>
                        </a:rPr>
                        <a:t>Google Secure AI Framework </a:t>
                      </a:r>
                      <a:r>
                        <a:rPr lang="en-US" sz="1500"/>
                        <a:t>(SAIF)</a:t>
                      </a:r>
                      <a:endParaRPr lang="en-US" sz="1500" dirty="0"/>
                    </a:p>
                  </a:txBody>
                  <a:tcPr marL="80524" marR="80524" marT="40262" marB="40262"/>
                </a:tc>
                <a:tc>
                  <a:txBody>
                    <a:bodyPr/>
                    <a:lstStyle/>
                    <a:p>
                      <a:r>
                        <a:rPr lang="en-US" sz="1500">
                          <a:hlinkClick r:id="rId14"/>
                        </a:rPr>
                        <a:t>ISO/IEC 22989</a:t>
                      </a:r>
                      <a:r>
                        <a:rPr lang="en-US" sz="1500"/>
                        <a:t> AI Terminology</a:t>
                      </a:r>
                    </a:p>
                  </a:txBody>
                  <a:tcPr marL="80524" marR="80524" marT="40262" marB="40262"/>
                </a:tc>
                <a:tc>
                  <a:txBody>
                    <a:bodyPr/>
                    <a:lstStyle/>
                    <a:p>
                      <a:r>
                        <a:rPr lang="en-US" sz="1500"/>
                        <a:t>SANS </a:t>
                      </a:r>
                      <a:r>
                        <a:rPr lang="en-US" sz="1500">
                          <a:hlinkClick r:id="rId15"/>
                        </a:rPr>
                        <a:t>Critical AI Security Guidelines on Github</a:t>
                      </a:r>
                      <a:endParaRPr lang="en-US" sz="1500"/>
                    </a:p>
                  </a:txBody>
                  <a:tcPr marL="80524" marR="80524" marT="40262" marB="40262"/>
                </a:tc>
                <a:tc>
                  <a:txBody>
                    <a:bodyPr/>
                    <a:lstStyle/>
                    <a:p>
                      <a:r>
                        <a:rPr lang="en-US" sz="1500"/>
                        <a:t>UNESCO </a:t>
                      </a:r>
                      <a:r>
                        <a:rPr lang="en-US" sz="1500">
                          <a:hlinkClick r:id="rId16"/>
                        </a:rPr>
                        <a:t>AI Ethics Recommendations</a:t>
                      </a:r>
                      <a:endParaRPr lang="en-US" sz="1500"/>
                    </a:p>
                  </a:txBody>
                  <a:tcPr marL="80524" marR="80524" marT="40262" marB="40262"/>
                </a:tc>
                <a:extLst>
                  <a:ext uri="{0D108BD9-81ED-4DB2-BD59-A6C34878D82A}">
                    <a16:rowId xmlns:a16="http://schemas.microsoft.com/office/drawing/2014/main" val="3248382497"/>
                  </a:ext>
                </a:extLst>
              </a:tr>
              <a:tr h="1481633">
                <a:tc>
                  <a:txBody>
                    <a:bodyPr/>
                    <a:lstStyle/>
                    <a:p>
                      <a:r>
                        <a:rPr lang="en-US" sz="1500" dirty="0">
                          <a:hlinkClick r:id="rId17"/>
                        </a:rPr>
                        <a:t>Microsoft AI Governance Model</a:t>
                      </a:r>
                      <a:endParaRPr lang="en-US" sz="1500" dirty="0"/>
                    </a:p>
                  </a:txBody>
                  <a:tcPr marL="80524" marR="80524" marT="40262" marB="40262"/>
                </a:tc>
                <a:tc>
                  <a:txBody>
                    <a:bodyPr/>
                    <a:lstStyle/>
                    <a:p>
                      <a:r>
                        <a:rPr lang="en-US" sz="1500">
                          <a:hlinkClick r:id="rId18"/>
                        </a:rPr>
                        <a:t>ISO/IEC 24028 </a:t>
                      </a:r>
                      <a:r>
                        <a:rPr lang="en-US" sz="1500"/>
                        <a:t>AI Security Standards</a:t>
                      </a:r>
                    </a:p>
                  </a:txBody>
                  <a:tcPr marL="80524" marR="80524" marT="40262" marB="40262"/>
                </a:tc>
                <a:tc>
                  <a:txBody>
                    <a:bodyPr/>
                    <a:lstStyle/>
                    <a:p>
                      <a:r>
                        <a:rPr lang="en-US" sz="1500" dirty="0">
                          <a:hlinkClick r:id="rId19"/>
                        </a:rPr>
                        <a:t>MITRE ATLAS</a:t>
                      </a:r>
                      <a:r>
                        <a:rPr lang="en-US" sz="1500" dirty="0"/>
                        <a:t> (A</a:t>
                      </a:r>
                      <a:r>
                        <a:rPr lang="en-US" sz="1500" b="0" i="0" u="none" strike="noStrike" kern="1200" dirty="0">
                          <a:solidFill>
                            <a:schemeClr val="dk1"/>
                          </a:solidFill>
                          <a:effectLst/>
                          <a:latin typeface="+mn-lt"/>
                          <a:ea typeface="+mn-ea"/>
                          <a:cs typeface="+mn-cs"/>
                        </a:rPr>
                        <a:t>dversarial Threat Landscape for Artificial-Intelligence Systems) </a:t>
                      </a:r>
                      <a:r>
                        <a:rPr lang="en-US" sz="1500" dirty="0"/>
                        <a:t>Framework</a:t>
                      </a:r>
                    </a:p>
                  </a:txBody>
                  <a:tcPr marL="80524" marR="80524" marT="40262" marB="40262"/>
                </a:tc>
                <a:tc>
                  <a:txBody>
                    <a:bodyPr/>
                    <a:lstStyle/>
                    <a:p>
                      <a:r>
                        <a:rPr lang="en-US" sz="1500"/>
                        <a:t>Partnership for AI Safety (</a:t>
                      </a:r>
                      <a:r>
                        <a:rPr lang="en-US" sz="1500">
                          <a:hlinkClick r:id="rId20"/>
                        </a:rPr>
                        <a:t>PIA</a:t>
                      </a:r>
                      <a:r>
                        <a:rPr lang="en-US" sz="1500"/>
                        <a:t>):</a:t>
                      </a:r>
                    </a:p>
                    <a:p>
                      <a:r>
                        <a:rPr lang="en-US" sz="1500">
                          <a:hlinkClick r:id="rId21"/>
                        </a:rPr>
                        <a:t>Safe Foundation Model Deployment</a:t>
                      </a:r>
                      <a:r>
                        <a:rPr lang="en-US" sz="1500"/>
                        <a:t> and </a:t>
                      </a:r>
                      <a:r>
                        <a:rPr lang="en-US" sz="1500">
                          <a:hlinkClick r:id="rId22"/>
                        </a:rPr>
                        <a:t>Responsible Practices for Synthetic Media</a:t>
                      </a:r>
                      <a:endParaRPr lang="en-US" sz="1500"/>
                    </a:p>
                  </a:txBody>
                  <a:tcPr marL="80524" marR="80524" marT="40262" marB="40262"/>
                </a:tc>
                <a:extLst>
                  <a:ext uri="{0D108BD9-81ED-4DB2-BD59-A6C34878D82A}">
                    <a16:rowId xmlns:a16="http://schemas.microsoft.com/office/drawing/2014/main" val="3631424825"/>
                  </a:ext>
                </a:extLst>
              </a:tr>
              <a:tr h="569033">
                <a:tc>
                  <a:txBody>
                    <a:bodyPr/>
                    <a:lstStyle/>
                    <a:p>
                      <a:endParaRPr lang="en-US" sz="1500" dirty="0"/>
                    </a:p>
                  </a:txBody>
                  <a:tcPr marL="80524" marR="80524" marT="40262" marB="40262"/>
                </a:tc>
                <a:tc>
                  <a:txBody>
                    <a:bodyPr/>
                    <a:lstStyle/>
                    <a:p>
                      <a:endParaRPr lang="en-US" sz="1500"/>
                    </a:p>
                  </a:txBody>
                  <a:tcPr marL="80524" marR="80524" marT="40262" marB="40262"/>
                </a:tc>
                <a:tc>
                  <a:txBody>
                    <a:bodyPr/>
                    <a:lstStyle/>
                    <a:p>
                      <a:r>
                        <a:rPr lang="en-US" sz="1500" dirty="0">
                          <a:hlinkClick r:id="rId23"/>
                        </a:rPr>
                        <a:t>AI Incident Database</a:t>
                      </a:r>
                      <a:endParaRPr lang="en-US" sz="1500" dirty="0"/>
                    </a:p>
                  </a:txBody>
                  <a:tcPr marL="80524" marR="80524" marT="40262" marB="40262"/>
                </a:tc>
                <a:tc>
                  <a:txBody>
                    <a:bodyPr/>
                    <a:lstStyle/>
                    <a:p>
                      <a:endParaRPr lang="en-US" sz="1500" dirty="0"/>
                    </a:p>
                  </a:txBody>
                  <a:tcPr marL="80524" marR="80524" marT="40262" marB="40262"/>
                </a:tc>
                <a:extLst>
                  <a:ext uri="{0D108BD9-81ED-4DB2-BD59-A6C34878D82A}">
                    <a16:rowId xmlns:a16="http://schemas.microsoft.com/office/drawing/2014/main" val="2197861303"/>
                  </a:ext>
                </a:extLst>
              </a:tr>
            </a:tbl>
          </a:graphicData>
        </a:graphic>
      </p:graphicFrame>
      <p:sp>
        <p:nvSpPr>
          <p:cNvPr id="7" name="Footer Placeholder 6">
            <a:extLst>
              <a:ext uri="{FF2B5EF4-FFF2-40B4-BE49-F238E27FC236}">
                <a16:creationId xmlns:a16="http://schemas.microsoft.com/office/drawing/2014/main" id="{B3E9FEC4-E18B-0630-1AA6-CA0244271FBB}"/>
              </a:ext>
            </a:extLst>
          </p:cNvPr>
          <p:cNvSpPr>
            <a:spLocks noGrp="1"/>
          </p:cNvSpPr>
          <p:nvPr>
            <p:ph type="ftr" sz="quarter" idx="11"/>
          </p:nvPr>
        </p:nvSpPr>
        <p:spPr/>
        <p:txBody>
          <a:bodyPr/>
          <a:lstStyle/>
          <a:p>
            <a:r>
              <a:rPr lang="en-US"/>
              <a:t>ISSA International Conference September 2025</a:t>
            </a:r>
          </a:p>
        </p:txBody>
      </p:sp>
      <p:sp>
        <p:nvSpPr>
          <p:cNvPr id="8" name="Slide Number Placeholder 7">
            <a:extLst>
              <a:ext uri="{FF2B5EF4-FFF2-40B4-BE49-F238E27FC236}">
                <a16:creationId xmlns:a16="http://schemas.microsoft.com/office/drawing/2014/main" id="{0C51CAC7-22B6-F5A0-B411-B59DBB743FEA}"/>
              </a:ext>
            </a:extLst>
          </p:cNvPr>
          <p:cNvSpPr>
            <a:spLocks noGrp="1"/>
          </p:cNvSpPr>
          <p:nvPr>
            <p:ph type="sldNum" sz="quarter" idx="12"/>
          </p:nvPr>
        </p:nvSpPr>
        <p:spPr/>
        <p:txBody>
          <a:bodyPr/>
          <a:lstStyle/>
          <a:p>
            <a:fld id="{A5700A92-DB0B-5D44-9E47-521C23FACBE1}" type="slidenum">
              <a:rPr lang="en-US" smtClean="0"/>
              <a:t>21</a:t>
            </a:fld>
            <a:endParaRPr lang="en-US"/>
          </a:p>
        </p:txBody>
      </p:sp>
      <p:sp>
        <p:nvSpPr>
          <p:cNvPr id="10" name="Footer Placeholder 1">
            <a:extLst>
              <a:ext uri="{FF2B5EF4-FFF2-40B4-BE49-F238E27FC236}">
                <a16:creationId xmlns:a16="http://schemas.microsoft.com/office/drawing/2014/main" id="{D3E55D44-CDA8-DF27-F0B1-CA7C4027AD7C}"/>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
        <p:nvSpPr>
          <p:cNvPr id="2" name="TextBox 1">
            <a:extLst>
              <a:ext uri="{FF2B5EF4-FFF2-40B4-BE49-F238E27FC236}">
                <a16:creationId xmlns:a16="http://schemas.microsoft.com/office/drawing/2014/main" id="{614FA2F2-390B-72C3-A58F-D30A25C29DFD}"/>
              </a:ext>
            </a:extLst>
          </p:cNvPr>
          <p:cNvSpPr txBox="1"/>
          <p:nvPr/>
        </p:nvSpPr>
        <p:spPr>
          <a:xfrm>
            <a:off x="1547265" y="186218"/>
            <a:ext cx="5849578" cy="646331"/>
          </a:xfrm>
          <a:prstGeom prst="rect">
            <a:avLst/>
          </a:prstGeom>
          <a:noFill/>
        </p:spPr>
        <p:txBody>
          <a:bodyPr wrap="square" rtlCol="0">
            <a:spAutoFit/>
          </a:bodyPr>
          <a:lstStyle/>
          <a:p>
            <a:r>
              <a:rPr lang="en-US" sz="3600" dirty="0"/>
              <a:t>Additional Resources</a:t>
            </a:r>
          </a:p>
        </p:txBody>
      </p:sp>
    </p:spTree>
    <p:extLst>
      <p:ext uri="{BB962C8B-B14F-4D97-AF65-F5344CB8AC3E}">
        <p14:creationId xmlns:p14="http://schemas.microsoft.com/office/powerpoint/2010/main" val="235752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D40BF-C02C-86E7-19D8-7B562E19A800}"/>
              </a:ext>
            </a:extLst>
          </p:cNvPr>
          <p:cNvSpPr>
            <a:spLocks noGrp="1"/>
          </p:cNvSpPr>
          <p:nvPr>
            <p:ph type="title"/>
          </p:nvPr>
        </p:nvSpPr>
        <p:spPr>
          <a:xfrm>
            <a:off x="640080" y="325369"/>
            <a:ext cx="4368602" cy="1956841"/>
          </a:xfrm>
        </p:spPr>
        <p:txBody>
          <a:bodyPr anchor="b">
            <a:normAutofit fontScale="90000"/>
          </a:bodyPr>
          <a:lstStyle/>
          <a:p>
            <a:r>
              <a:rPr lang="en-US" sz="5400" dirty="0"/>
              <a:t>Closing with a word to the wise…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3F73AD2-1C3B-8C6E-360A-82A98DAE3A1F}"/>
              </a:ext>
            </a:extLst>
          </p:cNvPr>
          <p:cNvPicPr>
            <a:picLocks noChangeAspect="1"/>
          </p:cNvPicPr>
          <p:nvPr/>
        </p:nvPicPr>
        <p:blipFill>
          <a:blip r:embed="rId3"/>
          <a:srcRect l="847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Footer Placeholder 5">
            <a:extLst>
              <a:ext uri="{FF2B5EF4-FFF2-40B4-BE49-F238E27FC236}">
                <a16:creationId xmlns:a16="http://schemas.microsoft.com/office/drawing/2014/main" id="{B446A8C2-B7D0-D633-6007-B550A1F32800}"/>
              </a:ext>
            </a:extLst>
          </p:cNvPr>
          <p:cNvSpPr>
            <a:spLocks noGrp="1"/>
          </p:cNvSpPr>
          <p:nvPr>
            <p:ph type="ftr" sz="quarter" idx="11"/>
          </p:nvPr>
        </p:nvSpPr>
        <p:spPr/>
        <p:txBody>
          <a:bodyPr/>
          <a:lstStyle/>
          <a:p>
            <a:r>
              <a:rPr lang="en-US"/>
              <a:t>ISSA International Conference September 2025</a:t>
            </a:r>
          </a:p>
        </p:txBody>
      </p:sp>
      <p:sp>
        <p:nvSpPr>
          <p:cNvPr id="7" name="Slide Number Placeholder 6">
            <a:extLst>
              <a:ext uri="{FF2B5EF4-FFF2-40B4-BE49-F238E27FC236}">
                <a16:creationId xmlns:a16="http://schemas.microsoft.com/office/drawing/2014/main" id="{43EED4CD-9A4D-799F-5477-4BDA0BF0A7A3}"/>
              </a:ext>
            </a:extLst>
          </p:cNvPr>
          <p:cNvSpPr>
            <a:spLocks noGrp="1"/>
          </p:cNvSpPr>
          <p:nvPr>
            <p:ph type="sldNum" sz="quarter" idx="12"/>
          </p:nvPr>
        </p:nvSpPr>
        <p:spPr/>
        <p:txBody>
          <a:bodyPr/>
          <a:lstStyle/>
          <a:p>
            <a:fld id="{A5700A92-DB0B-5D44-9E47-521C23FACBE1}" type="slidenum">
              <a:rPr lang="en-US" smtClean="0"/>
              <a:t>22</a:t>
            </a:fld>
            <a:endParaRPr lang="en-US"/>
          </a:p>
        </p:txBody>
      </p:sp>
      <p:sp>
        <p:nvSpPr>
          <p:cNvPr id="8" name="Footer Placeholder 1">
            <a:extLst>
              <a:ext uri="{FF2B5EF4-FFF2-40B4-BE49-F238E27FC236}">
                <a16:creationId xmlns:a16="http://schemas.microsoft.com/office/drawing/2014/main" id="{4677A26D-EC97-6DC4-F5CD-7D412DE476FD}"/>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
        <p:nvSpPr>
          <p:cNvPr id="3" name="Content Placeholder 2">
            <a:extLst>
              <a:ext uri="{FF2B5EF4-FFF2-40B4-BE49-F238E27FC236}">
                <a16:creationId xmlns:a16="http://schemas.microsoft.com/office/drawing/2014/main" id="{D1857C8C-1D4F-58C7-4F79-5213ACE2D5B4}"/>
              </a:ext>
            </a:extLst>
          </p:cNvPr>
          <p:cNvSpPr>
            <a:spLocks noGrp="1"/>
          </p:cNvSpPr>
          <p:nvPr>
            <p:ph idx="1"/>
          </p:nvPr>
        </p:nvSpPr>
        <p:spPr>
          <a:xfrm>
            <a:off x="639763" y="2873375"/>
            <a:ext cx="4243387" cy="3319463"/>
          </a:xfrm>
        </p:spPr>
        <p:txBody>
          <a:bodyPr>
            <a:normAutofit fontScale="92500" lnSpcReduction="20000"/>
          </a:bodyPr>
          <a:lstStyle/>
          <a:p>
            <a:r>
              <a:rPr lang="en-US" dirty="0"/>
              <a:t>The basics are there &amp; align with Cyber &amp; Privacy</a:t>
            </a:r>
          </a:p>
          <a:p>
            <a:r>
              <a:rPr lang="en-US" dirty="0"/>
              <a:t>Additional aspects of Safety, take Privacy one step  further</a:t>
            </a:r>
          </a:p>
          <a:p>
            <a:r>
              <a:rPr lang="en-US" dirty="0"/>
              <a:t>Resources available </a:t>
            </a:r>
          </a:p>
          <a:p>
            <a:r>
              <a:rPr lang="en-US" dirty="0"/>
              <a:t>Governance is key</a:t>
            </a:r>
          </a:p>
          <a:p>
            <a:r>
              <a:rPr lang="en-US" dirty="0"/>
              <a:t>Focus, focus, focus to battle info overload</a:t>
            </a:r>
          </a:p>
        </p:txBody>
      </p:sp>
    </p:spTree>
    <p:extLst>
      <p:ext uri="{BB962C8B-B14F-4D97-AF65-F5344CB8AC3E}">
        <p14:creationId xmlns:p14="http://schemas.microsoft.com/office/powerpoint/2010/main" val="225573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D8B2A15-F8CF-2DE8-2605-3DC3332AD541}"/>
              </a:ext>
            </a:extLst>
          </p:cNvPr>
          <p:cNvSpPr>
            <a:spLocks noGrp="1"/>
          </p:cNvSpPr>
          <p:nvPr>
            <p:ph type="ctrTitle"/>
          </p:nvPr>
        </p:nvSpPr>
        <p:spPr>
          <a:xfrm>
            <a:off x="5751094" y="1058780"/>
            <a:ext cx="5602705" cy="3092116"/>
          </a:xfrm>
        </p:spPr>
        <p:txBody>
          <a:bodyPr anchor="ctr">
            <a:normAutofit/>
          </a:bodyPr>
          <a:lstStyle/>
          <a:p>
            <a:pPr algn="l"/>
            <a:r>
              <a:rPr lang="en-US" sz="5200" dirty="0"/>
              <a:t>Thank you!</a:t>
            </a:r>
          </a:p>
        </p:txBody>
      </p:sp>
      <p:sp>
        <p:nvSpPr>
          <p:cNvPr id="3" name="Subtitle 2">
            <a:extLst>
              <a:ext uri="{FF2B5EF4-FFF2-40B4-BE49-F238E27FC236}">
                <a16:creationId xmlns:a16="http://schemas.microsoft.com/office/drawing/2014/main" id="{B1B9AFBC-C435-6933-8CAD-A1CE3BC11064}"/>
              </a:ext>
            </a:extLst>
          </p:cNvPr>
          <p:cNvSpPr>
            <a:spLocks noGrp="1"/>
          </p:cNvSpPr>
          <p:nvPr>
            <p:ph type="subTitle" idx="1"/>
          </p:nvPr>
        </p:nvSpPr>
        <p:spPr>
          <a:xfrm>
            <a:off x="838200" y="5041616"/>
            <a:ext cx="3781926" cy="1246472"/>
          </a:xfrm>
        </p:spPr>
        <p:txBody>
          <a:bodyPr anchor="ctr">
            <a:normAutofit/>
          </a:bodyPr>
          <a:lstStyle/>
          <a:p>
            <a:pPr algn="l"/>
            <a:r>
              <a:rPr lang="en-US" sz="2000"/>
              <a:t>Candy Alexander, CISSP CISM</a:t>
            </a:r>
          </a:p>
          <a:p>
            <a:pPr algn="l"/>
            <a:r>
              <a:rPr lang="en-US" sz="2000"/>
              <a:t>Alexander Advisory Services</a:t>
            </a:r>
          </a:p>
          <a:p>
            <a:pPr algn="l"/>
            <a:r>
              <a:rPr lang="en-US" sz="2000">
                <a:hlinkClick r:id="rId2"/>
              </a:rPr>
              <a:t>Candy@Alexander-Advisory.com</a:t>
            </a:r>
            <a:endParaRPr lang="en-US" sz="2000"/>
          </a:p>
          <a:p>
            <a:pPr algn="l"/>
            <a:endParaRPr lang="en-US" sz="2000"/>
          </a:p>
        </p:txBody>
      </p:sp>
    </p:spTree>
    <p:extLst>
      <p:ext uri="{BB962C8B-B14F-4D97-AF65-F5344CB8AC3E}">
        <p14:creationId xmlns:p14="http://schemas.microsoft.com/office/powerpoint/2010/main" val="317239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raft alphabet on a black surface">
            <a:extLst>
              <a:ext uri="{FF2B5EF4-FFF2-40B4-BE49-F238E27FC236}">
                <a16:creationId xmlns:a16="http://schemas.microsoft.com/office/drawing/2014/main" id="{4FB6370B-CFA1-E0E3-8963-CC49B1F10EDE}"/>
              </a:ext>
            </a:extLst>
          </p:cNvPr>
          <p:cNvPicPr>
            <a:picLocks noChangeAspect="1"/>
          </p:cNvPicPr>
          <p:nvPr/>
        </p:nvPicPr>
        <p:blipFill>
          <a:blip r:embed="rId3"/>
          <a:srcRect t="8322" r="-1" b="7386"/>
          <a:stretch>
            <a:fillRect/>
          </a:stretch>
        </p:blipFill>
        <p:spPr>
          <a:xfrm>
            <a:off x="20" y="10"/>
            <a:ext cx="12188932" cy="6857990"/>
          </a:xfrm>
          <a:prstGeom prst="rect">
            <a:avLst/>
          </a:prstGeom>
        </p:spPr>
      </p:pic>
      <p:sp>
        <p:nvSpPr>
          <p:cNvPr id="18" name="Freeform: Shape 17">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1514D0-537A-2EC3-4E18-E95A790873C0}"/>
              </a:ext>
            </a:extLst>
          </p:cNvPr>
          <p:cNvSpPr>
            <a:spLocks noGrp="1"/>
          </p:cNvSpPr>
          <p:nvPr>
            <p:ph type="title"/>
          </p:nvPr>
        </p:nvSpPr>
        <p:spPr>
          <a:xfrm>
            <a:off x="6096000" y="3657600"/>
            <a:ext cx="5257799" cy="1878144"/>
          </a:xfrm>
        </p:spPr>
        <p:txBody>
          <a:bodyPr vert="horz" lIns="91440" tIns="45720" rIns="91440" bIns="45720" rtlCol="0" anchor="b">
            <a:normAutofit fontScale="90000"/>
          </a:bodyPr>
          <a:lstStyle/>
          <a:p>
            <a:r>
              <a:rPr lang="en-US" dirty="0"/>
              <a:t>Common definitions</a:t>
            </a:r>
            <a:br>
              <a:rPr lang="en-US" dirty="0"/>
            </a:br>
            <a:r>
              <a:rPr lang="en-US" dirty="0"/>
              <a:t>because words matter..</a:t>
            </a:r>
          </a:p>
        </p:txBody>
      </p:sp>
      <p:sp>
        <p:nvSpPr>
          <p:cNvPr id="3" name="Footer Placeholder 2">
            <a:extLst>
              <a:ext uri="{FF2B5EF4-FFF2-40B4-BE49-F238E27FC236}">
                <a16:creationId xmlns:a16="http://schemas.microsoft.com/office/drawing/2014/main" id="{E18D732B-8A42-A2DC-4AFF-E5B4093B06D9}"/>
              </a:ext>
            </a:extLst>
          </p:cNvPr>
          <p:cNvSpPr>
            <a:spLocks noGrp="1"/>
          </p:cNvSpPr>
          <p:nvPr>
            <p:ph type="ftr" sz="quarter" idx="11"/>
          </p:nvPr>
        </p:nvSpPr>
        <p:spPr/>
        <p:txBody>
          <a:bodyPr/>
          <a:lstStyle/>
          <a:p>
            <a:r>
              <a:rPr lang="en-US"/>
              <a:t>ISSA International Conference September 2025</a:t>
            </a:r>
          </a:p>
        </p:txBody>
      </p:sp>
      <p:sp>
        <p:nvSpPr>
          <p:cNvPr id="4" name="Slide Number Placeholder 3">
            <a:extLst>
              <a:ext uri="{FF2B5EF4-FFF2-40B4-BE49-F238E27FC236}">
                <a16:creationId xmlns:a16="http://schemas.microsoft.com/office/drawing/2014/main" id="{C52606D3-DD02-8109-362B-B88FAD2FA2BC}"/>
              </a:ext>
            </a:extLst>
          </p:cNvPr>
          <p:cNvSpPr>
            <a:spLocks noGrp="1"/>
          </p:cNvSpPr>
          <p:nvPr>
            <p:ph type="sldNum" sz="quarter" idx="12"/>
          </p:nvPr>
        </p:nvSpPr>
        <p:spPr/>
        <p:txBody>
          <a:bodyPr/>
          <a:lstStyle/>
          <a:p>
            <a:fld id="{A5700A92-DB0B-5D44-9E47-521C23FACBE1}" type="slidenum">
              <a:rPr lang="en-US" smtClean="0"/>
              <a:t>3</a:t>
            </a:fld>
            <a:endParaRPr lang="en-US"/>
          </a:p>
        </p:txBody>
      </p:sp>
      <p:sp>
        <p:nvSpPr>
          <p:cNvPr id="6" name="Footer Placeholder 1">
            <a:extLst>
              <a:ext uri="{FF2B5EF4-FFF2-40B4-BE49-F238E27FC236}">
                <a16:creationId xmlns:a16="http://schemas.microsoft.com/office/drawing/2014/main" id="{FB1749E3-D278-2B8E-7ECE-203A1E0ED644}"/>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419933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itle 22">
            <a:extLst>
              <a:ext uri="{FF2B5EF4-FFF2-40B4-BE49-F238E27FC236}">
                <a16:creationId xmlns:a16="http://schemas.microsoft.com/office/drawing/2014/main" id="{22DBDB53-E613-1AF8-8875-6A0DC0E7D9C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AI Buzzwords</a:t>
            </a:r>
          </a:p>
        </p:txBody>
      </p:sp>
      <p:pic>
        <p:nvPicPr>
          <p:cNvPr id="36" name="Picture 35">
            <a:extLst>
              <a:ext uri="{FF2B5EF4-FFF2-40B4-BE49-F238E27FC236}">
                <a16:creationId xmlns:a16="http://schemas.microsoft.com/office/drawing/2014/main" id="{B957DF9B-B6BA-F262-8D85-6EBB828B8B9F}"/>
              </a:ext>
            </a:extLst>
          </p:cNvPr>
          <p:cNvPicPr>
            <a:picLocks noChangeAspect="1"/>
          </p:cNvPicPr>
          <p:nvPr/>
        </p:nvPicPr>
        <p:blipFill>
          <a:blip r:embed="rId3"/>
          <a:stretch>
            <a:fillRect/>
          </a:stretch>
        </p:blipFill>
        <p:spPr>
          <a:xfrm>
            <a:off x="5962625" y="578738"/>
            <a:ext cx="5574901" cy="5670549"/>
          </a:xfrm>
          <a:prstGeom prst="rect">
            <a:avLst/>
          </a:prstGeom>
        </p:spPr>
      </p:pic>
      <p:sp>
        <p:nvSpPr>
          <p:cNvPr id="2" name="Footer Placeholder 1">
            <a:extLst>
              <a:ext uri="{FF2B5EF4-FFF2-40B4-BE49-F238E27FC236}">
                <a16:creationId xmlns:a16="http://schemas.microsoft.com/office/drawing/2014/main" id="{026DB0D4-5E97-B264-16F5-6A594E53E0DB}"/>
              </a:ext>
            </a:extLst>
          </p:cNvPr>
          <p:cNvSpPr>
            <a:spLocks noGrp="1"/>
          </p:cNvSpPr>
          <p:nvPr>
            <p:ph type="ftr" sz="quarter" idx="11"/>
          </p:nvPr>
        </p:nvSpPr>
        <p:spPr/>
        <p:txBody>
          <a:bodyPr/>
          <a:lstStyle/>
          <a:p>
            <a:r>
              <a:rPr lang="en-US"/>
              <a:t>ISSA International Conference September 2025</a:t>
            </a:r>
          </a:p>
        </p:txBody>
      </p:sp>
      <p:sp>
        <p:nvSpPr>
          <p:cNvPr id="3" name="Slide Number Placeholder 2">
            <a:extLst>
              <a:ext uri="{FF2B5EF4-FFF2-40B4-BE49-F238E27FC236}">
                <a16:creationId xmlns:a16="http://schemas.microsoft.com/office/drawing/2014/main" id="{8B7F1516-1AA5-4ED6-33DE-C82CD4549DBE}"/>
              </a:ext>
            </a:extLst>
          </p:cNvPr>
          <p:cNvSpPr>
            <a:spLocks noGrp="1"/>
          </p:cNvSpPr>
          <p:nvPr>
            <p:ph type="sldNum" sz="quarter" idx="12"/>
          </p:nvPr>
        </p:nvSpPr>
        <p:spPr/>
        <p:txBody>
          <a:bodyPr/>
          <a:lstStyle/>
          <a:p>
            <a:fld id="{A5700A92-DB0B-5D44-9E47-521C23FACBE1}" type="slidenum">
              <a:rPr lang="en-US" smtClean="0"/>
              <a:t>4</a:t>
            </a:fld>
            <a:endParaRPr lang="en-US"/>
          </a:p>
        </p:txBody>
      </p:sp>
      <p:sp>
        <p:nvSpPr>
          <p:cNvPr id="4" name="Footer Placeholder 1">
            <a:extLst>
              <a:ext uri="{FF2B5EF4-FFF2-40B4-BE49-F238E27FC236}">
                <a16:creationId xmlns:a16="http://schemas.microsoft.com/office/drawing/2014/main" id="{A1390A59-4102-A96A-1660-DE1640EDD2DA}"/>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Alexander Cyber Advisory</a:t>
            </a:r>
            <a:endParaRPr lang="en-US" dirty="0"/>
          </a:p>
        </p:txBody>
      </p:sp>
    </p:spTree>
    <p:extLst>
      <p:ext uri="{BB962C8B-B14F-4D97-AF65-F5344CB8AC3E}">
        <p14:creationId xmlns:p14="http://schemas.microsoft.com/office/powerpoint/2010/main" val="1873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bot looking through binoculars&#10;&#10;AI-generated content may be incorrect.">
            <a:extLst>
              <a:ext uri="{FF2B5EF4-FFF2-40B4-BE49-F238E27FC236}">
                <a16:creationId xmlns:a16="http://schemas.microsoft.com/office/drawing/2014/main" id="{B01925BF-D545-5B2A-7C84-0C9BE6B3FC66}"/>
              </a:ext>
            </a:extLst>
          </p:cNvPr>
          <p:cNvPicPr>
            <a:picLocks noChangeAspect="1"/>
          </p:cNvPicPr>
          <p:nvPr/>
        </p:nvPicPr>
        <p:blipFill>
          <a:blip r:embed="rId3"/>
          <a:srcRect t="7035" b="10973"/>
          <a:stretch>
            <a:fillRect/>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DB720758-8477-E41D-1404-8B299353C362}"/>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dirty="0"/>
              <a:t>Focus has been on AI Security….</a:t>
            </a:r>
          </a:p>
        </p:txBody>
      </p:sp>
      <p:sp>
        <p:nvSpPr>
          <p:cNvPr id="10" name="TextBox 9">
            <a:extLst>
              <a:ext uri="{FF2B5EF4-FFF2-40B4-BE49-F238E27FC236}">
                <a16:creationId xmlns:a16="http://schemas.microsoft.com/office/drawing/2014/main" id="{9189B804-FE9D-5886-85A2-F816C0CEC39F}"/>
              </a:ext>
            </a:extLst>
          </p:cNvPr>
          <p:cNvSpPr txBox="1"/>
          <p:nvPr/>
        </p:nvSpPr>
        <p:spPr>
          <a:xfrm>
            <a:off x="7935402" y="4540101"/>
            <a:ext cx="3771045" cy="1384995"/>
          </a:xfrm>
          <a:prstGeom prst="rect">
            <a:avLst/>
          </a:prstGeom>
          <a:noFill/>
        </p:spPr>
        <p:txBody>
          <a:bodyPr wrap="square" rtlCol="0">
            <a:spAutoFit/>
          </a:bodyPr>
          <a:lstStyle/>
          <a:p>
            <a:r>
              <a:rPr lang="en-US" sz="2800" b="1" dirty="0"/>
              <a:t>We need to adjust our sights to include AI Safety</a:t>
            </a:r>
          </a:p>
        </p:txBody>
      </p:sp>
      <p:sp>
        <p:nvSpPr>
          <p:cNvPr id="2" name="Footer Placeholder 1">
            <a:extLst>
              <a:ext uri="{FF2B5EF4-FFF2-40B4-BE49-F238E27FC236}">
                <a16:creationId xmlns:a16="http://schemas.microsoft.com/office/drawing/2014/main" id="{41CDFEE9-E601-750A-3821-8B75A53B0C82}"/>
              </a:ext>
            </a:extLst>
          </p:cNvPr>
          <p:cNvSpPr>
            <a:spLocks noGrp="1"/>
          </p:cNvSpPr>
          <p:nvPr>
            <p:ph type="ftr" sz="quarter" idx="11"/>
          </p:nvPr>
        </p:nvSpPr>
        <p:spPr/>
        <p:txBody>
          <a:bodyPr/>
          <a:lstStyle/>
          <a:p>
            <a:r>
              <a:rPr lang="en-US"/>
              <a:t>ISSA International Conference September 2025</a:t>
            </a:r>
          </a:p>
        </p:txBody>
      </p:sp>
      <p:sp>
        <p:nvSpPr>
          <p:cNvPr id="3" name="Slide Number Placeholder 2">
            <a:extLst>
              <a:ext uri="{FF2B5EF4-FFF2-40B4-BE49-F238E27FC236}">
                <a16:creationId xmlns:a16="http://schemas.microsoft.com/office/drawing/2014/main" id="{955E9DCD-514F-11A7-5D95-DDABF53B54B4}"/>
              </a:ext>
            </a:extLst>
          </p:cNvPr>
          <p:cNvSpPr>
            <a:spLocks noGrp="1"/>
          </p:cNvSpPr>
          <p:nvPr>
            <p:ph type="sldNum" sz="quarter" idx="12"/>
          </p:nvPr>
        </p:nvSpPr>
        <p:spPr/>
        <p:txBody>
          <a:bodyPr/>
          <a:lstStyle/>
          <a:p>
            <a:fld id="{A5700A92-DB0B-5D44-9E47-521C23FACBE1}" type="slidenum">
              <a:rPr lang="en-US" smtClean="0"/>
              <a:t>5</a:t>
            </a:fld>
            <a:endParaRPr lang="en-US"/>
          </a:p>
        </p:txBody>
      </p:sp>
      <p:sp>
        <p:nvSpPr>
          <p:cNvPr id="4" name="Footer Placeholder 1">
            <a:extLst>
              <a:ext uri="{FF2B5EF4-FFF2-40B4-BE49-F238E27FC236}">
                <a16:creationId xmlns:a16="http://schemas.microsoft.com/office/drawing/2014/main" id="{215C2E52-561C-C380-0FB2-21AD3F9E29BF}"/>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410269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0E-A50D-FE2B-41BE-4E31266C9941}"/>
              </a:ext>
            </a:extLst>
          </p:cNvPr>
          <p:cNvSpPr>
            <a:spLocks noGrp="1"/>
          </p:cNvSpPr>
          <p:nvPr>
            <p:ph type="title"/>
          </p:nvPr>
        </p:nvSpPr>
        <p:spPr>
          <a:xfrm>
            <a:off x="677223" y="989012"/>
            <a:ext cx="3932237" cy="1600200"/>
          </a:xfrm>
        </p:spPr>
        <p:txBody>
          <a:bodyPr/>
          <a:lstStyle/>
          <a:p>
            <a:r>
              <a:rPr lang="en-US" dirty="0"/>
              <a:t>Why does this matter?</a:t>
            </a:r>
          </a:p>
        </p:txBody>
      </p:sp>
      <p:pic>
        <p:nvPicPr>
          <p:cNvPr id="7" name="Picture 6">
            <a:extLst>
              <a:ext uri="{FF2B5EF4-FFF2-40B4-BE49-F238E27FC236}">
                <a16:creationId xmlns:a16="http://schemas.microsoft.com/office/drawing/2014/main" id="{47A8E502-048B-FF37-4C51-A1C1662B7216}"/>
              </a:ext>
            </a:extLst>
          </p:cNvPr>
          <p:cNvPicPr>
            <a:picLocks noChangeAspect="1"/>
          </p:cNvPicPr>
          <p:nvPr/>
        </p:nvPicPr>
        <p:blipFill>
          <a:blip r:embed="rId3"/>
          <a:stretch>
            <a:fillRect/>
          </a:stretch>
        </p:blipFill>
        <p:spPr>
          <a:xfrm>
            <a:off x="1404869" y="3601198"/>
            <a:ext cx="4118448" cy="2588002"/>
          </a:xfrm>
          <a:prstGeom prst="rect">
            <a:avLst/>
          </a:prstGeom>
        </p:spPr>
      </p:pic>
      <p:pic>
        <p:nvPicPr>
          <p:cNvPr id="8" name="Picture 7">
            <a:extLst>
              <a:ext uri="{FF2B5EF4-FFF2-40B4-BE49-F238E27FC236}">
                <a16:creationId xmlns:a16="http://schemas.microsoft.com/office/drawing/2014/main" id="{62EFF2BE-976A-EAAD-4D75-41E43056DBDF}"/>
              </a:ext>
            </a:extLst>
          </p:cNvPr>
          <p:cNvPicPr>
            <a:picLocks noChangeAspect="1"/>
          </p:cNvPicPr>
          <p:nvPr/>
        </p:nvPicPr>
        <p:blipFill>
          <a:blip r:embed="rId4"/>
          <a:stretch>
            <a:fillRect/>
          </a:stretch>
        </p:blipFill>
        <p:spPr>
          <a:xfrm>
            <a:off x="5012281" y="306804"/>
            <a:ext cx="5321300" cy="3556000"/>
          </a:xfrm>
          <a:prstGeom prst="rect">
            <a:avLst/>
          </a:prstGeom>
        </p:spPr>
      </p:pic>
      <p:pic>
        <p:nvPicPr>
          <p:cNvPr id="6" name="Content Placeholder 3">
            <a:extLst>
              <a:ext uri="{FF2B5EF4-FFF2-40B4-BE49-F238E27FC236}">
                <a16:creationId xmlns:a16="http://schemas.microsoft.com/office/drawing/2014/main" id="{982B735D-0C0B-DC89-721B-6D3371D7A6B3}"/>
              </a:ext>
            </a:extLst>
          </p:cNvPr>
          <p:cNvPicPr>
            <a:picLocks noChangeAspect="1"/>
          </p:cNvPicPr>
          <p:nvPr/>
        </p:nvPicPr>
        <p:blipFill>
          <a:blip r:embed="rId5"/>
          <a:stretch>
            <a:fillRect/>
          </a:stretch>
        </p:blipFill>
        <p:spPr>
          <a:xfrm>
            <a:off x="8153400" y="306804"/>
            <a:ext cx="3822700" cy="2768600"/>
          </a:xfrm>
          <a:prstGeom prst="rect">
            <a:avLst/>
          </a:prstGeom>
        </p:spPr>
      </p:pic>
      <p:pic>
        <p:nvPicPr>
          <p:cNvPr id="4" name="Content Placeholder 3">
            <a:extLst>
              <a:ext uri="{FF2B5EF4-FFF2-40B4-BE49-F238E27FC236}">
                <a16:creationId xmlns:a16="http://schemas.microsoft.com/office/drawing/2014/main" id="{3A3AA282-35E4-1305-713B-78697DF45676}"/>
              </a:ext>
            </a:extLst>
          </p:cNvPr>
          <p:cNvPicPr>
            <a:picLocks noGrp="1" noChangeAspect="1"/>
          </p:cNvPicPr>
          <p:nvPr>
            <p:ph idx="1"/>
          </p:nvPr>
        </p:nvPicPr>
        <p:blipFill>
          <a:blip r:embed="rId6"/>
          <a:stretch>
            <a:fillRect/>
          </a:stretch>
        </p:blipFill>
        <p:spPr>
          <a:xfrm>
            <a:off x="7667284" y="3429000"/>
            <a:ext cx="2666297" cy="2264526"/>
          </a:xfrm>
          <a:prstGeom prst="rect">
            <a:avLst/>
          </a:prstGeom>
        </p:spPr>
      </p:pic>
      <p:sp>
        <p:nvSpPr>
          <p:cNvPr id="3" name="Footer Placeholder 2">
            <a:extLst>
              <a:ext uri="{FF2B5EF4-FFF2-40B4-BE49-F238E27FC236}">
                <a16:creationId xmlns:a16="http://schemas.microsoft.com/office/drawing/2014/main" id="{A1C294D7-85D8-A4AA-1848-F1B50878B250}"/>
              </a:ext>
            </a:extLst>
          </p:cNvPr>
          <p:cNvSpPr>
            <a:spLocks noGrp="1"/>
          </p:cNvSpPr>
          <p:nvPr>
            <p:ph type="ftr" sz="quarter" idx="11"/>
          </p:nvPr>
        </p:nvSpPr>
        <p:spPr/>
        <p:txBody>
          <a:bodyPr/>
          <a:lstStyle/>
          <a:p>
            <a:r>
              <a:rPr lang="en-US"/>
              <a:t>ISSA International Conference September 2025</a:t>
            </a:r>
          </a:p>
        </p:txBody>
      </p:sp>
      <p:sp>
        <p:nvSpPr>
          <p:cNvPr id="9" name="Slide Number Placeholder 8">
            <a:extLst>
              <a:ext uri="{FF2B5EF4-FFF2-40B4-BE49-F238E27FC236}">
                <a16:creationId xmlns:a16="http://schemas.microsoft.com/office/drawing/2014/main" id="{7347FAF4-4FB3-62C3-03FC-431EF7BB9942}"/>
              </a:ext>
            </a:extLst>
          </p:cNvPr>
          <p:cNvSpPr>
            <a:spLocks noGrp="1"/>
          </p:cNvSpPr>
          <p:nvPr>
            <p:ph type="sldNum" sz="quarter" idx="12"/>
          </p:nvPr>
        </p:nvSpPr>
        <p:spPr/>
        <p:txBody>
          <a:bodyPr/>
          <a:lstStyle/>
          <a:p>
            <a:fld id="{A5700A92-DB0B-5D44-9E47-521C23FACBE1}" type="slidenum">
              <a:rPr lang="en-US" smtClean="0"/>
              <a:t>6</a:t>
            </a:fld>
            <a:endParaRPr lang="en-US"/>
          </a:p>
        </p:txBody>
      </p:sp>
      <p:sp>
        <p:nvSpPr>
          <p:cNvPr id="10" name="Footer Placeholder 1">
            <a:extLst>
              <a:ext uri="{FF2B5EF4-FFF2-40B4-BE49-F238E27FC236}">
                <a16:creationId xmlns:a16="http://schemas.microsoft.com/office/drawing/2014/main" id="{6610388D-D9F4-37AE-95DD-DB3D2D184CD6}"/>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262027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57F97-F1C0-08CC-0D29-C9AE2BA7CEA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dirty="0"/>
              <a:t>Synergy and balance are key</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8FC70C7-D403-CECB-E48D-893866E776B9}"/>
              </a:ext>
            </a:extLst>
          </p:cNvPr>
          <p:cNvSpPr>
            <a:spLocks noGrp="1"/>
          </p:cNvSpPr>
          <p:nvPr>
            <p:ph type="body" sz="half" idx="2"/>
          </p:nvPr>
        </p:nvSpPr>
        <p:spPr>
          <a:xfrm>
            <a:off x="640080" y="2872899"/>
            <a:ext cx="4243589" cy="3320668"/>
          </a:xfrm>
        </p:spPr>
        <p:txBody>
          <a:bodyPr vert="horz" lIns="91440" tIns="45720" rIns="91440" bIns="45720" rtlCol="0">
            <a:normAutofit/>
          </a:bodyPr>
          <a:lstStyle/>
          <a:p>
            <a:r>
              <a:rPr lang="en-US" sz="1500" dirty="0"/>
              <a:t>“Imagine</a:t>
            </a:r>
            <a:r>
              <a:rPr lang="en-US" sz="1500" spc="-45" dirty="0"/>
              <a:t> </a:t>
            </a:r>
            <a:r>
              <a:rPr lang="en-US" sz="1500" dirty="0"/>
              <a:t>how</a:t>
            </a:r>
            <a:r>
              <a:rPr lang="en-US" sz="1500" spc="-55" dirty="0"/>
              <a:t> </a:t>
            </a:r>
            <a:r>
              <a:rPr lang="en-US" sz="1500" dirty="0"/>
              <a:t>a</a:t>
            </a:r>
            <a:r>
              <a:rPr lang="en-US" sz="1500" spc="-50" dirty="0"/>
              <a:t> </a:t>
            </a:r>
            <a:r>
              <a:rPr lang="en-US" sz="1500" dirty="0"/>
              <a:t>medical</a:t>
            </a:r>
            <a:r>
              <a:rPr lang="en-US" sz="1500" spc="-45" dirty="0"/>
              <a:t> </a:t>
            </a:r>
            <a:r>
              <a:rPr lang="en-US" sz="1500" spc="-10" dirty="0"/>
              <a:t>robot, </a:t>
            </a:r>
            <a:r>
              <a:rPr lang="en-US" sz="1500" dirty="0"/>
              <a:t>originally</a:t>
            </a:r>
            <a:r>
              <a:rPr lang="en-US" sz="1500" spc="-55" dirty="0"/>
              <a:t> </a:t>
            </a:r>
            <a:r>
              <a:rPr lang="en-US" sz="1500" dirty="0"/>
              <a:t>programmed</a:t>
            </a:r>
            <a:r>
              <a:rPr lang="en-US" sz="1500" spc="-50" dirty="0"/>
              <a:t> </a:t>
            </a:r>
            <a:r>
              <a:rPr lang="en-US" sz="1500" dirty="0"/>
              <a:t>to</a:t>
            </a:r>
            <a:r>
              <a:rPr lang="en-US" sz="1500" spc="-40" dirty="0"/>
              <a:t> </a:t>
            </a:r>
            <a:r>
              <a:rPr lang="en-US" sz="1500" dirty="0"/>
              <a:t>rid</a:t>
            </a:r>
            <a:r>
              <a:rPr lang="en-US" sz="1500" spc="-50" dirty="0"/>
              <a:t> </a:t>
            </a:r>
            <a:r>
              <a:rPr lang="en-US" sz="1500" dirty="0"/>
              <a:t>cancer,</a:t>
            </a:r>
            <a:r>
              <a:rPr lang="en-US" sz="1500" spc="-50" dirty="0"/>
              <a:t> </a:t>
            </a:r>
            <a:r>
              <a:rPr lang="en-US" sz="1500" dirty="0"/>
              <a:t>could</a:t>
            </a:r>
            <a:r>
              <a:rPr lang="en-US" sz="1500" spc="-50" dirty="0"/>
              <a:t> </a:t>
            </a:r>
            <a:r>
              <a:rPr lang="en-US" sz="1500" dirty="0"/>
              <a:t>conclude</a:t>
            </a:r>
            <a:r>
              <a:rPr lang="en-US" sz="1500" spc="-40" dirty="0"/>
              <a:t> </a:t>
            </a:r>
            <a:r>
              <a:rPr lang="en-US" sz="1500" dirty="0"/>
              <a:t>that</a:t>
            </a:r>
            <a:r>
              <a:rPr lang="en-US" sz="1500" spc="-50" dirty="0"/>
              <a:t> </a:t>
            </a:r>
            <a:r>
              <a:rPr lang="en-US" sz="1500" dirty="0"/>
              <a:t>the</a:t>
            </a:r>
            <a:r>
              <a:rPr lang="en-US" sz="1500" spc="-40" dirty="0"/>
              <a:t> </a:t>
            </a:r>
            <a:r>
              <a:rPr lang="en-US" sz="1500" dirty="0"/>
              <a:t>best</a:t>
            </a:r>
            <a:r>
              <a:rPr lang="en-US" sz="1500" spc="-55" dirty="0"/>
              <a:t> </a:t>
            </a:r>
            <a:r>
              <a:rPr lang="en-US" sz="1500" dirty="0"/>
              <a:t>way</a:t>
            </a:r>
            <a:r>
              <a:rPr lang="en-US" sz="1500" spc="-50" dirty="0"/>
              <a:t> </a:t>
            </a:r>
            <a:r>
              <a:rPr lang="en-US" sz="1500" spc="-25" dirty="0"/>
              <a:t>to </a:t>
            </a:r>
            <a:r>
              <a:rPr lang="en-US" sz="1500" dirty="0"/>
              <a:t>obliterate</a:t>
            </a:r>
            <a:r>
              <a:rPr lang="en-US" sz="1500" spc="-55" dirty="0"/>
              <a:t> </a:t>
            </a:r>
            <a:r>
              <a:rPr lang="en-US" sz="1500" dirty="0"/>
              <a:t>cancer</a:t>
            </a:r>
            <a:r>
              <a:rPr lang="en-US" sz="1500" spc="-50" dirty="0"/>
              <a:t> </a:t>
            </a:r>
            <a:r>
              <a:rPr lang="en-US" sz="1500" dirty="0"/>
              <a:t>is</a:t>
            </a:r>
            <a:r>
              <a:rPr lang="en-US" sz="1500" spc="-65" dirty="0"/>
              <a:t> </a:t>
            </a:r>
            <a:r>
              <a:rPr lang="en-US" sz="1500" dirty="0"/>
              <a:t>to</a:t>
            </a:r>
            <a:r>
              <a:rPr lang="en-US" sz="1500" spc="-50" dirty="0"/>
              <a:t> </a:t>
            </a:r>
            <a:r>
              <a:rPr lang="en-US" sz="1500" dirty="0"/>
              <a:t>exterminate</a:t>
            </a:r>
            <a:r>
              <a:rPr lang="en-US" sz="1500" spc="-50" dirty="0"/>
              <a:t> </a:t>
            </a:r>
            <a:r>
              <a:rPr lang="en-US" sz="1500" dirty="0"/>
              <a:t>humans</a:t>
            </a:r>
            <a:r>
              <a:rPr lang="en-US" sz="1500" spc="-65" dirty="0"/>
              <a:t> </a:t>
            </a:r>
            <a:r>
              <a:rPr lang="en-US" sz="1500" dirty="0"/>
              <a:t>who</a:t>
            </a:r>
            <a:r>
              <a:rPr lang="en-US" sz="1500" spc="-50" dirty="0"/>
              <a:t> </a:t>
            </a:r>
            <a:r>
              <a:rPr lang="en-US" sz="1500" dirty="0"/>
              <a:t>are</a:t>
            </a:r>
            <a:r>
              <a:rPr lang="en-US" sz="1500" spc="-50" dirty="0"/>
              <a:t> </a:t>
            </a:r>
            <a:r>
              <a:rPr lang="en-US" sz="1500" dirty="0"/>
              <a:t>genetically</a:t>
            </a:r>
            <a:r>
              <a:rPr lang="en-US" sz="1500" spc="-65" dirty="0"/>
              <a:t> </a:t>
            </a:r>
            <a:r>
              <a:rPr lang="en-US" sz="1500" dirty="0"/>
              <a:t>prone</a:t>
            </a:r>
            <a:r>
              <a:rPr lang="en-US" sz="1500" spc="-50" dirty="0"/>
              <a:t> </a:t>
            </a:r>
            <a:r>
              <a:rPr lang="en-US" sz="1500" spc="-25" dirty="0"/>
              <a:t>to the disease.”</a:t>
            </a:r>
            <a:endParaRPr lang="en-US" sz="1500" dirty="0"/>
          </a:p>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t>Security and Safety are not competing goals.  They are complementary forces that must work together.</a:t>
            </a:r>
          </a:p>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t>The Guard creates the robust, unassailable platform.  The Guide provides the ethical and aligned direction.</a:t>
            </a:r>
          </a:p>
          <a:p>
            <a:pPr indent="-228600">
              <a:buFont typeface="Arial" panose="020B0604020202020204" pitchFamily="34" charset="0"/>
              <a:buChar char="•"/>
            </a:pPr>
            <a:endParaRPr lang="en-US" sz="1500" dirty="0"/>
          </a:p>
        </p:txBody>
      </p:sp>
      <p:pic>
        <p:nvPicPr>
          <p:cNvPr id="7" name="Picture Placeholder 6">
            <a:extLst>
              <a:ext uri="{FF2B5EF4-FFF2-40B4-BE49-F238E27FC236}">
                <a16:creationId xmlns:a16="http://schemas.microsoft.com/office/drawing/2014/main" id="{68B387BF-B6F3-CE89-54B7-FB91ACEC25C3}"/>
              </a:ext>
            </a:extLst>
          </p:cNvPr>
          <p:cNvPicPr>
            <a:picLocks noGrp="1" noChangeAspect="1"/>
          </p:cNvPicPr>
          <p:nvPr>
            <p:ph type="pic" idx="1"/>
          </p:nvPr>
        </p:nvPicPr>
        <p:blipFill>
          <a:blip r:embed="rId3"/>
          <a:srcRect l="15771" r="15772"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135133B3-D32B-9B77-664C-81F92EA75B25}"/>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ISSA International Conference September 2025</a:t>
            </a:r>
          </a:p>
        </p:txBody>
      </p:sp>
      <p:sp>
        <p:nvSpPr>
          <p:cNvPr id="6" name="Slide Number Placeholder 5">
            <a:extLst>
              <a:ext uri="{FF2B5EF4-FFF2-40B4-BE49-F238E27FC236}">
                <a16:creationId xmlns:a16="http://schemas.microsoft.com/office/drawing/2014/main" id="{049D8A1D-C8A0-9642-0BF9-6D3EFE4A2890}"/>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A5700A92-DB0B-5D44-9E47-521C23FACBE1}" type="slidenum">
              <a:rPr lang="en-US">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
        <p:nvSpPr>
          <p:cNvPr id="8" name="Footer Placeholder 1">
            <a:extLst>
              <a:ext uri="{FF2B5EF4-FFF2-40B4-BE49-F238E27FC236}">
                <a16:creationId xmlns:a16="http://schemas.microsoft.com/office/drawing/2014/main" id="{D9019186-34F2-CC4B-4DBE-0C05BD29D2D3}"/>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219457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C322E58-F616-6EFE-4263-FEA1AD1B7C11}"/>
              </a:ext>
            </a:extLst>
          </p:cNvPr>
          <p:cNvSpPr>
            <a:spLocks noGrp="1"/>
          </p:cNvSpPr>
          <p:nvPr>
            <p:ph type="title"/>
          </p:nvPr>
        </p:nvSpPr>
        <p:spPr>
          <a:xfrm>
            <a:off x="5751094" y="1058780"/>
            <a:ext cx="5602705" cy="3092116"/>
          </a:xfrm>
        </p:spPr>
        <p:txBody>
          <a:bodyPr vert="horz" lIns="91440" tIns="45720" rIns="91440" bIns="45720" rtlCol="0" anchor="ctr">
            <a:normAutofit/>
          </a:bodyPr>
          <a:lstStyle/>
          <a:p>
            <a:r>
              <a:rPr lang="en-US" sz="5200" kern="1200" dirty="0">
                <a:solidFill>
                  <a:schemeClr val="tx1"/>
                </a:solidFill>
                <a:latin typeface="+mj-lt"/>
                <a:ea typeface="+mj-ea"/>
                <a:cs typeface="+mj-cs"/>
              </a:rPr>
              <a:t>Striking a balance.</a:t>
            </a:r>
          </a:p>
        </p:txBody>
      </p:sp>
      <p:sp>
        <p:nvSpPr>
          <p:cNvPr id="3" name="Text Placeholder 2">
            <a:extLst>
              <a:ext uri="{FF2B5EF4-FFF2-40B4-BE49-F238E27FC236}">
                <a16:creationId xmlns:a16="http://schemas.microsoft.com/office/drawing/2014/main" id="{AADBD031-221E-732D-1778-C0E7B4B48B9F}"/>
              </a:ext>
            </a:extLst>
          </p:cNvPr>
          <p:cNvSpPr>
            <a:spLocks noGrp="1"/>
          </p:cNvSpPr>
          <p:nvPr>
            <p:ph type="body" idx="1"/>
          </p:nvPr>
        </p:nvSpPr>
        <p:spPr>
          <a:xfrm>
            <a:off x="838200" y="5041616"/>
            <a:ext cx="7461738" cy="1246472"/>
          </a:xfrm>
        </p:spPr>
        <p:txBody>
          <a:bodyPr vert="horz" lIns="91440" tIns="45720" rIns="91440" bIns="45720" rtlCol="0" anchor="ctr">
            <a:normAutofit/>
          </a:bodyPr>
          <a:lstStyle/>
          <a:p>
            <a:r>
              <a:rPr lang="en-US" sz="3200" kern="1200" dirty="0">
                <a:solidFill>
                  <a:schemeClr val="tx1"/>
                </a:solidFill>
                <a:latin typeface="+mn-lt"/>
                <a:ea typeface="+mn-ea"/>
                <a:cs typeface="+mn-cs"/>
              </a:rPr>
              <a:t>AI Security </a:t>
            </a:r>
            <a:r>
              <a:rPr lang="en-US" sz="3200" dirty="0">
                <a:solidFill>
                  <a:schemeClr val="tx1"/>
                </a:solidFill>
              </a:rPr>
              <a:t>+ </a:t>
            </a:r>
            <a:r>
              <a:rPr lang="en-US" sz="3200" kern="1200" dirty="0">
                <a:solidFill>
                  <a:schemeClr val="tx1"/>
                </a:solidFill>
                <a:latin typeface="+mn-lt"/>
                <a:ea typeface="+mn-ea"/>
                <a:cs typeface="+mn-cs"/>
              </a:rPr>
              <a:t>AI Safety = Trustworthy AI</a:t>
            </a:r>
          </a:p>
        </p:txBody>
      </p:sp>
      <p:sp>
        <p:nvSpPr>
          <p:cNvPr id="4" name="Footer Placeholder 3">
            <a:extLst>
              <a:ext uri="{FF2B5EF4-FFF2-40B4-BE49-F238E27FC236}">
                <a16:creationId xmlns:a16="http://schemas.microsoft.com/office/drawing/2014/main" id="{B137F40C-9DD9-C4A7-C214-654865B02F48}"/>
              </a:ext>
            </a:extLst>
          </p:cNvPr>
          <p:cNvSpPr>
            <a:spLocks noGrp="1"/>
          </p:cNvSpPr>
          <p:nvPr>
            <p:ph type="ftr" sz="quarter" idx="11"/>
          </p:nvPr>
        </p:nvSpPr>
        <p:spPr/>
        <p:txBody>
          <a:bodyPr/>
          <a:lstStyle/>
          <a:p>
            <a:r>
              <a:rPr lang="en-US"/>
              <a:t>ISSA International Conference September 2025</a:t>
            </a:r>
          </a:p>
        </p:txBody>
      </p:sp>
      <p:sp>
        <p:nvSpPr>
          <p:cNvPr id="5" name="Slide Number Placeholder 4">
            <a:extLst>
              <a:ext uri="{FF2B5EF4-FFF2-40B4-BE49-F238E27FC236}">
                <a16:creationId xmlns:a16="http://schemas.microsoft.com/office/drawing/2014/main" id="{97CE460F-15F7-1358-5D8E-C61EBA25FFB1}"/>
              </a:ext>
            </a:extLst>
          </p:cNvPr>
          <p:cNvSpPr>
            <a:spLocks noGrp="1"/>
          </p:cNvSpPr>
          <p:nvPr>
            <p:ph type="sldNum" sz="quarter" idx="12"/>
          </p:nvPr>
        </p:nvSpPr>
        <p:spPr/>
        <p:txBody>
          <a:bodyPr/>
          <a:lstStyle/>
          <a:p>
            <a:fld id="{A5700A92-DB0B-5D44-9E47-521C23FACBE1}" type="slidenum">
              <a:rPr lang="en-US" smtClean="0"/>
              <a:t>8</a:t>
            </a:fld>
            <a:endParaRPr lang="en-US"/>
          </a:p>
        </p:txBody>
      </p:sp>
      <p:sp>
        <p:nvSpPr>
          <p:cNvPr id="6" name="Footer Placeholder 1">
            <a:extLst>
              <a:ext uri="{FF2B5EF4-FFF2-40B4-BE49-F238E27FC236}">
                <a16:creationId xmlns:a16="http://schemas.microsoft.com/office/drawing/2014/main" id="{98A21061-5199-670D-58C8-2B513C318A43}"/>
              </a:ext>
            </a:extLst>
          </p:cNvPr>
          <p:cNvSpPr txBox="1">
            <a:spLocks/>
          </p:cNvSpPr>
          <p:nvPr/>
        </p:nvSpPr>
        <p:spPr>
          <a:xfrm>
            <a:off x="1762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304405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B4BB6-F0E1-8EE3-B01F-B842B38A9F97}"/>
              </a:ext>
            </a:extLst>
          </p:cNvPr>
          <p:cNvSpPr>
            <a:spLocks noGrp="1"/>
          </p:cNvSpPr>
          <p:nvPr>
            <p:ph type="title"/>
          </p:nvPr>
        </p:nvSpPr>
        <p:spPr>
          <a:xfrm>
            <a:off x="838201" y="365125"/>
            <a:ext cx="5251316" cy="1807305"/>
          </a:xfrm>
        </p:spPr>
        <p:txBody>
          <a:bodyPr>
            <a:normAutofit/>
          </a:bodyPr>
          <a:lstStyle/>
          <a:p>
            <a:r>
              <a:rPr lang="en-US"/>
              <a:t>The Guard and the Guide</a:t>
            </a:r>
          </a:p>
        </p:txBody>
      </p:sp>
      <p:sp>
        <p:nvSpPr>
          <p:cNvPr id="3" name="Content Placeholder 2">
            <a:extLst>
              <a:ext uri="{FF2B5EF4-FFF2-40B4-BE49-F238E27FC236}">
                <a16:creationId xmlns:a16="http://schemas.microsoft.com/office/drawing/2014/main" id="{5281D4C6-234C-CDF0-D516-F3EE19FEA830}"/>
              </a:ext>
            </a:extLst>
          </p:cNvPr>
          <p:cNvSpPr>
            <a:spLocks noGrp="1"/>
          </p:cNvSpPr>
          <p:nvPr>
            <p:ph idx="1"/>
          </p:nvPr>
        </p:nvSpPr>
        <p:spPr>
          <a:xfrm>
            <a:off x="838200" y="2333297"/>
            <a:ext cx="4619621" cy="3843666"/>
          </a:xfrm>
        </p:spPr>
        <p:txBody>
          <a:bodyPr>
            <a:normAutofit/>
          </a:bodyPr>
          <a:lstStyle/>
          <a:p>
            <a:pPr marL="0" indent="0">
              <a:buNone/>
            </a:pPr>
            <a:r>
              <a:rPr lang="en-US" sz="2000" dirty="0"/>
              <a:t>There’s a difference between a robot that can’t be hacked and one that won’t accidentally destroy the world…</a:t>
            </a:r>
          </a:p>
          <a:p>
            <a:pPr marL="0" indent="0">
              <a:buNone/>
            </a:pPr>
            <a:endParaRPr lang="en-US" sz="2000" dirty="0"/>
          </a:p>
          <a:p>
            <a:pPr>
              <a:buFontTx/>
              <a:buChar char="-"/>
            </a:pPr>
            <a:r>
              <a:rPr lang="en-US" sz="2000" b="1" dirty="0"/>
              <a:t>AI Security:  </a:t>
            </a:r>
            <a:r>
              <a:rPr lang="en-US" sz="2000" dirty="0"/>
              <a:t>The </a:t>
            </a:r>
            <a:r>
              <a:rPr lang="en-US" sz="2000" b="1" dirty="0"/>
              <a:t>Guard</a:t>
            </a:r>
            <a:r>
              <a:rPr lang="en-US" sz="2000" dirty="0"/>
              <a:t> who protects the system.</a:t>
            </a:r>
          </a:p>
          <a:p>
            <a:pPr>
              <a:buFontTx/>
              <a:buChar char="-"/>
            </a:pPr>
            <a:endParaRPr lang="en-US" sz="2000" dirty="0"/>
          </a:p>
          <a:p>
            <a:pPr>
              <a:buFontTx/>
              <a:buChar char="-"/>
            </a:pPr>
            <a:r>
              <a:rPr lang="en-US" sz="2000" b="1" dirty="0"/>
              <a:t>AI Safety: </a:t>
            </a:r>
            <a:r>
              <a:rPr lang="en-US" sz="2000" dirty="0"/>
              <a:t>The </a:t>
            </a:r>
            <a:r>
              <a:rPr lang="en-US" sz="2000" b="1" dirty="0"/>
              <a:t>Guide</a:t>
            </a:r>
            <a:r>
              <a:rPr lang="en-US" sz="2000" dirty="0"/>
              <a:t> who ensures the system's intent is benign.</a:t>
            </a:r>
          </a:p>
          <a:p>
            <a:pPr marL="0" indent="0">
              <a:buNone/>
            </a:pPr>
            <a:endParaRPr lang="en-US" sz="2000" dirty="0"/>
          </a:p>
        </p:txBody>
      </p:sp>
      <p:pic>
        <p:nvPicPr>
          <p:cNvPr id="5" name="Picture 4" descr="A robot with a face">
            <a:extLst>
              <a:ext uri="{FF2B5EF4-FFF2-40B4-BE49-F238E27FC236}">
                <a16:creationId xmlns:a16="http://schemas.microsoft.com/office/drawing/2014/main" id="{0B3BA172-1841-3F1D-827F-FE42691ED9E8}"/>
              </a:ext>
            </a:extLst>
          </p:cNvPr>
          <p:cNvPicPr>
            <a:picLocks noChangeAspect="1"/>
          </p:cNvPicPr>
          <p:nvPr/>
        </p:nvPicPr>
        <p:blipFill>
          <a:blip r:embed="rId3"/>
          <a:srcRect l="39137" r="1"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A002D85A-24FF-0E53-0FFA-7194E56705B7}"/>
              </a:ext>
            </a:extLst>
          </p:cNvPr>
          <p:cNvSpPr>
            <a:spLocks noGrp="1"/>
          </p:cNvSpPr>
          <p:nvPr>
            <p:ph type="ftr" sz="quarter" idx="11"/>
          </p:nvPr>
        </p:nvSpPr>
        <p:spPr/>
        <p:txBody>
          <a:bodyPr/>
          <a:lstStyle/>
          <a:p>
            <a:r>
              <a:rPr lang="en-US"/>
              <a:t>ISSA International Conference September 2025</a:t>
            </a:r>
          </a:p>
        </p:txBody>
      </p:sp>
      <p:sp>
        <p:nvSpPr>
          <p:cNvPr id="6" name="Slide Number Placeholder 5">
            <a:extLst>
              <a:ext uri="{FF2B5EF4-FFF2-40B4-BE49-F238E27FC236}">
                <a16:creationId xmlns:a16="http://schemas.microsoft.com/office/drawing/2014/main" id="{EF45DAAC-1EA9-6A90-677B-5671792CFE59}"/>
              </a:ext>
            </a:extLst>
          </p:cNvPr>
          <p:cNvSpPr>
            <a:spLocks noGrp="1"/>
          </p:cNvSpPr>
          <p:nvPr>
            <p:ph type="sldNum" sz="quarter" idx="12"/>
          </p:nvPr>
        </p:nvSpPr>
        <p:spPr/>
        <p:txBody>
          <a:bodyPr/>
          <a:lstStyle/>
          <a:p>
            <a:fld id="{A5700A92-DB0B-5D44-9E47-521C23FACBE1}" type="slidenum">
              <a:rPr lang="en-US" smtClean="0"/>
              <a:t>9</a:t>
            </a:fld>
            <a:endParaRPr lang="en-US"/>
          </a:p>
        </p:txBody>
      </p:sp>
      <p:sp>
        <p:nvSpPr>
          <p:cNvPr id="7" name="Footer Placeholder 1">
            <a:extLst>
              <a:ext uri="{FF2B5EF4-FFF2-40B4-BE49-F238E27FC236}">
                <a16:creationId xmlns:a16="http://schemas.microsoft.com/office/drawing/2014/main" id="{B50791D5-21A6-BCD3-1958-1B01F7B3064B}"/>
              </a:ext>
            </a:extLst>
          </p:cNvPr>
          <p:cNvSpPr txBox="1">
            <a:spLocks/>
          </p:cNvSpPr>
          <p:nvPr/>
        </p:nvSpPr>
        <p:spPr>
          <a:xfrm>
            <a:off x="176213" y="632777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Alexander Cyber Advisory</a:t>
            </a:r>
          </a:p>
        </p:txBody>
      </p:sp>
    </p:spTree>
    <p:extLst>
      <p:ext uri="{BB962C8B-B14F-4D97-AF65-F5344CB8AC3E}">
        <p14:creationId xmlns:p14="http://schemas.microsoft.com/office/powerpoint/2010/main" val="1005738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5573</TotalTime>
  <Words>4193</Words>
  <Application>Microsoft Macintosh PowerPoint</Application>
  <PresentationFormat>Widescreen</PresentationFormat>
  <Paragraphs>360</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Futura Medium</vt:lpstr>
      <vt:lpstr>myriad-pro</vt:lpstr>
      <vt:lpstr>Office Theme</vt:lpstr>
      <vt:lpstr>The Guard and the Guide</vt:lpstr>
      <vt:lpstr>PowerPoint Presentation</vt:lpstr>
      <vt:lpstr>Common definitions because words matter..</vt:lpstr>
      <vt:lpstr>AI Buzzwords</vt:lpstr>
      <vt:lpstr>Focus has been on AI Security….</vt:lpstr>
      <vt:lpstr>Why does this matter?</vt:lpstr>
      <vt:lpstr>Synergy and balance are key</vt:lpstr>
      <vt:lpstr>Striking a balance.</vt:lpstr>
      <vt:lpstr>The Guard and the Guide</vt:lpstr>
      <vt:lpstr>The Guard -  AI Security</vt:lpstr>
      <vt:lpstr>The Guide – AI Safety</vt:lpstr>
      <vt:lpstr>How it works together… with intent</vt:lpstr>
      <vt:lpstr>The ultimate goal…</vt:lpstr>
      <vt:lpstr>Trustworthy AI</vt:lpstr>
      <vt:lpstr>Trustworthy AI Key Functions</vt:lpstr>
      <vt:lpstr>AI Safety - Ethical principles &amp; values The 8 prohibited practices </vt:lpstr>
      <vt:lpstr>The Guard…</vt:lpstr>
      <vt:lpstr>The Guide…</vt:lpstr>
      <vt:lpstr>Tools &amp; Resources</vt:lpstr>
      <vt:lpstr>AI Governance Framework</vt:lpstr>
      <vt:lpstr>PowerPoint Presentation</vt:lpstr>
      <vt:lpstr>Closing with a word to the wise…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Candy Alexander</dc:creator>
  <cp:lastModifiedBy>Candy Alexander</cp:lastModifiedBy>
  <cp:revision>10</cp:revision>
  <dcterms:created xsi:type="dcterms:W3CDTF">2025-08-05T15:46:52Z</dcterms:created>
  <dcterms:modified xsi:type="dcterms:W3CDTF">2025-09-03T15:38:40Z</dcterms:modified>
</cp:coreProperties>
</file>